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2" r:id="rId2"/>
  </p:sldMasterIdLst>
  <p:notesMasterIdLst>
    <p:notesMasterId r:id="rId12"/>
  </p:notesMasterIdLst>
  <p:handoutMasterIdLst>
    <p:handoutMasterId r:id="rId13"/>
  </p:handoutMasterIdLst>
  <p:sldIdLst>
    <p:sldId id="1765" r:id="rId3"/>
    <p:sldId id="2648" r:id="rId4"/>
    <p:sldId id="2686" r:id="rId5"/>
    <p:sldId id="2688" r:id="rId6"/>
    <p:sldId id="2689" r:id="rId7"/>
    <p:sldId id="2691" r:id="rId8"/>
    <p:sldId id="2692" r:id="rId9"/>
    <p:sldId id="2693" r:id="rId10"/>
    <p:sldId id="2690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0" autoAdjust="0"/>
    <p:restoredTop sz="86377" autoAdjust="0"/>
  </p:normalViewPr>
  <p:slideViewPr>
    <p:cSldViewPr>
      <p:cViewPr varScale="1">
        <p:scale>
          <a:sx n="114" d="100"/>
          <a:sy n="114" d="100"/>
        </p:scale>
        <p:origin x="1440" y="114"/>
      </p:cViewPr>
      <p:guideLst>
        <p:guide orient="horz" pos="720"/>
        <p:guide pos="288"/>
      </p:guideLst>
    </p:cSldViewPr>
  </p:slideViewPr>
  <p:outlineViewPr>
    <p:cViewPr>
      <p:scale>
        <a:sx n="33" d="100"/>
        <a:sy n="33" d="100"/>
      </p:scale>
      <p:origin x="288" y="951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39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47DA6-050B-495E-9DA5-DA9E414396B2}" type="datetimeFigureOut">
              <a:rPr lang="en-US" smtClean="0"/>
              <a:pPr/>
              <a:t>01/19/2022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1BA7C-6061-421E-83AC-8CBA4CF31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75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E358B5-E5A3-4738-BF12-171B3B0290F8}" type="datetimeFigureOut">
              <a:rPr lang="en-US" smtClean="0"/>
              <a:pPr/>
              <a:t>01/19/2022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878C77-5AED-42C3-8A42-4651E057B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9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78C77-5AED-42C3-8A42-4651E057BB00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6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2D2D534-E147-4BA8-8C0D-7BC3857E4769}" type="datetime1">
              <a:rPr lang="en-US" smtClean="0"/>
              <a:pPr/>
              <a:t>01/19/2022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/>
              <a:t>CONFIDENTIAL - DO NOT DISTRIBUTE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00ED491-D85B-4A45-ACB0-446FE382C5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59FA003-FEB7-4717-BA04-36E8A776860C}" type="datetime1">
              <a:rPr lang="en-US" smtClean="0"/>
              <a:pPr/>
              <a:t>01/19/2022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D491-D85B-4A45-ACB0-446FE382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48EA8629-9D93-48A0-AD49-0C18281E610C}" type="datetime1">
              <a:rPr lang="en-US" smtClean="0"/>
              <a:pPr/>
              <a:t>01/19/2022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D491-D85B-4A45-ACB0-446FE382C5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E74D-9301-491E-A69C-F98C2067EAE0}" type="datetime1">
              <a:rPr lang="en-US" smtClean="0"/>
              <a:pPr/>
              <a:t>01/19/2022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24B4-F014-45BD-B87A-9A3FF8135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BD42-88A4-4CCD-8E6D-0672F36F7868}" type="datetime1">
              <a:rPr lang="en-US" smtClean="0"/>
              <a:pPr/>
              <a:t>01/19/2022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24B4-F014-45BD-B87A-9A3FF8135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2CBB-13A1-4FBD-A417-40434199933C}" type="datetime1">
              <a:rPr lang="en-US" smtClean="0"/>
              <a:pPr/>
              <a:t>01/19/2022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24B4-F014-45BD-B87A-9A3FF8135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9256-C17F-4087-A505-1192791F4B44}" type="datetime1">
              <a:rPr lang="en-US" smtClean="0"/>
              <a:pPr/>
              <a:t>01/19/2022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24B4-F014-45BD-B87A-9A3FF8135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FC8B-31F1-40D5-9497-592E688EE642}" type="datetime1">
              <a:rPr lang="en-US" smtClean="0"/>
              <a:pPr/>
              <a:t>01/19/2022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24B4-F014-45BD-B87A-9A3FF8135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ABFF-C536-4089-A769-6C44A9654917}" type="datetime1">
              <a:rPr lang="en-US" smtClean="0"/>
              <a:pPr/>
              <a:t>01/19/2022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24B4-F014-45BD-B87A-9A3FF8135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3C31-1F84-4189-8856-D50195E54205}" type="datetime1">
              <a:rPr lang="en-US" smtClean="0"/>
              <a:pPr/>
              <a:t>01/19/2022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24B4-F014-45BD-B87A-9A3FF8135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8A0C-827F-4147-B645-83242BEDB3F9}" type="datetime1">
              <a:rPr lang="en-US" smtClean="0"/>
              <a:pPr/>
              <a:t>01/19/2022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24B4-F014-45BD-B87A-9A3FF8135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D491-D85B-4A45-ACB0-446FE382C5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4800" y="325326"/>
            <a:ext cx="926592" cy="375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3121-46A5-42C9-B5B0-80E442E002DF}" type="datetime1">
              <a:rPr lang="en-US" smtClean="0"/>
              <a:pPr/>
              <a:t>01/19/2022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24B4-F014-45BD-B87A-9A3FF8135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1305-CC32-47C1-85E8-25E938172236}" type="datetime1">
              <a:rPr lang="en-US" smtClean="0"/>
              <a:pPr/>
              <a:t>01/19/2022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24B4-F014-45BD-B87A-9A3FF8135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0D17-4DF9-4F8D-BF52-F8348B67B65A}" type="datetime1">
              <a:rPr lang="en-US" smtClean="0"/>
              <a:pPr/>
              <a:t>01/19/2022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24B4-F014-45BD-B87A-9A3FF8135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A7963FBC-BE76-4742-A979-C74A308B17A5}" type="datetime1">
              <a:rPr lang="en-US" smtClean="0"/>
              <a:pPr/>
              <a:t>01/19/2022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/>
              <a:t>CONFIDENTIAL -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00ED491-D85B-4A45-ACB0-446FE382C5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6D0DF567-5ACF-47DC-BDF9-251D80B60B2D}" type="datetime1">
              <a:rPr lang="en-US" smtClean="0"/>
              <a:pPr/>
              <a:t>01/19/2022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D491-D85B-4A45-ACB0-446FE382C5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8" name="Picture 7" descr="HCLA stacked new short.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30987" y="98792"/>
            <a:ext cx="926592" cy="829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8DFDDA9A-20D6-482F-A32A-EEEB63A9A3FF}" type="datetime1">
              <a:rPr lang="en-US" smtClean="0"/>
              <a:pPr/>
              <a:t>01/19/2022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D491-D85B-4A45-ACB0-446FE382C5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D69CF5FE-7E32-4A92-90CC-CCC8AD582008}" type="datetime1">
              <a:rPr lang="en-US" smtClean="0"/>
              <a:pPr/>
              <a:t>01/19/2022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D491-D85B-4A45-ACB0-446FE382C5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8" name="Picture 7" descr="HCLA stacked new short.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30987" y="98792"/>
            <a:ext cx="926592" cy="829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BB19B21-EC01-4B15-968D-8E43C7041094}" type="datetime1">
              <a:rPr lang="en-US" smtClean="0"/>
              <a:pPr/>
              <a:t>01/19/2022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D491-D85B-4A45-ACB0-446FE382C5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Picture 6" descr="HCLA stacked new short.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30987" y="98792"/>
            <a:ext cx="926592" cy="829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4496C876-6A74-458B-81F4-F824129A5589}" type="datetime1">
              <a:rPr lang="en-US" smtClean="0"/>
              <a:pPr/>
              <a:t>01/19/2022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D491-D85B-4A45-ACB0-446FE382C5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AB94BFD-34E8-4F2D-ACB3-D6E2A2AF8912}" type="datetime1">
              <a:rPr lang="en-US" smtClean="0"/>
              <a:pPr/>
              <a:t>01/19/2022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D491-D85B-4A45-ACB0-446FE382C5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CONFIDENTIAL - DO NOT DISTRIBUTE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00ED491-D85B-4A45-ACB0-446FE382C5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B9A9F-3837-4DF3-84C0-E9105FA8C63C}" type="datetime1">
              <a:rPr lang="en-US" smtClean="0"/>
              <a:pPr/>
              <a:t>01/19/2022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 -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824B4-F014-45BD-B87A-9A3FF8135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1" y="4012440"/>
            <a:ext cx="6908801" cy="51435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Bookman Old Style" pitchFamily="18" charset="0"/>
              </a:rPr>
              <a:t>Overview of DHCS Quality Strategy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48814"/>
            <a:ext cx="6908800" cy="685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endParaRPr lang="en-US" sz="900" dirty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Bookman Old Style" pitchFamily="18" charset="0"/>
              </a:rPr>
              <a:t>Brendan Mull, MD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Bookman Old Style" pitchFamily="18" charset="0"/>
              </a:rPr>
              <a:t>Manager, QM, MedPOINT 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7000" y="1537140"/>
            <a:ext cx="3947763" cy="160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2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A4B1A-03F8-417C-AE57-7E2EA5DDB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3754835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D78D2E-D7FF-4A57-BC09-C32F1E5D025C}"/>
              </a:ext>
            </a:extLst>
          </p:cNvPr>
          <p:cNvSpPr txBox="1"/>
          <p:nvPr/>
        </p:nvSpPr>
        <p:spPr>
          <a:xfrm>
            <a:off x="4419600" y="1295400"/>
            <a:ext cx="4267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DHCS has released its first major update of its Comprehensive Quality Strategy since 2018.</a:t>
            </a:r>
          </a:p>
          <a:p>
            <a:endParaRPr lang="en-US" sz="2000" dirty="0"/>
          </a:p>
          <a:p>
            <a:r>
              <a:rPr lang="en-US" sz="2000" dirty="0"/>
              <a:t>DHCS is working to harmonize its quality strategy with </a:t>
            </a:r>
            <a:r>
              <a:rPr lang="en-US" sz="2000" dirty="0" err="1"/>
              <a:t>CalAIM</a:t>
            </a:r>
            <a:r>
              <a:rPr lang="en-US" sz="2000" dirty="0"/>
              <a:t> and other new initiatives.</a:t>
            </a:r>
          </a:p>
          <a:p>
            <a:endParaRPr lang="en-US" sz="2000" dirty="0"/>
          </a:p>
          <a:p>
            <a:r>
              <a:rPr lang="en-US" sz="2000" dirty="0"/>
              <a:t>The state is under pressure from CMS, the media and advocacy groups to improve plan quality and oversight of subcontractors.</a:t>
            </a:r>
          </a:p>
          <a:p>
            <a:endParaRPr lang="en-US" sz="2000" dirty="0"/>
          </a:p>
          <a:p>
            <a:r>
              <a:rPr lang="en-US" sz="2000" dirty="0"/>
              <a:t>We should advocate for and exemplify high quality care.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6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Performance Priorities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A4B1A-03F8-417C-AE57-7E2EA5DDB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578" y="1295400"/>
            <a:ext cx="3738078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D78D2E-D7FF-4A57-BC09-C32F1E5D025C}"/>
              </a:ext>
            </a:extLst>
          </p:cNvPr>
          <p:cNvSpPr txBox="1"/>
          <p:nvPr/>
        </p:nvSpPr>
        <p:spPr>
          <a:xfrm>
            <a:off x="4419600" y="1295400"/>
            <a:ext cx="426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Improving clinical quality and reducing racial/ethnic disparities are strong themes in the CQS.</a:t>
            </a:r>
          </a:p>
          <a:p>
            <a:endParaRPr lang="en-US" sz="2000" dirty="0"/>
          </a:p>
          <a:p>
            <a:r>
              <a:rPr lang="en-US" sz="2000" dirty="0"/>
              <a:t>Clinical priority areas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children’s preventive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maternity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behavioral health integration</a:t>
            </a:r>
          </a:p>
          <a:p>
            <a:endParaRPr lang="en-US" sz="2000" dirty="0"/>
          </a:p>
          <a:p>
            <a:r>
              <a:rPr lang="en-US" sz="2000" dirty="0"/>
              <a:t>In addition to state-level goals, DHCS has committed all health plans to exceeding the National Medicaid 50</a:t>
            </a:r>
            <a:r>
              <a:rPr lang="en-US" sz="2000" baseline="30000" dirty="0"/>
              <a:t>th</a:t>
            </a:r>
            <a:r>
              <a:rPr lang="en-US" sz="2000" dirty="0"/>
              <a:t> Percentile for all children’s preventive care measures by 2025.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7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Managed Care Accountability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D4BB63-7FAF-40DA-8FBA-A39FCF01F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21121"/>
            <a:ext cx="4267200" cy="7345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932864-972F-44DE-8790-FDB42853C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0920" y="2206584"/>
            <a:ext cx="3763391" cy="26702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C18E422-3E44-4F60-AFEC-B63646BED398}"/>
              </a:ext>
            </a:extLst>
          </p:cNvPr>
          <p:cNvSpPr/>
          <p:nvPr/>
        </p:nvSpPr>
        <p:spPr>
          <a:xfrm>
            <a:off x="4648200" y="5029200"/>
            <a:ext cx="419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Note:  “Target” = NCQA National Medicaid 50</a:t>
            </a:r>
            <a:r>
              <a:rPr lang="en-US" sz="1600" baseline="30000" dirty="0"/>
              <a:t>th</a:t>
            </a:r>
            <a:r>
              <a:rPr lang="en-US" sz="1600" dirty="0"/>
              <a:t> percentile.  “Target Met in MY 2020” = Was Target Met for All Medi-Cal Members Statewide in last year for which we have full data?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5FD55-C4DF-4B9B-886E-2492C4111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50" y="2206584"/>
            <a:ext cx="3714812" cy="366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4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A4B1A-03F8-417C-AE57-7E2EA5DDB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221" y="1295400"/>
            <a:ext cx="2550792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D78D2E-D7FF-4A57-BC09-C32F1E5D025C}"/>
              </a:ext>
            </a:extLst>
          </p:cNvPr>
          <p:cNvSpPr txBox="1"/>
          <p:nvPr/>
        </p:nvSpPr>
        <p:spPr>
          <a:xfrm>
            <a:off x="4419600" y="1295400"/>
            <a:ext cx="426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DHCS proposed several methods to improve accountability: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Public-facing performance dashboards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Corrective action plan whenever a plan performs below the 50</a:t>
            </a:r>
            <a:r>
              <a:rPr lang="en-US" sz="2000" baseline="30000" dirty="0"/>
              <a:t>th</a:t>
            </a:r>
            <a:r>
              <a:rPr lang="en-US" sz="2000" dirty="0"/>
              <a:t> percentile for any MCAS measure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Financial incentives and penalties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Enhanced auto-assignment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4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Screenings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A4B1A-03F8-417C-AE57-7E2EA5DDB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549530"/>
            <a:ext cx="3738078" cy="38929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D78D2E-D7FF-4A57-BC09-C32F1E5D025C}"/>
              </a:ext>
            </a:extLst>
          </p:cNvPr>
          <p:cNvSpPr txBox="1"/>
          <p:nvPr/>
        </p:nvSpPr>
        <p:spPr>
          <a:xfrm>
            <a:off x="4419600" y="1295400"/>
            <a:ext cx="426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Cancer diagnoses decreased at the onset of the pandemic and have yet to return to pre-pandemic levels.</a:t>
            </a:r>
          </a:p>
          <a:p>
            <a:endParaRPr lang="en-US" sz="2000" dirty="0"/>
          </a:p>
          <a:p>
            <a:r>
              <a:rPr lang="en-US" sz="2000" dirty="0"/>
              <a:t>While the long-term impact is unclear, the pandemic may have exacerbated racial/ethnic disparities in screening.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African-Americans already had 40% higher mortality from colon cancer</a:t>
            </a:r>
          </a:p>
          <a:p>
            <a:endParaRPr lang="en-US" sz="2000" dirty="0"/>
          </a:p>
          <a:p>
            <a:r>
              <a:rPr lang="en-US" sz="2000" dirty="0"/>
              <a:t>We need to increase screening rates for breast, cervical and colorectal cancer (and HPV immunization!)</a:t>
            </a:r>
          </a:p>
          <a:p>
            <a:endParaRPr lang="en-US" sz="2000" dirty="0"/>
          </a:p>
          <a:p>
            <a:r>
              <a:rPr lang="en-US" sz="2000" b="1" dirty="0"/>
              <a:t>We need your supplemental data.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777CB3-6A47-4BC3-ABFC-C20D24B8EC91}"/>
              </a:ext>
            </a:extLst>
          </p:cNvPr>
          <p:cNvSpPr txBox="1"/>
          <p:nvPr/>
        </p:nvSpPr>
        <p:spPr>
          <a:xfrm>
            <a:off x="384048" y="5696605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Source:  </a:t>
            </a:r>
            <a:r>
              <a:rPr lang="en-US" sz="2000" i="1" dirty="0"/>
              <a:t>JAMA Network, 8/31/2021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2416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Perinatal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A4B1A-03F8-417C-AE57-7E2EA5DDB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1326332"/>
            <a:ext cx="3738078" cy="21026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D78D2E-D7FF-4A57-BC09-C32F1E5D025C}"/>
              </a:ext>
            </a:extLst>
          </p:cNvPr>
          <p:cNvSpPr txBox="1"/>
          <p:nvPr/>
        </p:nvSpPr>
        <p:spPr>
          <a:xfrm>
            <a:off x="4419600" y="1295400"/>
            <a:ext cx="426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DHCS is committed to improving  racial disparities in maternal and neonatal outcomes.</a:t>
            </a:r>
          </a:p>
          <a:p>
            <a:endParaRPr lang="en-US" sz="2000" dirty="0"/>
          </a:p>
          <a:p>
            <a:r>
              <a:rPr lang="en-US" sz="2000" dirty="0"/>
              <a:t>Care for chronic conditions is an important contributor to outcomes.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Expect more measures related to specific aspects of perinatal care in coming years</a:t>
            </a:r>
          </a:p>
          <a:p>
            <a:endParaRPr lang="en-US" sz="2000" dirty="0"/>
          </a:p>
          <a:p>
            <a:r>
              <a:rPr lang="en-US" sz="2000" dirty="0"/>
              <a:t>Performance on these measures has decreased somewhat during the pandemic, partly due to access and partly due to data collection issues.</a:t>
            </a:r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777CB3-6A47-4BC3-ABFC-C20D24B8EC91}"/>
              </a:ext>
            </a:extLst>
          </p:cNvPr>
          <p:cNvSpPr txBox="1"/>
          <p:nvPr/>
        </p:nvSpPr>
        <p:spPr>
          <a:xfrm>
            <a:off x="384048" y="5696605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Source:  </a:t>
            </a:r>
            <a:r>
              <a:rPr lang="en-US" sz="2000" i="1" dirty="0"/>
              <a:t>JAMA Network, 8/31/2021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E7A11-1542-46B9-8141-183CA7E68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91" y="3505528"/>
            <a:ext cx="3895248" cy="219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59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Children’s Preventive Care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A4B1A-03F8-417C-AE57-7E2EA5DDB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1447800"/>
            <a:ext cx="3551508" cy="434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D78D2E-D7FF-4A57-BC09-C32F1E5D025C}"/>
              </a:ext>
            </a:extLst>
          </p:cNvPr>
          <p:cNvSpPr txBox="1"/>
          <p:nvPr/>
        </p:nvSpPr>
        <p:spPr>
          <a:xfrm>
            <a:off x="4419600" y="1295400"/>
            <a:ext cx="426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Even prior to the pandemic, DHCS was concerned about low utilization of children’s preventive services.</a:t>
            </a:r>
          </a:p>
          <a:p>
            <a:endParaRPr lang="en-US" sz="2000" dirty="0"/>
          </a:p>
          <a:p>
            <a:r>
              <a:rPr lang="en-US" sz="2000" dirty="0"/>
              <a:t>Pediatric visits dropped by up to 40% during the pandemic and have yet to return to pre-pandemic levels.</a:t>
            </a:r>
          </a:p>
          <a:p>
            <a:endParaRPr lang="en-US" sz="2000" dirty="0"/>
          </a:p>
          <a:p>
            <a:r>
              <a:rPr lang="en-US" sz="2000" dirty="0"/>
              <a:t>By 2025, every health plan must have all pediatric preventive measures at or above national Medicaid 50</a:t>
            </a:r>
            <a:r>
              <a:rPr lang="en-US" sz="2000" baseline="30000" dirty="0"/>
              <a:t>th</a:t>
            </a:r>
            <a:r>
              <a:rPr lang="en-US" sz="2000" dirty="0"/>
              <a:t> percentile: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Well-care visits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Immunizations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Lead screening</a:t>
            </a:r>
          </a:p>
        </p:txBody>
      </p:sp>
    </p:spTree>
    <p:extLst>
      <p:ext uri="{BB962C8B-B14F-4D97-AF65-F5344CB8AC3E}">
        <p14:creationId xmlns:p14="http://schemas.microsoft.com/office/powerpoint/2010/main" val="42967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SDOH: DHCS Priority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A4B1A-03F8-417C-AE57-7E2EA5DDB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371600"/>
            <a:ext cx="3738078" cy="1713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D78D2E-D7FF-4A57-BC09-C32F1E5D025C}"/>
              </a:ext>
            </a:extLst>
          </p:cNvPr>
          <p:cNvSpPr txBox="1"/>
          <p:nvPr/>
        </p:nvSpPr>
        <p:spPr>
          <a:xfrm>
            <a:off x="4419600" y="1295400"/>
            <a:ext cx="4267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SDOH codes are ICD10 codes in the range Z55-Z65.</a:t>
            </a:r>
          </a:p>
          <a:p>
            <a:endParaRPr lang="en-US" sz="2000" dirty="0"/>
          </a:p>
          <a:p>
            <a:r>
              <a:rPr lang="en-US" sz="2000" dirty="0"/>
              <a:t>DHCS has identified 18 priority SDOH codes that are vital to the </a:t>
            </a:r>
            <a:r>
              <a:rPr lang="en-US" sz="2000" dirty="0" err="1"/>
              <a:t>CalAIM</a:t>
            </a:r>
            <a:r>
              <a:rPr lang="en-US" sz="2000" dirty="0"/>
              <a:t> Population Health Management initiative.</a:t>
            </a:r>
          </a:p>
          <a:p>
            <a:endParaRPr lang="en-US" sz="2000" dirty="0"/>
          </a:p>
          <a:p>
            <a:r>
              <a:rPr lang="en-US" sz="2000" dirty="0"/>
              <a:t>SDOH codes will be used by DHCS to risk stratify patients in 2023.</a:t>
            </a:r>
          </a:p>
          <a:p>
            <a:endParaRPr lang="en-US" sz="2000" dirty="0"/>
          </a:p>
          <a:p>
            <a:r>
              <a:rPr lang="en-US" sz="2000" dirty="0"/>
              <a:t>If you have not done so already, please implement SDOH codes now.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869B8D-282B-461D-9B12-F74C9F818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76" y="3276600"/>
            <a:ext cx="3822302" cy="250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77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34650</TotalTime>
  <Words>497</Words>
  <Application>Microsoft Office PowerPoint</Application>
  <PresentationFormat>On-screen Show (4:3)</PresentationFormat>
  <Paragraphs>80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Bookman Old Style</vt:lpstr>
      <vt:lpstr>Calibri</vt:lpstr>
      <vt:lpstr>Gill Sans MT</vt:lpstr>
      <vt:lpstr>Wingdings</vt:lpstr>
      <vt:lpstr>Wingdings 3</vt:lpstr>
      <vt:lpstr>Origin</vt:lpstr>
      <vt:lpstr>Custom Design</vt:lpstr>
      <vt:lpstr>Overview of DHCS Quality Strategy 2022</vt:lpstr>
      <vt:lpstr>Background</vt:lpstr>
      <vt:lpstr>Quality Performance Priorities</vt:lpstr>
      <vt:lpstr>Managed Care Accountability Set</vt:lpstr>
      <vt:lpstr>Accountability</vt:lpstr>
      <vt:lpstr>Cancer Screenings</vt:lpstr>
      <vt:lpstr>Perinatal Care</vt:lpstr>
      <vt:lpstr>Children’s Preventive Care </vt:lpstr>
      <vt:lpstr>SDOH: DHCS Priority Codes</vt:lpstr>
    </vt:vector>
  </TitlesOfParts>
  <Company>MedPOINT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HCLA, IPA</dc:title>
  <dc:creator>Derek M. Schneider</dc:creator>
  <cp:lastModifiedBy>Sarah McLean</cp:lastModifiedBy>
  <cp:revision>2803</cp:revision>
  <cp:lastPrinted>2018-10-11T00:04:11Z</cp:lastPrinted>
  <dcterms:created xsi:type="dcterms:W3CDTF">2010-06-08T16:37:12Z</dcterms:created>
  <dcterms:modified xsi:type="dcterms:W3CDTF">2022-01-19T14:43:52Z</dcterms:modified>
</cp:coreProperties>
</file>