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48" r:id="rId1"/>
  </p:sldMasterIdLst>
  <p:notesMasterIdLst>
    <p:notesMasterId r:id="rId67"/>
  </p:notesMasterIdLst>
  <p:sldIdLst>
    <p:sldId id="273" r:id="rId2"/>
    <p:sldId id="329" r:id="rId3"/>
    <p:sldId id="302" r:id="rId4"/>
    <p:sldId id="304" r:id="rId5"/>
    <p:sldId id="274" r:id="rId6"/>
    <p:sldId id="276" r:id="rId7"/>
    <p:sldId id="277" r:id="rId8"/>
    <p:sldId id="283" r:id="rId9"/>
    <p:sldId id="282" r:id="rId10"/>
    <p:sldId id="306" r:id="rId11"/>
    <p:sldId id="332" r:id="rId12"/>
    <p:sldId id="307" r:id="rId13"/>
    <p:sldId id="288" r:id="rId14"/>
    <p:sldId id="333" r:id="rId15"/>
    <p:sldId id="308" r:id="rId16"/>
    <p:sldId id="334" r:id="rId17"/>
    <p:sldId id="309" r:id="rId18"/>
    <p:sldId id="280" r:id="rId19"/>
    <p:sldId id="328" r:id="rId20"/>
    <p:sldId id="310" r:id="rId21"/>
    <p:sldId id="335" r:id="rId22"/>
    <p:sldId id="311" r:id="rId23"/>
    <p:sldId id="295" r:id="rId24"/>
    <p:sldId id="312" r:id="rId25"/>
    <p:sldId id="296" r:id="rId26"/>
    <p:sldId id="313" r:id="rId27"/>
    <p:sldId id="331" r:id="rId28"/>
    <p:sldId id="350" r:id="rId29"/>
    <p:sldId id="314" r:id="rId30"/>
    <p:sldId id="336" r:id="rId31"/>
    <p:sldId id="315" r:id="rId32"/>
    <p:sldId id="337" r:id="rId33"/>
    <p:sldId id="316" r:id="rId34"/>
    <p:sldId id="281" r:id="rId35"/>
    <p:sldId id="292" r:id="rId36"/>
    <p:sldId id="317" r:id="rId37"/>
    <p:sldId id="338" r:id="rId38"/>
    <p:sldId id="318" r:id="rId39"/>
    <p:sldId id="339" r:id="rId40"/>
    <p:sldId id="319" r:id="rId41"/>
    <p:sldId id="340" r:id="rId42"/>
    <p:sldId id="320" r:id="rId43"/>
    <p:sldId id="341" r:id="rId44"/>
    <p:sldId id="321" r:id="rId45"/>
    <p:sldId id="342" r:id="rId46"/>
    <p:sldId id="351" r:id="rId47"/>
    <p:sldId id="352" r:id="rId48"/>
    <p:sldId id="322" r:id="rId49"/>
    <p:sldId id="343" r:id="rId50"/>
    <p:sldId id="323" r:id="rId51"/>
    <p:sldId id="344" r:id="rId52"/>
    <p:sldId id="324" r:id="rId53"/>
    <p:sldId id="345" r:id="rId54"/>
    <p:sldId id="325" r:id="rId55"/>
    <p:sldId id="287" r:id="rId56"/>
    <p:sldId id="346" r:id="rId57"/>
    <p:sldId id="285" r:id="rId58"/>
    <p:sldId id="347" r:id="rId59"/>
    <p:sldId id="326" r:id="rId60"/>
    <p:sldId id="305" r:id="rId61"/>
    <p:sldId id="299" r:id="rId62"/>
    <p:sldId id="327" r:id="rId63"/>
    <p:sldId id="348" r:id="rId64"/>
    <p:sldId id="353" r:id="rId65"/>
    <p:sldId id="264" r:id="rId66"/>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F6A89F6E-99E0-4EB0-BD3B-A01C00152646}">
          <p14:sldIdLst>
            <p14:sldId id="273"/>
            <p14:sldId id="329"/>
            <p14:sldId id="302"/>
            <p14:sldId id="304"/>
            <p14:sldId id="274"/>
            <p14:sldId id="276"/>
            <p14:sldId id="277"/>
            <p14:sldId id="283"/>
            <p14:sldId id="282"/>
            <p14:sldId id="306"/>
            <p14:sldId id="332"/>
            <p14:sldId id="307"/>
            <p14:sldId id="288"/>
            <p14:sldId id="333"/>
            <p14:sldId id="308"/>
            <p14:sldId id="334"/>
            <p14:sldId id="309"/>
            <p14:sldId id="280"/>
            <p14:sldId id="328"/>
            <p14:sldId id="310"/>
            <p14:sldId id="335"/>
            <p14:sldId id="311"/>
            <p14:sldId id="295"/>
            <p14:sldId id="312"/>
            <p14:sldId id="296"/>
            <p14:sldId id="313"/>
            <p14:sldId id="331"/>
            <p14:sldId id="350"/>
            <p14:sldId id="314"/>
            <p14:sldId id="336"/>
            <p14:sldId id="315"/>
            <p14:sldId id="337"/>
            <p14:sldId id="316"/>
            <p14:sldId id="281"/>
            <p14:sldId id="292"/>
            <p14:sldId id="317"/>
            <p14:sldId id="338"/>
            <p14:sldId id="318"/>
            <p14:sldId id="339"/>
            <p14:sldId id="319"/>
            <p14:sldId id="340"/>
            <p14:sldId id="320"/>
            <p14:sldId id="341"/>
            <p14:sldId id="321"/>
            <p14:sldId id="342"/>
            <p14:sldId id="351"/>
            <p14:sldId id="352"/>
            <p14:sldId id="322"/>
            <p14:sldId id="343"/>
            <p14:sldId id="323"/>
            <p14:sldId id="344"/>
            <p14:sldId id="324"/>
            <p14:sldId id="345"/>
            <p14:sldId id="325"/>
            <p14:sldId id="287"/>
            <p14:sldId id="346"/>
            <p14:sldId id="285"/>
            <p14:sldId id="347"/>
            <p14:sldId id="326"/>
            <p14:sldId id="305"/>
            <p14:sldId id="299"/>
            <p14:sldId id="327"/>
            <p14:sldId id="348"/>
            <p14:sldId id="353"/>
            <p14:sldId id="264"/>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2" autoAdjust="0"/>
    <p:restoredTop sz="94686" autoAdjust="0"/>
  </p:normalViewPr>
  <p:slideViewPr>
    <p:cSldViewPr>
      <p:cViewPr varScale="1">
        <p:scale>
          <a:sx n="110" d="100"/>
          <a:sy n="110" d="100"/>
        </p:scale>
        <p:origin x="1644" y="-31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F80B19B6-674A-4C87-B441-54234A637762}" type="datetimeFigureOut">
              <a:rPr lang="en-US" smtClean="0"/>
              <a:pPr/>
              <a:t>09/22/2015</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841DE2AA-2AC2-4561-89A5-272ADE6F8071}" type="slidenum">
              <a:rPr lang="en-US" smtClean="0"/>
              <a:pPr/>
              <a:t>‹#›</a:t>
            </a:fld>
            <a:endParaRPr lang="en-US"/>
          </a:p>
        </p:txBody>
      </p:sp>
    </p:spTree>
    <p:extLst>
      <p:ext uri="{BB962C8B-B14F-4D97-AF65-F5344CB8AC3E}">
        <p14:creationId xmlns:p14="http://schemas.microsoft.com/office/powerpoint/2010/main" val="24849933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FFA6719-B907-4B0F-8A68-ADCE1DDCD8AB}" type="slidenum">
              <a:rPr lang="en-US" smtClean="0"/>
              <a:pPr/>
              <a:t>65</a:t>
            </a:fld>
            <a:endParaRPr lang="en-US"/>
          </a:p>
        </p:txBody>
      </p:sp>
    </p:spTree>
    <p:extLst>
      <p:ext uri="{BB962C8B-B14F-4D97-AF65-F5344CB8AC3E}">
        <p14:creationId xmlns:p14="http://schemas.microsoft.com/office/powerpoint/2010/main" val="8764823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A1B9595-B800-4C71-BF35-129AC9D78538}" type="datetimeFigureOut">
              <a:rPr lang="en-US" smtClean="0"/>
              <a:pPr/>
              <a:t>09/22/2015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5BF633-EB5E-4B71-BB1E-DEBD2E21CEE3}"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A1B9595-B800-4C71-BF35-129AC9D78538}" type="datetimeFigureOut">
              <a:rPr lang="en-US" smtClean="0"/>
              <a:pPr/>
              <a:t>09/22/2015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75BF633-EB5E-4B71-BB1E-DEBD2E21CEE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A1B9595-B800-4C71-BF35-129AC9D78538}" type="datetimeFigureOut">
              <a:rPr lang="en-US" smtClean="0"/>
              <a:pPr/>
              <a:t>09/22/2015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5BF633-EB5E-4B71-BB1E-DEBD2E21CEE3}"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A1B9595-B800-4C71-BF35-129AC9D78538}" type="datetimeFigureOut">
              <a:rPr lang="en-US" smtClean="0"/>
              <a:pPr/>
              <a:t>09/22/2015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5BF633-EB5E-4B71-BB1E-DEBD2E21CEE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A1B9595-B800-4C71-BF35-129AC9D78538}" type="datetimeFigureOut">
              <a:rPr lang="en-US" smtClean="0"/>
              <a:pPr/>
              <a:t>09/22/2015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5BF633-EB5E-4B71-BB1E-DEBD2E21CEE3}"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A1B9595-B800-4C71-BF35-129AC9D78538}" type="datetimeFigureOut">
              <a:rPr lang="en-US" smtClean="0"/>
              <a:pPr/>
              <a:t>09/22/2015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5BF633-EB5E-4B71-BB1E-DEBD2E21CEE3}"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A1B9595-B800-4C71-BF35-129AC9D78538}" type="datetimeFigureOut">
              <a:rPr lang="en-US" smtClean="0"/>
              <a:pPr/>
              <a:t>09/22/2015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75BF633-EB5E-4B71-BB1E-DEBD2E21CEE3}"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A1B9595-B800-4C71-BF35-129AC9D78538}" type="datetimeFigureOut">
              <a:rPr lang="en-US" smtClean="0"/>
              <a:pPr/>
              <a:t>09/22/2015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75BF633-EB5E-4B71-BB1E-DEBD2E21CEE3}"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A1B9595-B800-4C71-BF35-129AC9D78538}" type="datetimeFigureOut">
              <a:rPr lang="en-US" smtClean="0"/>
              <a:pPr/>
              <a:t>09/22/2015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75BF633-EB5E-4B71-BB1E-DEBD2E21CEE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1B9595-B800-4C71-BF35-129AC9D78538}" type="datetimeFigureOut">
              <a:rPr lang="en-US" smtClean="0"/>
              <a:pPr/>
              <a:t>09/22/2015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75BF633-EB5E-4B71-BB1E-DEBD2E21CEE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A1B9595-B800-4C71-BF35-129AC9D78538}" type="datetimeFigureOut">
              <a:rPr lang="en-US" smtClean="0"/>
              <a:pPr/>
              <a:t>09/22/2015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75BF633-EB5E-4B71-BB1E-DEBD2E21CEE3}" type="slidenum">
              <a:rPr lang="en-US" smtClean="0"/>
              <a:pPr/>
              <a:t>‹#›</a:t>
            </a:fld>
            <a:endParaRPr lang="en-US"/>
          </a:p>
        </p:txBody>
      </p:sp>
    </p:spTree>
    <p:extLst>
      <p:ext uri="{BB962C8B-B14F-4D97-AF65-F5344CB8AC3E}">
        <p14:creationId xmlns:p14="http://schemas.microsoft.com/office/powerpoint/2010/main" val="34480105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A1B9595-B800-4C71-BF35-129AC9D78538}" type="datetimeFigureOut">
              <a:rPr lang="en-US" smtClean="0"/>
              <a:pPr/>
              <a:t>09/22/2015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75BF633-EB5E-4B71-BB1E-DEBD2E21CEE3}"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1B9595-B800-4C71-BF35-129AC9D78538}" type="datetimeFigureOut">
              <a:rPr lang="en-US" smtClean="0"/>
              <a:pPr/>
              <a:t>09/22/2015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5BF633-EB5E-4B71-BB1E-DEBD2E21CEE3}"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0" r:id="rId8"/>
    <p:sldLayoutId id="2147483656" r:id="rId9"/>
    <p:sldLayoutId id="2147483657" r:id="rId10"/>
    <p:sldLayoutId id="2147483658" r:id="rId11"/>
    <p:sldLayoutId id="2147483659"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2" Type="http://schemas.openxmlformats.org/officeDocument/2006/relationships/image" Target="../media/image16.gi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6.gif"/><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5.xml"/></Relationships>
</file>

<file path=ppt/slides/_rels/slide38.xml.rels><?xml version="1.0" encoding="UTF-8" standalone="yes"?>
<Relationships xmlns="http://schemas.openxmlformats.org/package/2006/relationships"><Relationship Id="rId2" Type="http://schemas.openxmlformats.org/officeDocument/2006/relationships/image" Target="../media/image22.jpe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22.jpe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23.jpe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23.jpeg"/><Relationship Id="rId1" Type="http://schemas.openxmlformats.org/officeDocument/2006/relationships/slideLayout" Target="../slideLayouts/slideLayout5.xml"/></Relationships>
</file>

<file path=ppt/slides/_rels/slide42.xml.rels><?xml version="1.0" encoding="UTF-8" standalone="yes"?>
<Relationships xmlns="http://schemas.openxmlformats.org/package/2006/relationships"><Relationship Id="rId2" Type="http://schemas.openxmlformats.org/officeDocument/2006/relationships/image" Target="../media/image24.jpe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24.jpeg"/><Relationship Id="rId1" Type="http://schemas.openxmlformats.org/officeDocument/2006/relationships/slideLayout" Target="../slideLayouts/slideLayout5.xml"/></Relationships>
</file>

<file path=ppt/slides/_rels/slide44.xml.rels><?xml version="1.0" encoding="UTF-8" standalone="yes"?>
<Relationships xmlns="http://schemas.openxmlformats.org/package/2006/relationships"><Relationship Id="rId2" Type="http://schemas.openxmlformats.org/officeDocument/2006/relationships/image" Target="../media/image25.jpe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25.jpeg"/><Relationship Id="rId1" Type="http://schemas.openxmlformats.org/officeDocument/2006/relationships/slideLayout" Target="../slideLayouts/slideLayout5.xml"/></Relationships>
</file>

<file path=ppt/slides/_rels/slide46.xml.rels><?xml version="1.0" encoding="UTF-8" standalone="yes"?>
<Relationships xmlns="http://schemas.openxmlformats.org/package/2006/relationships"><Relationship Id="rId2" Type="http://schemas.openxmlformats.org/officeDocument/2006/relationships/image" Target="../media/image25.jpeg"/><Relationship Id="rId1" Type="http://schemas.openxmlformats.org/officeDocument/2006/relationships/slideLayout" Target="../slideLayouts/slideLayout5.xml"/></Relationships>
</file>

<file path=ppt/slides/_rels/slide47.xml.rels><?xml version="1.0" encoding="UTF-8" standalone="yes"?>
<Relationships xmlns="http://schemas.openxmlformats.org/package/2006/relationships"><Relationship Id="rId2" Type="http://schemas.openxmlformats.org/officeDocument/2006/relationships/image" Target="../media/image25.jpeg"/><Relationship Id="rId1" Type="http://schemas.openxmlformats.org/officeDocument/2006/relationships/slideLayout" Target="../slideLayouts/slideLayout5.xml"/></Relationships>
</file>

<file path=ppt/slides/_rels/slide48.xml.rels><?xml version="1.0" encoding="UTF-8" standalone="yes"?>
<Relationships xmlns="http://schemas.openxmlformats.org/package/2006/relationships"><Relationship Id="rId2" Type="http://schemas.openxmlformats.org/officeDocument/2006/relationships/image" Target="../media/image26.jpe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26.jpe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5.xml"/></Relationships>
</file>

<file path=ppt/slides/_rels/slide50.xml.rels><?xml version="1.0" encoding="UTF-8" standalone="yes"?>
<Relationships xmlns="http://schemas.openxmlformats.org/package/2006/relationships"><Relationship Id="rId2" Type="http://schemas.openxmlformats.org/officeDocument/2006/relationships/image" Target="../media/image27.jpe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image" Target="../media/image28.gif"/><Relationship Id="rId2" Type="http://schemas.openxmlformats.org/officeDocument/2006/relationships/image" Target="../media/image27.jpeg"/><Relationship Id="rId1" Type="http://schemas.openxmlformats.org/officeDocument/2006/relationships/slideLayout" Target="../slideLayouts/slideLayout5.xml"/></Relationships>
</file>

<file path=ppt/slides/_rels/slide52.xml.rels><?xml version="1.0" encoding="UTF-8" standalone="yes"?>
<Relationships xmlns="http://schemas.openxmlformats.org/package/2006/relationships"><Relationship Id="rId2" Type="http://schemas.openxmlformats.org/officeDocument/2006/relationships/image" Target="../media/image29.jpe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29.jpeg"/><Relationship Id="rId1" Type="http://schemas.openxmlformats.org/officeDocument/2006/relationships/slideLayout" Target="../slideLayouts/slideLayout5.xml"/></Relationships>
</file>

<file path=ppt/slides/_rels/slide54.xml.rels><?xml version="1.0" encoding="UTF-8" standalone="yes"?>
<Relationships xmlns="http://schemas.openxmlformats.org/package/2006/relationships"><Relationship Id="rId2" Type="http://schemas.openxmlformats.org/officeDocument/2006/relationships/image" Target="../media/image30.jpeg"/><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image" Target="../media/image32.jpeg"/><Relationship Id="rId2" Type="http://schemas.openxmlformats.org/officeDocument/2006/relationships/image" Target="../media/image31.jpeg"/><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image" Target="../media/image32.jpeg"/><Relationship Id="rId2" Type="http://schemas.openxmlformats.org/officeDocument/2006/relationships/image" Target="../media/image31.jpeg"/><Relationship Id="rId1" Type="http://schemas.openxmlformats.org/officeDocument/2006/relationships/slideLayout" Target="../slideLayouts/slideLayout5.xml"/></Relationships>
</file>

<file path=ppt/slides/_rels/slide57.xml.rels><?xml version="1.0" encoding="UTF-8" standalone="yes"?>
<Relationships xmlns="http://schemas.openxmlformats.org/package/2006/relationships"><Relationship Id="rId2" Type="http://schemas.openxmlformats.org/officeDocument/2006/relationships/image" Target="../media/image33.png"/><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5.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60.xml.rels><?xml version="1.0" encoding="UTF-8" standalone="yes"?>
<Relationships xmlns="http://schemas.openxmlformats.org/package/2006/relationships"><Relationship Id="rId2" Type="http://schemas.openxmlformats.org/officeDocument/2006/relationships/image" Target="../media/image34.jpeg"/><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image" Target="../media/image35.jpeg"/><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3" Type="http://schemas.openxmlformats.org/officeDocument/2006/relationships/image" Target="../media/image37.jpeg"/><Relationship Id="rId2" Type="http://schemas.openxmlformats.org/officeDocument/2006/relationships/image" Target="../media/image36.jpeg"/><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image" Target="../media/image37.jpeg"/><Relationship Id="rId1" Type="http://schemas.openxmlformats.org/officeDocument/2006/relationships/slideLayout" Target="../slideLayouts/slideLayout5.xml"/></Relationships>
</file>

<file path=ppt/slides/_rels/slide64.xml.rels><?xml version="1.0" encoding="UTF-8" standalone="yes"?>
<Relationships xmlns="http://schemas.openxmlformats.org/package/2006/relationships"><Relationship Id="rId2" Type="http://schemas.openxmlformats.org/officeDocument/2006/relationships/image" Target="../media/image37.jpeg"/><Relationship Id="rId1" Type="http://schemas.openxmlformats.org/officeDocument/2006/relationships/slideLayout" Target="../slideLayouts/slideLayout5.xml"/></Relationships>
</file>

<file path=ppt/slides/_rels/slide65.xml.rels><?xml version="1.0" encoding="UTF-8" standalone="yes"?>
<Relationships xmlns="http://schemas.openxmlformats.org/package/2006/relationships"><Relationship Id="rId3" Type="http://schemas.openxmlformats.org/officeDocument/2006/relationships/image" Target="../media/image38.jpeg"/><Relationship Id="rId2" Type="http://schemas.openxmlformats.org/officeDocument/2006/relationships/notesSlide" Target="../notesSlides/notesSlide1.xml"/><Relationship Id="rId1" Type="http://schemas.openxmlformats.org/officeDocument/2006/relationships/slideLayout" Target="../slideLayouts/slideLayout6.xml"/><Relationship Id="rId4" Type="http://schemas.openxmlformats.org/officeDocument/2006/relationships/image" Target="../media/image39.jpeg"/></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ICD-10 Training</a:t>
            </a:r>
            <a:br>
              <a:rPr lang="en-US" dirty="0"/>
            </a:br>
            <a:endParaRPr lang="en-US" dirty="0"/>
          </a:p>
        </p:txBody>
      </p:sp>
      <p:sp>
        <p:nvSpPr>
          <p:cNvPr id="3" name="Subtitle 2"/>
          <p:cNvSpPr>
            <a:spLocks noGrp="1"/>
          </p:cNvSpPr>
          <p:nvPr>
            <p:ph type="subTitle" idx="1"/>
          </p:nvPr>
        </p:nvSpPr>
        <p:spPr/>
        <p:txBody>
          <a:bodyPr/>
          <a:lstStyle/>
          <a:p>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52675" y="828222"/>
            <a:ext cx="4343400" cy="990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79444" y="3048000"/>
            <a:ext cx="4638675" cy="2895600"/>
          </a:xfrm>
          <a:prstGeom prst="rect">
            <a:avLst/>
          </a:prstGeom>
        </p:spPr>
      </p:pic>
    </p:spTree>
    <p:extLst>
      <p:ext uri="{BB962C8B-B14F-4D97-AF65-F5344CB8AC3E}">
        <p14:creationId xmlns:p14="http://schemas.microsoft.com/office/powerpoint/2010/main" val="107916322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Chapter 1-Infectious Disease</a:t>
            </a:r>
            <a:br>
              <a:rPr lang="en-US" dirty="0" smtClean="0"/>
            </a:br>
            <a:r>
              <a:rPr lang="en-US" dirty="0" smtClean="0"/>
              <a:t>Codes starting with A-B</a:t>
            </a:r>
            <a:endParaRPr lang="en-US" dirty="0"/>
          </a:p>
        </p:txBody>
      </p:sp>
      <p:sp>
        <p:nvSpPr>
          <p:cNvPr id="3" name="Content Placeholder 2"/>
          <p:cNvSpPr>
            <a:spLocks noGrp="1"/>
          </p:cNvSpPr>
          <p:nvPr>
            <p:ph idx="1"/>
          </p:nvPr>
        </p:nvSpPr>
        <p:spPr/>
        <p:txBody>
          <a:bodyPr>
            <a:normAutofit fontScale="70000" lnSpcReduction="20000"/>
          </a:bodyPr>
          <a:lstStyle/>
          <a:p>
            <a:pPr marL="0" indent="0">
              <a:buNone/>
            </a:pPr>
            <a:r>
              <a:rPr lang="en-US" dirty="0" smtClean="0"/>
              <a:t>•</a:t>
            </a:r>
            <a:r>
              <a:rPr lang="en-US" dirty="0"/>
              <a:t>Includes diseases generally recognized as communicable or transmissible. </a:t>
            </a:r>
          </a:p>
          <a:p>
            <a:pPr marL="0" indent="0">
              <a:buNone/>
            </a:pPr>
            <a:r>
              <a:rPr lang="en-US" dirty="0" smtClean="0"/>
              <a:t>•</a:t>
            </a:r>
            <a:r>
              <a:rPr lang="en-US" dirty="0"/>
              <a:t>Sepsis (ICD-10-CM) has replaced Septicemia (ICD-9-CM) </a:t>
            </a:r>
          </a:p>
          <a:p>
            <a:pPr marL="0" indent="0">
              <a:buNone/>
            </a:pPr>
            <a:r>
              <a:rPr lang="en-US" dirty="0"/>
              <a:t>•</a:t>
            </a:r>
            <a:r>
              <a:rPr lang="en-US" dirty="0" err="1"/>
              <a:t>Urosepsis</a:t>
            </a:r>
            <a:r>
              <a:rPr lang="en-US" dirty="0"/>
              <a:t> is a nonspecific term and is not coded in ICD-10-CM. Should a provider use this term, he/she must be queried for clarification </a:t>
            </a:r>
          </a:p>
          <a:p>
            <a:pPr marL="0" indent="0">
              <a:buNone/>
            </a:pPr>
            <a:r>
              <a:rPr lang="en-US" dirty="0"/>
              <a:t>•</a:t>
            </a:r>
            <a:r>
              <a:rPr lang="en-US" b="1" dirty="0"/>
              <a:t>“Late Effects</a:t>
            </a:r>
            <a:r>
              <a:rPr lang="en-US" dirty="0"/>
              <a:t>” of Infectious and Parasitic Diseases (ICD-9-CM) is now “</a:t>
            </a:r>
            <a:r>
              <a:rPr lang="en-US" b="1" dirty="0"/>
              <a:t>Sequela</a:t>
            </a:r>
            <a:r>
              <a:rPr lang="en-US" dirty="0"/>
              <a:t>” of infectious and Parasitic Diseases in ICD-10-CM </a:t>
            </a:r>
          </a:p>
          <a:p>
            <a:pPr marL="0" indent="0">
              <a:buNone/>
            </a:pPr>
            <a:r>
              <a:rPr lang="en-US" dirty="0" smtClean="0"/>
              <a:t>•</a:t>
            </a:r>
            <a:r>
              <a:rPr lang="en-US" dirty="0"/>
              <a:t>Infections resistant to antibiotics requires the use of an additional code for any associated drug resistance only if the infection code does not identify drug resistance (Z16 category, resistance to antimicrobial drugs) </a:t>
            </a:r>
          </a:p>
          <a:p>
            <a:pPr marL="0" indent="0">
              <a:buNone/>
            </a:pPr>
            <a:r>
              <a:rPr lang="en-US" dirty="0" smtClean="0"/>
              <a:t>•</a:t>
            </a:r>
            <a:r>
              <a:rPr lang="en-US" dirty="0"/>
              <a:t>Many of the codes are combined conditions and common symptoms </a:t>
            </a:r>
          </a:p>
          <a:p>
            <a:endParaRPr lang="en-US" dirty="0"/>
          </a:p>
        </p:txBody>
      </p:sp>
      <p:pic>
        <p:nvPicPr>
          <p:cNvPr id="23554" name="Picture 2" descr="Image result for infection clipar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 y="304800"/>
            <a:ext cx="1529402" cy="8985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363027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530225" y="392113"/>
            <a:ext cx="8229600" cy="1143000"/>
          </a:xfrm>
        </p:spPr>
        <p:txBody>
          <a:bodyPr>
            <a:normAutofit fontScale="90000"/>
          </a:bodyPr>
          <a:lstStyle/>
          <a:p>
            <a:r>
              <a:rPr lang="en-US" dirty="0" smtClean="0"/>
              <a:t/>
            </a:r>
            <a:br>
              <a:rPr lang="en-US" dirty="0" smtClean="0"/>
            </a:br>
            <a:r>
              <a:rPr lang="en-US" dirty="0"/>
              <a:t/>
            </a:r>
            <a:br>
              <a:rPr lang="en-US" dirty="0"/>
            </a:br>
            <a:r>
              <a:rPr lang="en-US" dirty="0" smtClean="0"/>
              <a:t>Chapter 1-Infectious Disease</a:t>
            </a:r>
            <a:br>
              <a:rPr lang="en-US" dirty="0" smtClean="0"/>
            </a:br>
            <a:r>
              <a:rPr lang="en-US" dirty="0" smtClean="0"/>
              <a:t>Example </a:t>
            </a:r>
            <a:br>
              <a:rPr lang="en-US" dirty="0" smtClean="0"/>
            </a:br>
            <a:r>
              <a:rPr lang="en-US" dirty="0" smtClean="0"/>
              <a:t/>
            </a:r>
            <a:br>
              <a:rPr lang="en-US" dirty="0" smtClean="0"/>
            </a:br>
            <a:endParaRPr lang="en-US" dirty="0"/>
          </a:p>
        </p:txBody>
      </p:sp>
      <p:sp>
        <p:nvSpPr>
          <p:cNvPr id="5" name="Text Placeholder 4"/>
          <p:cNvSpPr>
            <a:spLocks noGrp="1"/>
          </p:cNvSpPr>
          <p:nvPr>
            <p:ph type="body" idx="1"/>
          </p:nvPr>
        </p:nvSpPr>
        <p:spPr/>
        <p:txBody>
          <a:bodyPr/>
          <a:lstStyle/>
          <a:p>
            <a:pPr algn="ctr"/>
            <a:r>
              <a:rPr lang="en-US" dirty="0" smtClean="0"/>
              <a:t>ICD-9 CODE	</a:t>
            </a:r>
            <a:endParaRPr lang="en-US" dirty="0"/>
          </a:p>
        </p:txBody>
      </p:sp>
      <p:sp>
        <p:nvSpPr>
          <p:cNvPr id="6" name="Content Placeholder 5"/>
          <p:cNvSpPr>
            <a:spLocks noGrp="1"/>
          </p:cNvSpPr>
          <p:nvPr>
            <p:ph sz="half" idx="2"/>
          </p:nvPr>
        </p:nvSpPr>
        <p:spPr/>
        <p:txBody>
          <a:bodyPr/>
          <a:lstStyle/>
          <a:p>
            <a:r>
              <a:rPr lang="en-US" dirty="0" smtClean="0"/>
              <a:t>HIV</a:t>
            </a:r>
          </a:p>
          <a:p>
            <a:pPr marL="0" indent="0">
              <a:buNone/>
            </a:pPr>
            <a:r>
              <a:rPr lang="en-US" dirty="0" smtClean="0"/>
              <a:t>     042</a:t>
            </a:r>
          </a:p>
          <a:p>
            <a:endParaRPr lang="en-US" dirty="0"/>
          </a:p>
          <a:p>
            <a:r>
              <a:rPr lang="en-US" dirty="0" smtClean="0"/>
              <a:t>HIV Positive</a:t>
            </a:r>
          </a:p>
          <a:p>
            <a:pPr marL="0" indent="0">
              <a:buNone/>
            </a:pPr>
            <a:r>
              <a:rPr lang="en-US" dirty="0"/>
              <a:t> </a:t>
            </a:r>
            <a:r>
              <a:rPr lang="en-US" dirty="0" smtClean="0"/>
              <a:t>     V08</a:t>
            </a:r>
            <a:endParaRPr lang="en-US" dirty="0"/>
          </a:p>
        </p:txBody>
      </p:sp>
      <p:sp>
        <p:nvSpPr>
          <p:cNvPr id="7" name="Text Placeholder 6"/>
          <p:cNvSpPr>
            <a:spLocks noGrp="1"/>
          </p:cNvSpPr>
          <p:nvPr>
            <p:ph type="body" sz="quarter" idx="3"/>
          </p:nvPr>
        </p:nvSpPr>
        <p:spPr/>
        <p:txBody>
          <a:bodyPr/>
          <a:lstStyle/>
          <a:p>
            <a:pPr algn="ctr"/>
            <a:r>
              <a:rPr lang="en-US" dirty="0" smtClean="0"/>
              <a:t>ICD-10 CODE</a:t>
            </a:r>
            <a:endParaRPr lang="en-US" dirty="0"/>
          </a:p>
        </p:txBody>
      </p:sp>
      <p:sp>
        <p:nvSpPr>
          <p:cNvPr id="8" name="Content Placeholder 7"/>
          <p:cNvSpPr>
            <a:spLocks noGrp="1"/>
          </p:cNvSpPr>
          <p:nvPr>
            <p:ph sz="quarter" idx="4"/>
          </p:nvPr>
        </p:nvSpPr>
        <p:spPr/>
        <p:txBody>
          <a:bodyPr/>
          <a:lstStyle/>
          <a:p>
            <a:r>
              <a:rPr lang="en-US" dirty="0" smtClean="0"/>
              <a:t>HIV</a:t>
            </a:r>
          </a:p>
          <a:p>
            <a:pPr marL="0" indent="0">
              <a:buNone/>
            </a:pPr>
            <a:r>
              <a:rPr lang="en-US" dirty="0" smtClean="0"/>
              <a:t>     B20</a:t>
            </a:r>
          </a:p>
          <a:p>
            <a:endParaRPr lang="en-US" dirty="0"/>
          </a:p>
          <a:p>
            <a:r>
              <a:rPr lang="en-US" dirty="0" smtClean="0"/>
              <a:t>HIV Positive</a:t>
            </a:r>
          </a:p>
          <a:p>
            <a:pPr marL="0" indent="0">
              <a:buNone/>
            </a:pPr>
            <a:r>
              <a:rPr lang="en-US" dirty="0"/>
              <a:t> </a:t>
            </a:r>
            <a:r>
              <a:rPr lang="en-US" dirty="0" smtClean="0"/>
              <a:t>     Z21</a:t>
            </a:r>
            <a:endParaRPr lang="en-US" dirty="0"/>
          </a:p>
        </p:txBody>
      </p:sp>
    </p:spTree>
    <p:extLst>
      <p:ext uri="{BB962C8B-B14F-4D97-AF65-F5344CB8AC3E}">
        <p14:creationId xmlns:p14="http://schemas.microsoft.com/office/powerpoint/2010/main" val="22798167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Chapter 2-Neoplasms (Cancer)</a:t>
            </a:r>
            <a:br>
              <a:rPr lang="en-US" dirty="0" smtClean="0"/>
            </a:br>
            <a:r>
              <a:rPr lang="en-US" dirty="0" smtClean="0"/>
              <a:t>Codes starting with C-D</a:t>
            </a: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r>
              <a:rPr lang="en-US" dirty="0" smtClean="0"/>
              <a:t>Key </a:t>
            </a:r>
            <a:r>
              <a:rPr lang="en-US" dirty="0"/>
              <a:t>updates to the Neoplasm chapter </a:t>
            </a:r>
            <a:r>
              <a:rPr lang="en-US" dirty="0" smtClean="0"/>
              <a:t>include:</a:t>
            </a:r>
          </a:p>
          <a:p>
            <a:pPr marL="0" indent="0">
              <a:buNone/>
            </a:pPr>
            <a:endParaRPr lang="en-US" dirty="0"/>
          </a:p>
          <a:p>
            <a:pPr marL="0" indent="0">
              <a:buNone/>
            </a:pPr>
            <a:r>
              <a:rPr lang="en-US" dirty="0"/>
              <a:t>•Classification improvements </a:t>
            </a:r>
            <a:endParaRPr lang="en-US" dirty="0" smtClean="0"/>
          </a:p>
          <a:p>
            <a:pPr marL="0" indent="0">
              <a:buNone/>
            </a:pPr>
            <a:endParaRPr lang="en-US" dirty="0"/>
          </a:p>
          <a:p>
            <a:pPr marL="0" indent="0">
              <a:buNone/>
            </a:pPr>
            <a:r>
              <a:rPr lang="en-US" dirty="0"/>
              <a:t>•Code expansions - Significant expansion in the malignant neoplasm of male breast codes </a:t>
            </a:r>
            <a:endParaRPr lang="en-US" dirty="0" smtClean="0"/>
          </a:p>
          <a:p>
            <a:pPr marL="0" indent="0">
              <a:buNone/>
            </a:pPr>
            <a:endParaRPr lang="en-US" dirty="0"/>
          </a:p>
          <a:p>
            <a:pPr marL="0" indent="0">
              <a:buNone/>
            </a:pPr>
            <a:r>
              <a:rPr lang="en-US" dirty="0"/>
              <a:t>•Revisions to identify laterality for some of the neoplasm sites </a:t>
            </a:r>
          </a:p>
          <a:p>
            <a:pPr marL="0" indent="0">
              <a:buNone/>
            </a:pPr>
            <a:endParaRPr lang="en-US" dirty="0"/>
          </a:p>
        </p:txBody>
      </p:sp>
      <p:sp>
        <p:nvSpPr>
          <p:cNvPr id="4" name="AutoShape 2" descr="A Breast Cancer Awareness Ribbon, Mattepink Charity, Vinyl Cut Sticker"/>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24582" name="Picture 6" descr="https://www.foodandhealth.com/images/clipart/Cancer.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5981" y="79013"/>
            <a:ext cx="1005840" cy="10667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505117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Chapter 2- Cancer Example</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Malignant </a:t>
            </a:r>
            <a:r>
              <a:rPr lang="en-US" dirty="0"/>
              <a:t>Neoplasm Breast</a:t>
            </a:r>
          </a:p>
          <a:p>
            <a:r>
              <a:rPr lang="en-US" dirty="0" smtClean="0"/>
              <a:t>54 </a:t>
            </a:r>
            <a:r>
              <a:rPr lang="en-US" dirty="0"/>
              <a:t>choices for male/female breast</a:t>
            </a:r>
          </a:p>
          <a:p>
            <a:r>
              <a:rPr lang="en-US" dirty="0" smtClean="0"/>
              <a:t>Documentation </a:t>
            </a:r>
            <a:r>
              <a:rPr lang="en-US" dirty="0"/>
              <a:t>must include</a:t>
            </a:r>
            <a:r>
              <a:rPr lang="en-US" dirty="0" smtClean="0"/>
              <a:t>: Laterality</a:t>
            </a:r>
            <a:endParaRPr lang="en-US" dirty="0"/>
          </a:p>
          <a:p>
            <a:r>
              <a:rPr lang="en-US" dirty="0"/>
              <a:t>Location</a:t>
            </a:r>
          </a:p>
          <a:p>
            <a:r>
              <a:rPr lang="en-US" dirty="0" smtClean="0"/>
              <a:t>Example</a:t>
            </a:r>
            <a:r>
              <a:rPr lang="en-US" dirty="0"/>
              <a:t>: C50.422 Malignant neoplasm of upper-outer quadrant of the left male breast</a:t>
            </a:r>
          </a:p>
          <a:p>
            <a:endParaRPr lang="en-US"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200" y="95251"/>
            <a:ext cx="1524000" cy="1570037"/>
          </a:xfrm>
          <a:prstGeom prst="rect">
            <a:avLst/>
          </a:prstGeom>
        </p:spPr>
      </p:pic>
    </p:spTree>
    <p:extLst>
      <p:ext uri="{BB962C8B-B14F-4D97-AF65-F5344CB8AC3E}">
        <p14:creationId xmlns:p14="http://schemas.microsoft.com/office/powerpoint/2010/main" val="215301410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smtClean="0"/>
              <a:t>Chapter 2-Cancer</a:t>
            </a:r>
            <a:br>
              <a:rPr lang="en-US" dirty="0" smtClean="0"/>
            </a:br>
            <a:r>
              <a:rPr lang="en-US" dirty="0" smtClean="0"/>
              <a:t>Example</a:t>
            </a:r>
            <a:endParaRPr lang="en-US" dirty="0"/>
          </a:p>
        </p:txBody>
      </p:sp>
      <p:sp>
        <p:nvSpPr>
          <p:cNvPr id="5" name="Text Placeholder 4"/>
          <p:cNvSpPr>
            <a:spLocks noGrp="1"/>
          </p:cNvSpPr>
          <p:nvPr>
            <p:ph type="body" idx="1"/>
          </p:nvPr>
        </p:nvSpPr>
        <p:spPr/>
        <p:txBody>
          <a:bodyPr/>
          <a:lstStyle/>
          <a:p>
            <a:pPr algn="ctr"/>
            <a:r>
              <a:rPr lang="en-US" dirty="0" smtClean="0"/>
              <a:t>ICD-9 CODE</a:t>
            </a:r>
            <a:endParaRPr lang="en-US" dirty="0"/>
          </a:p>
        </p:txBody>
      </p:sp>
      <p:sp>
        <p:nvSpPr>
          <p:cNvPr id="6" name="Content Placeholder 5"/>
          <p:cNvSpPr>
            <a:spLocks noGrp="1"/>
          </p:cNvSpPr>
          <p:nvPr>
            <p:ph sz="half" idx="2"/>
          </p:nvPr>
        </p:nvSpPr>
        <p:spPr/>
        <p:txBody>
          <a:bodyPr/>
          <a:lstStyle/>
          <a:p>
            <a:r>
              <a:rPr lang="en-US" dirty="0" smtClean="0"/>
              <a:t>Breast Cancer, Male</a:t>
            </a:r>
          </a:p>
          <a:p>
            <a:pPr marL="0" indent="0">
              <a:buNone/>
            </a:pPr>
            <a:r>
              <a:rPr lang="en-US" dirty="0" smtClean="0"/>
              <a:t>      175.9</a:t>
            </a:r>
            <a:endParaRPr lang="en-US" dirty="0"/>
          </a:p>
        </p:txBody>
      </p:sp>
      <p:sp>
        <p:nvSpPr>
          <p:cNvPr id="7" name="Text Placeholder 6"/>
          <p:cNvSpPr>
            <a:spLocks noGrp="1"/>
          </p:cNvSpPr>
          <p:nvPr>
            <p:ph type="body" sz="quarter" idx="3"/>
          </p:nvPr>
        </p:nvSpPr>
        <p:spPr/>
        <p:txBody>
          <a:bodyPr/>
          <a:lstStyle/>
          <a:p>
            <a:pPr algn="ctr"/>
            <a:r>
              <a:rPr lang="en-US" dirty="0" smtClean="0"/>
              <a:t>ICD-10 CODE</a:t>
            </a:r>
            <a:endParaRPr lang="en-US" dirty="0"/>
          </a:p>
        </p:txBody>
      </p:sp>
      <p:sp>
        <p:nvSpPr>
          <p:cNvPr id="8" name="Content Placeholder 7"/>
          <p:cNvSpPr>
            <a:spLocks noGrp="1"/>
          </p:cNvSpPr>
          <p:nvPr>
            <p:ph sz="quarter" idx="4"/>
          </p:nvPr>
        </p:nvSpPr>
        <p:spPr/>
        <p:txBody>
          <a:bodyPr>
            <a:normAutofit fontScale="47500" lnSpcReduction="20000"/>
          </a:bodyPr>
          <a:lstStyle/>
          <a:p>
            <a:r>
              <a:rPr lang="en-US" dirty="0" smtClean="0"/>
              <a:t>Breast Cancer, Male</a:t>
            </a:r>
          </a:p>
          <a:p>
            <a:r>
              <a:rPr lang="en-US" dirty="0"/>
              <a:t>C50.221 Malignant neoplasm of upper-inner quadrant of right male breast</a:t>
            </a:r>
          </a:p>
          <a:p>
            <a:r>
              <a:rPr lang="en-US" dirty="0"/>
              <a:t>C50.222 Malignant neoplasm of upper-inner quadrant of left male breast</a:t>
            </a:r>
          </a:p>
          <a:p>
            <a:r>
              <a:rPr lang="en-US" dirty="0"/>
              <a:t>C50.229 Malignant neoplasm of upper-inner quadrant of unspecified male breast</a:t>
            </a:r>
          </a:p>
          <a:p>
            <a:r>
              <a:rPr lang="en-US" dirty="0"/>
              <a:t>C50.321 Malignant neoplasm of lower-inner quadrant of right male breast</a:t>
            </a:r>
          </a:p>
          <a:p>
            <a:r>
              <a:rPr lang="en-US" dirty="0"/>
              <a:t>C50.322 Malignant neoplasm of lower-inner quadrant of left male breast</a:t>
            </a:r>
          </a:p>
          <a:p>
            <a:r>
              <a:rPr lang="en-US" dirty="0"/>
              <a:t>C50.329 Malignant neoplasm of lower-inner quadrant of unspecified male breast</a:t>
            </a:r>
          </a:p>
          <a:p>
            <a:r>
              <a:rPr lang="en-US" dirty="0"/>
              <a:t>C50.421 Malignant neoplasm of upper-outer quadrant of right male breast</a:t>
            </a:r>
          </a:p>
          <a:p>
            <a:r>
              <a:rPr lang="en-US" dirty="0"/>
              <a:t>C50.422 Malignant neoplasm of upper-outer quadrant of left male breast</a:t>
            </a:r>
          </a:p>
          <a:p>
            <a:r>
              <a:rPr lang="en-US" dirty="0"/>
              <a:t>C50.429 Malignant neoplasm of upper-outer quadrant of unspecified male breast</a:t>
            </a:r>
          </a:p>
          <a:p>
            <a:r>
              <a:rPr lang="en-US" dirty="0"/>
              <a:t>C50.521 Malignant neoplasm of lower-outer quadrant of right male breast</a:t>
            </a:r>
          </a:p>
          <a:p>
            <a:r>
              <a:rPr lang="en-US" dirty="0"/>
              <a:t>C50.522 Malignant neoplasm of lower-outer quadrant of left male breast</a:t>
            </a:r>
          </a:p>
          <a:p>
            <a:r>
              <a:rPr lang="en-US" dirty="0"/>
              <a:t>C50.529 Malignant neoplasm of lower-outer quadrant of unspecified male breast</a:t>
            </a:r>
          </a:p>
          <a:p>
            <a:endParaRPr lang="en-US" dirty="0"/>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200" y="95251"/>
            <a:ext cx="1524000" cy="1570037"/>
          </a:xfrm>
          <a:prstGeom prst="rect">
            <a:avLst/>
          </a:prstGeom>
        </p:spPr>
      </p:pic>
    </p:spTree>
    <p:extLst>
      <p:ext uri="{BB962C8B-B14F-4D97-AF65-F5344CB8AC3E}">
        <p14:creationId xmlns:p14="http://schemas.microsoft.com/office/powerpoint/2010/main" val="29655727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Chapter 3-Blood Disorders</a:t>
            </a:r>
            <a:br>
              <a:rPr lang="en-US" dirty="0" smtClean="0"/>
            </a:br>
            <a:r>
              <a:rPr lang="en-US" dirty="0" smtClean="0"/>
              <a:t>Codes starting with D</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Anemia </a:t>
            </a:r>
            <a:r>
              <a:rPr lang="en-US" dirty="0"/>
              <a:t>is the most common condition included in this chapter. The use of specific terminology is important in applying codes for this condition. </a:t>
            </a:r>
          </a:p>
          <a:p>
            <a:pPr marL="0" indent="0">
              <a:buNone/>
            </a:pPr>
            <a:r>
              <a:rPr lang="en-US" dirty="0" smtClean="0"/>
              <a:t>Updates include: </a:t>
            </a:r>
            <a:endParaRPr lang="en-US" dirty="0"/>
          </a:p>
          <a:p>
            <a:r>
              <a:rPr lang="en-US" dirty="0" smtClean="0"/>
              <a:t>Classification </a:t>
            </a:r>
            <a:r>
              <a:rPr lang="en-US" dirty="0"/>
              <a:t>improvements </a:t>
            </a:r>
          </a:p>
          <a:p>
            <a:r>
              <a:rPr lang="en-US" dirty="0" smtClean="0"/>
              <a:t>Code </a:t>
            </a:r>
            <a:r>
              <a:rPr lang="en-US" dirty="0"/>
              <a:t>expansions </a:t>
            </a:r>
          </a:p>
          <a:p>
            <a:r>
              <a:rPr lang="en-US" dirty="0" smtClean="0"/>
              <a:t>Updates </a:t>
            </a:r>
            <a:r>
              <a:rPr lang="en-US" dirty="0"/>
              <a:t>to medical terminology </a:t>
            </a:r>
          </a:p>
          <a:p>
            <a:endParaRPr lang="en-US" dirty="0"/>
          </a:p>
        </p:txBody>
      </p:sp>
      <p:pic>
        <p:nvPicPr>
          <p:cNvPr id="16386" name="Picture 2" descr="Image result for icd9 clip ar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 y="261362"/>
            <a:ext cx="1743891" cy="11562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66881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smtClean="0"/>
              <a:t>Chapter 3-Blood Disorder</a:t>
            </a:r>
            <a:br>
              <a:rPr lang="en-US" dirty="0" smtClean="0"/>
            </a:br>
            <a:r>
              <a:rPr lang="en-US" dirty="0" smtClean="0"/>
              <a:t>Examples</a:t>
            </a:r>
            <a:endParaRPr lang="en-US" dirty="0"/>
          </a:p>
        </p:txBody>
      </p:sp>
      <p:sp>
        <p:nvSpPr>
          <p:cNvPr id="5" name="Text Placeholder 4"/>
          <p:cNvSpPr>
            <a:spLocks noGrp="1"/>
          </p:cNvSpPr>
          <p:nvPr>
            <p:ph type="body" idx="1"/>
          </p:nvPr>
        </p:nvSpPr>
        <p:spPr/>
        <p:txBody>
          <a:bodyPr/>
          <a:lstStyle/>
          <a:p>
            <a:pPr algn="ctr"/>
            <a:r>
              <a:rPr lang="en-US" dirty="0" smtClean="0"/>
              <a:t>ICD-9 CODES</a:t>
            </a:r>
            <a:endParaRPr lang="en-US" dirty="0"/>
          </a:p>
        </p:txBody>
      </p:sp>
      <p:sp>
        <p:nvSpPr>
          <p:cNvPr id="6" name="Content Placeholder 5"/>
          <p:cNvSpPr>
            <a:spLocks noGrp="1"/>
          </p:cNvSpPr>
          <p:nvPr>
            <p:ph sz="half" idx="2"/>
          </p:nvPr>
        </p:nvSpPr>
        <p:spPr/>
        <p:txBody>
          <a:bodyPr/>
          <a:lstStyle/>
          <a:p>
            <a:r>
              <a:rPr lang="en-US" dirty="0" smtClean="0"/>
              <a:t>Anemia in Chronic Kidney Disease</a:t>
            </a:r>
          </a:p>
          <a:p>
            <a:pPr marL="0" indent="0">
              <a:buNone/>
            </a:pPr>
            <a:r>
              <a:rPr lang="en-US" dirty="0"/>
              <a:t> </a:t>
            </a:r>
            <a:r>
              <a:rPr lang="en-US" dirty="0" smtClean="0"/>
              <a:t>     285.21</a:t>
            </a:r>
          </a:p>
          <a:p>
            <a:pPr marL="0" indent="0">
              <a:buNone/>
            </a:pPr>
            <a:endParaRPr lang="en-US" dirty="0" smtClean="0"/>
          </a:p>
          <a:p>
            <a:r>
              <a:rPr lang="en-US" dirty="0" smtClean="0"/>
              <a:t>Anemia</a:t>
            </a:r>
          </a:p>
          <a:p>
            <a:pPr marL="0" indent="0">
              <a:buNone/>
            </a:pPr>
            <a:r>
              <a:rPr lang="en-US" dirty="0" smtClean="0"/>
              <a:t>     285.9</a:t>
            </a:r>
          </a:p>
        </p:txBody>
      </p:sp>
      <p:sp>
        <p:nvSpPr>
          <p:cNvPr id="7" name="Text Placeholder 6"/>
          <p:cNvSpPr>
            <a:spLocks noGrp="1"/>
          </p:cNvSpPr>
          <p:nvPr>
            <p:ph type="body" sz="quarter" idx="3"/>
          </p:nvPr>
        </p:nvSpPr>
        <p:spPr/>
        <p:txBody>
          <a:bodyPr/>
          <a:lstStyle/>
          <a:p>
            <a:pPr algn="ctr"/>
            <a:r>
              <a:rPr lang="en-US" dirty="0" smtClean="0"/>
              <a:t>ICD-10 CODES</a:t>
            </a:r>
            <a:endParaRPr lang="en-US" dirty="0"/>
          </a:p>
        </p:txBody>
      </p:sp>
      <p:sp>
        <p:nvSpPr>
          <p:cNvPr id="8" name="Content Placeholder 7"/>
          <p:cNvSpPr>
            <a:spLocks noGrp="1"/>
          </p:cNvSpPr>
          <p:nvPr>
            <p:ph sz="quarter" idx="4"/>
          </p:nvPr>
        </p:nvSpPr>
        <p:spPr/>
        <p:txBody>
          <a:bodyPr/>
          <a:lstStyle/>
          <a:p>
            <a:r>
              <a:rPr lang="en-US" dirty="0"/>
              <a:t>Anemia in Chronic Kidney Disease</a:t>
            </a:r>
          </a:p>
          <a:p>
            <a:pPr marL="0" indent="0">
              <a:buNone/>
            </a:pPr>
            <a:r>
              <a:rPr lang="en-US" dirty="0" smtClean="0"/>
              <a:t>     D63.1</a:t>
            </a:r>
          </a:p>
          <a:p>
            <a:pPr marL="0" indent="0">
              <a:buNone/>
            </a:pPr>
            <a:endParaRPr lang="en-US" dirty="0" smtClean="0"/>
          </a:p>
          <a:p>
            <a:r>
              <a:rPr lang="en-US" dirty="0" smtClean="0"/>
              <a:t>Anemia</a:t>
            </a:r>
          </a:p>
          <a:p>
            <a:pPr marL="0" indent="0">
              <a:buNone/>
            </a:pPr>
            <a:r>
              <a:rPr lang="en-US" dirty="0" smtClean="0"/>
              <a:t>     D64.9</a:t>
            </a:r>
            <a:endParaRPr lang="en-US" dirty="0"/>
          </a:p>
        </p:txBody>
      </p:sp>
      <p:pic>
        <p:nvPicPr>
          <p:cNvPr id="9" name="Picture 2" descr="Image result for icd9 clip ar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 y="94454"/>
            <a:ext cx="1743891" cy="11562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514351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Chapter 4-Endocrine,Nutrition</a:t>
            </a:r>
            <a:br>
              <a:rPr lang="en-US" dirty="0" smtClean="0"/>
            </a:br>
            <a:r>
              <a:rPr lang="en-US" dirty="0" smtClean="0"/>
              <a:t>Codes starting with E</a:t>
            </a:r>
            <a:endParaRPr lang="en-US" dirty="0"/>
          </a:p>
        </p:txBody>
      </p:sp>
      <p:sp>
        <p:nvSpPr>
          <p:cNvPr id="3" name="Content Placeholder 2"/>
          <p:cNvSpPr>
            <a:spLocks noGrp="1"/>
          </p:cNvSpPr>
          <p:nvPr>
            <p:ph idx="1"/>
          </p:nvPr>
        </p:nvSpPr>
        <p:spPr/>
        <p:txBody>
          <a:bodyPr>
            <a:normAutofit fontScale="85000" lnSpcReduction="10000"/>
          </a:bodyPr>
          <a:lstStyle/>
          <a:p>
            <a:pPr marL="0" indent="0">
              <a:buNone/>
            </a:pPr>
            <a:r>
              <a:rPr lang="en-US" dirty="0"/>
              <a:t>C</a:t>
            </a:r>
            <a:r>
              <a:rPr lang="en-US" dirty="0" smtClean="0"/>
              <a:t>ode </a:t>
            </a:r>
            <a:r>
              <a:rPr lang="en-US" dirty="0"/>
              <a:t>expansions and updates to medical terminology </a:t>
            </a:r>
          </a:p>
          <a:p>
            <a:pPr marL="0" indent="0">
              <a:buNone/>
            </a:pPr>
            <a:r>
              <a:rPr lang="en-US" dirty="0" smtClean="0"/>
              <a:t>The largest change noted is to the Diabetes Mellitus classification </a:t>
            </a:r>
          </a:p>
          <a:p>
            <a:r>
              <a:rPr lang="en-US" dirty="0" smtClean="0"/>
              <a:t>Diabetes </a:t>
            </a:r>
            <a:r>
              <a:rPr lang="en-US" dirty="0"/>
              <a:t>mellitus codes are now combination codes that include the type of diabetes (1 or 2), the body system affected and complications affecting the body system (</a:t>
            </a:r>
            <a:r>
              <a:rPr lang="en-US" dirty="0" smtClean="0"/>
              <a:t>Retinopathy</a:t>
            </a:r>
            <a:r>
              <a:rPr lang="en-US" dirty="0"/>
              <a:t>, Neuropathy, </a:t>
            </a:r>
            <a:r>
              <a:rPr lang="en-US" dirty="0" err="1"/>
              <a:t>Arthropathy</a:t>
            </a:r>
            <a:r>
              <a:rPr lang="en-US" dirty="0"/>
              <a:t>, Peripheral </a:t>
            </a:r>
            <a:r>
              <a:rPr lang="en-US" dirty="0" err="1"/>
              <a:t>angiopathy</a:t>
            </a:r>
            <a:r>
              <a:rPr lang="en-US" dirty="0"/>
              <a:t> with gangrene, etc.) </a:t>
            </a:r>
          </a:p>
          <a:p>
            <a:r>
              <a:rPr lang="en-US" dirty="0" smtClean="0"/>
              <a:t>As </a:t>
            </a:r>
            <a:r>
              <a:rPr lang="en-US" dirty="0"/>
              <a:t>many codes within a particular category as are necessary to describe all of the complications of the disease may be used. </a:t>
            </a:r>
          </a:p>
          <a:p>
            <a:endParaRPr lang="en-US" dirty="0"/>
          </a:p>
        </p:txBody>
      </p:sp>
      <p:pic>
        <p:nvPicPr>
          <p:cNvPr id="18434" name="Picture 2" descr="Image result for icd9 clip ar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54259"/>
            <a:ext cx="1445941" cy="144594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140469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Chapter 4 Example</a:t>
            </a:r>
            <a:br>
              <a:rPr lang="en-US" dirty="0" smtClean="0"/>
            </a:br>
            <a:r>
              <a:rPr lang="en-US" dirty="0" smtClean="0"/>
              <a:t>Diabetic Complications</a:t>
            </a:r>
            <a:endParaRPr lang="en-US" dirty="0"/>
          </a:p>
        </p:txBody>
      </p:sp>
      <p:sp>
        <p:nvSpPr>
          <p:cNvPr id="3" name="Text Placeholder 2"/>
          <p:cNvSpPr>
            <a:spLocks noGrp="1"/>
          </p:cNvSpPr>
          <p:nvPr>
            <p:ph type="body" idx="1"/>
          </p:nvPr>
        </p:nvSpPr>
        <p:spPr/>
        <p:txBody>
          <a:bodyPr/>
          <a:lstStyle/>
          <a:p>
            <a:r>
              <a:rPr lang="en-US" dirty="0"/>
              <a:t>	</a:t>
            </a:r>
            <a:r>
              <a:rPr lang="en-US" dirty="0" smtClean="0"/>
              <a:t>ICD-9	</a:t>
            </a:r>
            <a:endParaRPr lang="en-US" dirty="0"/>
          </a:p>
        </p:txBody>
      </p:sp>
      <p:sp>
        <p:nvSpPr>
          <p:cNvPr id="4" name="Content Placeholder 3"/>
          <p:cNvSpPr>
            <a:spLocks noGrp="1"/>
          </p:cNvSpPr>
          <p:nvPr>
            <p:ph sz="half" idx="2"/>
          </p:nvPr>
        </p:nvSpPr>
        <p:spPr/>
        <p:txBody>
          <a:bodyPr/>
          <a:lstStyle/>
          <a:p>
            <a:r>
              <a:rPr lang="en-US" dirty="0" smtClean="0"/>
              <a:t>250.50 Diabetes with ophthalmic manifestations</a:t>
            </a:r>
          </a:p>
          <a:p>
            <a:r>
              <a:rPr lang="en-US" dirty="0" smtClean="0"/>
              <a:t>362.07 Diabetic macular edema</a:t>
            </a:r>
          </a:p>
          <a:p>
            <a:r>
              <a:rPr lang="en-US" dirty="0" smtClean="0"/>
              <a:t>362.05 Moderate </a:t>
            </a:r>
            <a:r>
              <a:rPr lang="en-US" dirty="0" err="1" smtClean="0"/>
              <a:t>nonproliferative</a:t>
            </a:r>
            <a:r>
              <a:rPr lang="en-US" dirty="0" smtClean="0"/>
              <a:t> diabetic retinopathy</a:t>
            </a:r>
            <a:endParaRPr lang="en-US" dirty="0"/>
          </a:p>
        </p:txBody>
      </p:sp>
      <p:sp>
        <p:nvSpPr>
          <p:cNvPr id="5" name="Text Placeholder 4"/>
          <p:cNvSpPr>
            <a:spLocks noGrp="1"/>
          </p:cNvSpPr>
          <p:nvPr>
            <p:ph type="body" sz="quarter" idx="3"/>
          </p:nvPr>
        </p:nvSpPr>
        <p:spPr/>
        <p:txBody>
          <a:bodyPr/>
          <a:lstStyle/>
          <a:p>
            <a:r>
              <a:rPr lang="en-US" dirty="0" smtClean="0"/>
              <a:t>ICD-10</a:t>
            </a:r>
            <a:endParaRPr lang="en-US" dirty="0"/>
          </a:p>
        </p:txBody>
      </p:sp>
      <p:sp>
        <p:nvSpPr>
          <p:cNvPr id="6" name="Content Placeholder 5"/>
          <p:cNvSpPr>
            <a:spLocks noGrp="1"/>
          </p:cNvSpPr>
          <p:nvPr>
            <p:ph sz="quarter" idx="4"/>
          </p:nvPr>
        </p:nvSpPr>
        <p:spPr/>
        <p:txBody>
          <a:bodyPr/>
          <a:lstStyle/>
          <a:p>
            <a:r>
              <a:rPr lang="en-US" dirty="0" smtClean="0"/>
              <a:t>E11.331 Type 2 diabetes mellitus with moderate </a:t>
            </a:r>
            <a:r>
              <a:rPr lang="en-US" dirty="0" err="1" smtClean="0"/>
              <a:t>nonproliferative</a:t>
            </a:r>
            <a:r>
              <a:rPr lang="en-US" dirty="0" smtClean="0"/>
              <a:t> diabetic retinopathy with macular edema</a:t>
            </a:r>
            <a:endParaRPr lang="en-US" dirty="0"/>
          </a:p>
        </p:txBody>
      </p:sp>
      <p:pic>
        <p:nvPicPr>
          <p:cNvPr id="19458" name="Picture 2" descr="Image result for icd9 clip ar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137319"/>
            <a:ext cx="1417638" cy="14176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5321685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7"/>
            <a:ext cx="8077200" cy="1437964"/>
          </a:xfrm>
        </p:spPr>
        <p:txBody>
          <a:bodyPr>
            <a:noAutofit/>
          </a:bodyPr>
          <a:lstStyle/>
          <a:p>
            <a:r>
              <a:rPr lang="en-US" sz="2400" dirty="0" smtClean="0">
                <a:solidFill>
                  <a:schemeClr val="tx2">
                    <a:lumMod val="75000"/>
                  </a:schemeClr>
                </a:solidFill>
              </a:rPr>
              <a:t>	A </a:t>
            </a:r>
            <a:r>
              <a:rPr lang="en-US" sz="2400" dirty="0">
                <a:solidFill>
                  <a:schemeClr val="tx2">
                    <a:lumMod val="75000"/>
                  </a:schemeClr>
                </a:solidFill>
              </a:rPr>
              <a:t>patient with diabetic chronic </a:t>
            </a:r>
            <a:r>
              <a:rPr lang="en-US" sz="2400" dirty="0" smtClean="0">
                <a:solidFill>
                  <a:schemeClr val="tx2">
                    <a:lumMod val="75000"/>
                  </a:schemeClr>
                </a:solidFill>
              </a:rPr>
              <a:t>kidney </a:t>
            </a:r>
            <a:r>
              <a:rPr lang="en-US" sz="2400" dirty="0">
                <a:solidFill>
                  <a:schemeClr val="tx2">
                    <a:lumMod val="75000"/>
                  </a:schemeClr>
                </a:solidFill>
              </a:rPr>
              <a:t>disease, stage 3 and takes insulin on a daily basis.</a:t>
            </a:r>
            <a:br>
              <a:rPr lang="en-US" sz="2400" dirty="0">
                <a:solidFill>
                  <a:schemeClr val="tx2">
                    <a:lumMod val="75000"/>
                  </a:schemeClr>
                </a:solidFill>
              </a:rPr>
            </a:br>
            <a:endParaRPr lang="en-US" sz="2400" dirty="0"/>
          </a:p>
        </p:txBody>
      </p:sp>
      <p:sp>
        <p:nvSpPr>
          <p:cNvPr id="3" name="Text Placeholder 2"/>
          <p:cNvSpPr>
            <a:spLocks noGrp="1"/>
          </p:cNvSpPr>
          <p:nvPr>
            <p:ph type="body" idx="1"/>
          </p:nvPr>
        </p:nvSpPr>
        <p:spPr/>
        <p:txBody>
          <a:bodyPr/>
          <a:lstStyle/>
          <a:p>
            <a:pPr algn="ctr"/>
            <a:r>
              <a:rPr lang="en-US" dirty="0" smtClean="0"/>
              <a:t>ICD-9</a:t>
            </a:r>
            <a:endParaRPr lang="en-US" dirty="0"/>
          </a:p>
        </p:txBody>
      </p:sp>
      <p:sp>
        <p:nvSpPr>
          <p:cNvPr id="4" name="Content Placeholder 3"/>
          <p:cNvSpPr>
            <a:spLocks noGrp="1"/>
          </p:cNvSpPr>
          <p:nvPr>
            <p:ph sz="half" idx="2"/>
          </p:nvPr>
        </p:nvSpPr>
        <p:spPr/>
        <p:txBody>
          <a:bodyPr/>
          <a:lstStyle/>
          <a:p>
            <a:r>
              <a:rPr lang="en-US" dirty="0" smtClean="0"/>
              <a:t>250.40 Diabetic Nephropathy</a:t>
            </a:r>
          </a:p>
          <a:p>
            <a:r>
              <a:rPr lang="en-US" dirty="0" smtClean="0"/>
              <a:t>585.3 Chronic Kidney Disease, Stage 3</a:t>
            </a:r>
          </a:p>
          <a:p>
            <a:r>
              <a:rPr lang="en-US" dirty="0" smtClean="0"/>
              <a:t>V58.67 Long term use of insulin</a:t>
            </a:r>
            <a:endParaRPr lang="en-US" dirty="0"/>
          </a:p>
        </p:txBody>
      </p:sp>
      <p:sp>
        <p:nvSpPr>
          <p:cNvPr id="5" name="Text Placeholder 4"/>
          <p:cNvSpPr>
            <a:spLocks noGrp="1"/>
          </p:cNvSpPr>
          <p:nvPr>
            <p:ph type="body" sz="quarter" idx="3"/>
          </p:nvPr>
        </p:nvSpPr>
        <p:spPr/>
        <p:txBody>
          <a:bodyPr/>
          <a:lstStyle/>
          <a:p>
            <a:pPr algn="ctr"/>
            <a:r>
              <a:rPr lang="en-US" dirty="0" smtClean="0"/>
              <a:t>ICD-10</a:t>
            </a:r>
            <a:endParaRPr lang="en-US" dirty="0"/>
          </a:p>
        </p:txBody>
      </p:sp>
      <p:sp>
        <p:nvSpPr>
          <p:cNvPr id="6" name="Content Placeholder 5"/>
          <p:cNvSpPr>
            <a:spLocks noGrp="1"/>
          </p:cNvSpPr>
          <p:nvPr>
            <p:ph sz="quarter" idx="4"/>
          </p:nvPr>
        </p:nvSpPr>
        <p:spPr/>
        <p:txBody>
          <a:bodyPr/>
          <a:lstStyle/>
          <a:p>
            <a:r>
              <a:rPr lang="en-US" dirty="0">
                <a:solidFill>
                  <a:schemeClr val="tx2">
                    <a:lumMod val="75000"/>
                  </a:schemeClr>
                </a:solidFill>
              </a:rPr>
              <a:t>E11.22 Type II Diabetes with diabetic kidney disease</a:t>
            </a:r>
          </a:p>
          <a:p>
            <a:r>
              <a:rPr lang="en-US" dirty="0">
                <a:solidFill>
                  <a:schemeClr val="tx2">
                    <a:lumMod val="75000"/>
                  </a:schemeClr>
                </a:solidFill>
              </a:rPr>
              <a:t>N18.3 Chronic Kidney Disease, Stage 3</a:t>
            </a:r>
          </a:p>
          <a:p>
            <a:r>
              <a:rPr lang="en-US" dirty="0">
                <a:solidFill>
                  <a:schemeClr val="tx2">
                    <a:lumMod val="75000"/>
                  </a:schemeClr>
                </a:solidFill>
              </a:rPr>
              <a:t>Z79.4 Long term (current) use of insulin</a:t>
            </a:r>
          </a:p>
          <a:p>
            <a:endParaRPr lang="en-US" dirty="0"/>
          </a:p>
        </p:txBody>
      </p:sp>
      <p:pic>
        <p:nvPicPr>
          <p:cNvPr id="20482" name="Picture 2" descr="Image result for icd9 clip ar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213817"/>
            <a:ext cx="1350653" cy="135065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266697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Image result for icd10 clip ar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47800" y="762000"/>
            <a:ext cx="5943600" cy="526551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9705174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Chapter 4 Continued</a:t>
            </a:r>
            <a:endParaRPr lang="en-US" dirty="0"/>
          </a:p>
        </p:txBody>
      </p:sp>
      <p:sp>
        <p:nvSpPr>
          <p:cNvPr id="3" name="Content Placeholder 2"/>
          <p:cNvSpPr>
            <a:spLocks noGrp="1"/>
          </p:cNvSpPr>
          <p:nvPr>
            <p:ph idx="1"/>
          </p:nvPr>
        </p:nvSpPr>
        <p:spPr/>
        <p:txBody>
          <a:bodyPr>
            <a:normAutofit fontScale="70000" lnSpcReduction="20000"/>
          </a:bodyPr>
          <a:lstStyle/>
          <a:p>
            <a:pPr marL="0" indent="0">
              <a:buNone/>
            </a:pPr>
            <a:r>
              <a:rPr lang="en-US" dirty="0" smtClean="0"/>
              <a:t>The </a:t>
            </a:r>
            <a:r>
              <a:rPr lang="en-US" dirty="0"/>
              <a:t>classification for overweight and obesity has been </a:t>
            </a:r>
            <a:r>
              <a:rPr lang="en-US" dirty="0" smtClean="0"/>
              <a:t>expanded</a:t>
            </a:r>
          </a:p>
          <a:p>
            <a:pPr marL="0" indent="0">
              <a:buNone/>
            </a:pPr>
            <a:r>
              <a:rPr lang="en-US" dirty="0"/>
              <a:t> </a:t>
            </a:r>
            <a:r>
              <a:rPr lang="en-US" dirty="0" smtClean="0"/>
              <a:t>It includes:</a:t>
            </a:r>
          </a:p>
          <a:p>
            <a:r>
              <a:rPr lang="en-US" dirty="0" smtClean="0"/>
              <a:t>Obesity </a:t>
            </a:r>
            <a:r>
              <a:rPr lang="en-US" dirty="0"/>
              <a:t>due to excess calories </a:t>
            </a:r>
          </a:p>
          <a:p>
            <a:r>
              <a:rPr lang="en-US" dirty="0" smtClean="0"/>
              <a:t>Morbid </a:t>
            </a:r>
            <a:r>
              <a:rPr lang="en-US" dirty="0"/>
              <a:t>(severe) obesity due to excess calories </a:t>
            </a:r>
          </a:p>
          <a:p>
            <a:r>
              <a:rPr lang="en-US" dirty="0" smtClean="0"/>
              <a:t>Other </a:t>
            </a:r>
            <a:r>
              <a:rPr lang="en-US" dirty="0"/>
              <a:t>obesity due to excess calories </a:t>
            </a:r>
          </a:p>
          <a:p>
            <a:r>
              <a:rPr lang="en-US" dirty="0" smtClean="0"/>
              <a:t>Drug </a:t>
            </a:r>
            <a:r>
              <a:rPr lang="en-US" dirty="0"/>
              <a:t>induced obesity </a:t>
            </a:r>
          </a:p>
          <a:p>
            <a:r>
              <a:rPr lang="en-US" dirty="0" smtClean="0"/>
              <a:t>Morbid </a:t>
            </a:r>
            <a:r>
              <a:rPr lang="en-US" dirty="0"/>
              <a:t>(severe) obesity due to alveolar hypoventilation </a:t>
            </a:r>
          </a:p>
          <a:p>
            <a:r>
              <a:rPr lang="en-US" dirty="0" smtClean="0"/>
              <a:t>Overweight </a:t>
            </a:r>
            <a:endParaRPr lang="en-US" dirty="0"/>
          </a:p>
          <a:p>
            <a:r>
              <a:rPr lang="en-US" dirty="0" smtClean="0"/>
              <a:t>Other </a:t>
            </a:r>
            <a:r>
              <a:rPr lang="en-US" dirty="0"/>
              <a:t>obesity </a:t>
            </a:r>
          </a:p>
          <a:p>
            <a:r>
              <a:rPr lang="en-US" dirty="0" smtClean="0"/>
              <a:t>Obesity </a:t>
            </a:r>
            <a:r>
              <a:rPr lang="en-US" dirty="0"/>
              <a:t>unspecified </a:t>
            </a:r>
          </a:p>
          <a:p>
            <a:r>
              <a:rPr lang="en-US" dirty="0" smtClean="0"/>
              <a:t>An </a:t>
            </a:r>
            <a:r>
              <a:rPr lang="en-US" dirty="0"/>
              <a:t>additional code (Z68-) is used to identify the body mass index (BMI), if known. </a:t>
            </a:r>
          </a:p>
          <a:p>
            <a:pPr marL="0" indent="0">
              <a:buNone/>
            </a:pPr>
            <a:endParaRPr lang="en-US" dirty="0"/>
          </a:p>
        </p:txBody>
      </p:sp>
      <p:sp>
        <p:nvSpPr>
          <p:cNvPr id="4" name="AutoShape 4" descr="Image result for obesity picture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 name="AutoShape 6" descr="Image result for obesity pictures"/>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27660" name="Picture 12" descr="http://ctbythenumbers.info/files/2014/10/ObeseScale.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1221" y="0"/>
            <a:ext cx="1920600" cy="166131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4473591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smtClean="0"/>
              <a:t>	Chapter 4 Endocrine continued</a:t>
            </a:r>
            <a:br>
              <a:rPr lang="en-US" dirty="0" smtClean="0"/>
            </a:br>
            <a:r>
              <a:rPr lang="en-US" dirty="0" smtClean="0"/>
              <a:t>Example</a:t>
            </a:r>
            <a:endParaRPr lang="en-US" dirty="0"/>
          </a:p>
        </p:txBody>
      </p:sp>
      <p:sp>
        <p:nvSpPr>
          <p:cNvPr id="5" name="Text Placeholder 4"/>
          <p:cNvSpPr>
            <a:spLocks noGrp="1"/>
          </p:cNvSpPr>
          <p:nvPr>
            <p:ph type="body" idx="1"/>
          </p:nvPr>
        </p:nvSpPr>
        <p:spPr/>
        <p:txBody>
          <a:bodyPr/>
          <a:lstStyle/>
          <a:p>
            <a:pPr algn="ctr"/>
            <a:r>
              <a:rPr lang="en-US" dirty="0" smtClean="0"/>
              <a:t>ICD-9	</a:t>
            </a:r>
            <a:endParaRPr lang="en-US" dirty="0"/>
          </a:p>
        </p:txBody>
      </p:sp>
      <p:sp>
        <p:nvSpPr>
          <p:cNvPr id="6" name="Content Placeholder 5"/>
          <p:cNvSpPr>
            <a:spLocks noGrp="1"/>
          </p:cNvSpPr>
          <p:nvPr>
            <p:ph sz="half" idx="2"/>
          </p:nvPr>
        </p:nvSpPr>
        <p:spPr/>
        <p:txBody>
          <a:bodyPr/>
          <a:lstStyle/>
          <a:p>
            <a:r>
              <a:rPr lang="en-US" dirty="0" smtClean="0"/>
              <a:t>BMI= 40</a:t>
            </a:r>
          </a:p>
          <a:p>
            <a:pPr marL="0" indent="0">
              <a:buNone/>
            </a:pPr>
            <a:r>
              <a:rPr lang="en-US" dirty="0" smtClean="0"/>
              <a:t>     V85.41</a:t>
            </a:r>
          </a:p>
          <a:p>
            <a:pPr marL="0" indent="0">
              <a:buNone/>
            </a:pPr>
            <a:endParaRPr lang="en-US" dirty="0" smtClean="0"/>
          </a:p>
          <a:p>
            <a:r>
              <a:rPr lang="en-US" dirty="0" smtClean="0"/>
              <a:t>278.01</a:t>
            </a:r>
          </a:p>
          <a:p>
            <a:pPr marL="0" indent="0">
              <a:buNone/>
            </a:pPr>
            <a:r>
              <a:rPr lang="en-US" dirty="0" smtClean="0"/>
              <a:t>     Morbid Obesity</a:t>
            </a:r>
          </a:p>
        </p:txBody>
      </p:sp>
      <p:sp>
        <p:nvSpPr>
          <p:cNvPr id="7" name="Text Placeholder 6"/>
          <p:cNvSpPr>
            <a:spLocks noGrp="1"/>
          </p:cNvSpPr>
          <p:nvPr>
            <p:ph type="body" sz="quarter" idx="3"/>
          </p:nvPr>
        </p:nvSpPr>
        <p:spPr/>
        <p:txBody>
          <a:bodyPr/>
          <a:lstStyle/>
          <a:p>
            <a:pPr algn="ctr"/>
            <a:r>
              <a:rPr lang="en-US" dirty="0" smtClean="0"/>
              <a:t>ICD-10</a:t>
            </a:r>
            <a:endParaRPr lang="en-US" dirty="0"/>
          </a:p>
        </p:txBody>
      </p:sp>
      <p:sp>
        <p:nvSpPr>
          <p:cNvPr id="8" name="Content Placeholder 7"/>
          <p:cNvSpPr>
            <a:spLocks noGrp="1"/>
          </p:cNvSpPr>
          <p:nvPr>
            <p:ph sz="quarter" idx="4"/>
          </p:nvPr>
        </p:nvSpPr>
        <p:spPr/>
        <p:txBody>
          <a:bodyPr/>
          <a:lstStyle/>
          <a:p>
            <a:r>
              <a:rPr lang="en-US" dirty="0" smtClean="0"/>
              <a:t>BMI= 40</a:t>
            </a:r>
          </a:p>
          <a:p>
            <a:pPr marL="0" indent="0">
              <a:buNone/>
            </a:pPr>
            <a:r>
              <a:rPr lang="en-US" dirty="0"/>
              <a:t> </a:t>
            </a:r>
            <a:r>
              <a:rPr lang="en-US" dirty="0" smtClean="0"/>
              <a:t>     Z68.40</a:t>
            </a:r>
          </a:p>
          <a:p>
            <a:pPr marL="0" indent="0">
              <a:buNone/>
            </a:pPr>
            <a:endParaRPr lang="en-US" dirty="0"/>
          </a:p>
          <a:p>
            <a:r>
              <a:rPr lang="en-US" dirty="0" smtClean="0"/>
              <a:t>E66.01</a:t>
            </a:r>
          </a:p>
          <a:p>
            <a:pPr marL="0" indent="0">
              <a:buNone/>
            </a:pPr>
            <a:r>
              <a:rPr lang="en-US" dirty="0" smtClean="0"/>
              <a:t>     Morbid Obesity</a:t>
            </a:r>
          </a:p>
          <a:p>
            <a:pPr marL="0" indent="0">
              <a:buNone/>
            </a:pPr>
            <a:endParaRPr lang="en-US" dirty="0"/>
          </a:p>
          <a:p>
            <a:pPr marL="0" indent="0">
              <a:buNone/>
            </a:pPr>
            <a:endParaRPr lang="en-US" dirty="0"/>
          </a:p>
        </p:txBody>
      </p:sp>
      <p:pic>
        <p:nvPicPr>
          <p:cNvPr id="10" name="Picture 12" descr="http://ctbythenumbers.info/files/2014/10/ObeseScale.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200" y="37011"/>
            <a:ext cx="1752600" cy="158511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7237508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Chapter 5-Mental Health</a:t>
            </a:r>
            <a:br>
              <a:rPr lang="en-US" dirty="0" smtClean="0"/>
            </a:br>
            <a:r>
              <a:rPr lang="en-US" dirty="0" smtClean="0"/>
              <a:t>Codes starting with F</a:t>
            </a:r>
            <a:endParaRPr lang="en-US" dirty="0"/>
          </a:p>
        </p:txBody>
      </p:sp>
      <p:sp>
        <p:nvSpPr>
          <p:cNvPr id="3" name="Content Placeholder 2"/>
          <p:cNvSpPr>
            <a:spLocks noGrp="1"/>
          </p:cNvSpPr>
          <p:nvPr>
            <p:ph idx="1"/>
          </p:nvPr>
        </p:nvSpPr>
        <p:spPr/>
        <p:txBody>
          <a:bodyPr>
            <a:normAutofit fontScale="77500" lnSpcReduction="20000"/>
          </a:bodyPr>
          <a:lstStyle/>
          <a:p>
            <a:pPr marL="0" indent="0">
              <a:buNone/>
            </a:pPr>
            <a:r>
              <a:rPr lang="en-US" dirty="0" smtClean="0"/>
              <a:t>Code </a:t>
            </a:r>
            <a:r>
              <a:rPr lang="en-US" dirty="0"/>
              <a:t>expansions </a:t>
            </a:r>
          </a:p>
          <a:p>
            <a:r>
              <a:rPr lang="en-US" dirty="0" smtClean="0"/>
              <a:t>Most </a:t>
            </a:r>
            <a:r>
              <a:rPr lang="en-US" dirty="0"/>
              <a:t>notably, Other Isolated or Specific Phobias </a:t>
            </a:r>
          </a:p>
          <a:p>
            <a:r>
              <a:rPr lang="en-US" dirty="0" smtClean="0"/>
              <a:t>Updates </a:t>
            </a:r>
            <a:r>
              <a:rPr lang="en-US" dirty="0"/>
              <a:t>to medical terminology </a:t>
            </a:r>
          </a:p>
          <a:p>
            <a:r>
              <a:rPr lang="en-US" dirty="0" smtClean="0"/>
              <a:t>Bipolar </a:t>
            </a:r>
            <a:r>
              <a:rPr lang="en-US" dirty="0"/>
              <a:t>I disorder, single manic episode will change to Manic episode </a:t>
            </a:r>
          </a:p>
          <a:p>
            <a:r>
              <a:rPr lang="en-US" dirty="0" err="1" smtClean="0"/>
              <a:t>Undersocialized</a:t>
            </a:r>
            <a:r>
              <a:rPr lang="en-US" dirty="0" smtClean="0"/>
              <a:t> </a:t>
            </a:r>
            <a:r>
              <a:rPr lang="en-US" dirty="0"/>
              <a:t>conduct disorders, aggressive will become Conduct disorder childhood-onset type </a:t>
            </a:r>
          </a:p>
          <a:p>
            <a:r>
              <a:rPr lang="en-US" dirty="0" smtClean="0"/>
              <a:t>Nicotine </a:t>
            </a:r>
            <a:r>
              <a:rPr lang="en-US" dirty="0"/>
              <a:t>dependence updated to identify specific tobacco products (cigarettes, chewing tobacco, other tobacco) </a:t>
            </a:r>
          </a:p>
          <a:p>
            <a:r>
              <a:rPr lang="en-US" dirty="0" smtClean="0"/>
              <a:t>Alcohol </a:t>
            </a:r>
            <a:r>
              <a:rPr lang="en-US" dirty="0"/>
              <a:t>abuse and dependence codes no longer identify continuous or episodic use </a:t>
            </a:r>
          </a:p>
          <a:p>
            <a:pPr marL="0" indent="0">
              <a:buNone/>
            </a:pPr>
            <a:endParaRPr lang="en-US" dirty="0"/>
          </a:p>
        </p:txBody>
      </p:sp>
      <p:pic>
        <p:nvPicPr>
          <p:cNvPr id="7170" name="Picture 2" descr="Image result for icd 10 clip ar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 y="122238"/>
            <a:ext cx="1846633" cy="1295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931218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Mental Health </a:t>
            </a:r>
            <a:r>
              <a:rPr lang="en-US" dirty="0"/>
              <a:t/>
            </a:r>
            <a:br>
              <a:rPr lang="en-US" dirty="0"/>
            </a:br>
            <a:r>
              <a:rPr lang="en-US" dirty="0"/>
              <a:t>Chapter 5 Example</a:t>
            </a:r>
          </a:p>
        </p:txBody>
      </p:sp>
      <p:sp>
        <p:nvSpPr>
          <p:cNvPr id="3" name="Text Placeholder 2"/>
          <p:cNvSpPr>
            <a:spLocks noGrp="1"/>
          </p:cNvSpPr>
          <p:nvPr>
            <p:ph type="body" idx="1"/>
          </p:nvPr>
        </p:nvSpPr>
        <p:spPr/>
        <p:txBody>
          <a:bodyPr/>
          <a:lstStyle/>
          <a:p>
            <a:r>
              <a:rPr lang="en-US" dirty="0" smtClean="0"/>
              <a:t>ICD-9</a:t>
            </a:r>
            <a:endParaRPr lang="en-US" dirty="0"/>
          </a:p>
        </p:txBody>
      </p:sp>
      <p:sp>
        <p:nvSpPr>
          <p:cNvPr id="4" name="Content Placeholder 3"/>
          <p:cNvSpPr>
            <a:spLocks noGrp="1"/>
          </p:cNvSpPr>
          <p:nvPr>
            <p:ph sz="half" idx="2"/>
          </p:nvPr>
        </p:nvSpPr>
        <p:spPr/>
        <p:txBody>
          <a:bodyPr/>
          <a:lstStyle/>
          <a:p>
            <a:r>
              <a:rPr lang="en-US" dirty="0"/>
              <a:t>314.00--Attention deficit disorder, without mention of </a:t>
            </a:r>
            <a:r>
              <a:rPr lang="en-US" dirty="0" smtClean="0"/>
              <a:t>hyperactivity</a:t>
            </a:r>
          </a:p>
          <a:p>
            <a:pPr marL="0" indent="0">
              <a:buNone/>
            </a:pPr>
            <a:r>
              <a:rPr lang="en-US" dirty="0" smtClean="0"/>
              <a:t> </a:t>
            </a:r>
          </a:p>
          <a:p>
            <a:r>
              <a:rPr lang="en-US" dirty="0" smtClean="0"/>
              <a:t>314.01-</a:t>
            </a:r>
            <a:r>
              <a:rPr lang="en-US" dirty="0"/>
              <a:t>-Attention deficit disorder, with hyperactivity</a:t>
            </a:r>
          </a:p>
        </p:txBody>
      </p:sp>
      <p:sp>
        <p:nvSpPr>
          <p:cNvPr id="5" name="Text Placeholder 4"/>
          <p:cNvSpPr>
            <a:spLocks noGrp="1"/>
          </p:cNvSpPr>
          <p:nvPr>
            <p:ph type="body" sz="quarter" idx="3"/>
          </p:nvPr>
        </p:nvSpPr>
        <p:spPr/>
        <p:txBody>
          <a:bodyPr/>
          <a:lstStyle/>
          <a:p>
            <a:r>
              <a:rPr lang="en-US" dirty="0" smtClean="0"/>
              <a:t>ICD-10</a:t>
            </a:r>
            <a:endParaRPr lang="en-US" dirty="0"/>
          </a:p>
        </p:txBody>
      </p:sp>
      <p:sp>
        <p:nvSpPr>
          <p:cNvPr id="6" name="Content Placeholder 5"/>
          <p:cNvSpPr>
            <a:spLocks noGrp="1"/>
          </p:cNvSpPr>
          <p:nvPr>
            <p:ph sz="quarter" idx="4"/>
          </p:nvPr>
        </p:nvSpPr>
        <p:spPr/>
        <p:txBody>
          <a:bodyPr>
            <a:normAutofit fontScale="70000" lnSpcReduction="20000"/>
          </a:bodyPr>
          <a:lstStyle/>
          <a:p>
            <a:r>
              <a:rPr lang="en-US" dirty="0"/>
              <a:t>F90.0 -- Attention-deficit hyperactivity disorder, predominantly inattentive </a:t>
            </a:r>
            <a:r>
              <a:rPr lang="en-US" dirty="0" smtClean="0"/>
              <a:t>type</a:t>
            </a:r>
          </a:p>
          <a:p>
            <a:endParaRPr lang="en-US" dirty="0" smtClean="0"/>
          </a:p>
          <a:p>
            <a:r>
              <a:rPr lang="en-US" dirty="0" smtClean="0"/>
              <a:t> </a:t>
            </a:r>
            <a:r>
              <a:rPr lang="en-US" dirty="0"/>
              <a:t>F90.1 -- Attention-deficit hyperactivity disorder, predominantly </a:t>
            </a:r>
            <a:r>
              <a:rPr lang="en-US" dirty="0" smtClean="0"/>
              <a:t>hyperactive type</a:t>
            </a:r>
          </a:p>
          <a:p>
            <a:endParaRPr lang="en-US" dirty="0" smtClean="0"/>
          </a:p>
          <a:p>
            <a:r>
              <a:rPr lang="en-US" dirty="0" smtClean="0"/>
              <a:t> </a:t>
            </a:r>
            <a:r>
              <a:rPr lang="en-US" dirty="0"/>
              <a:t>F90.2 -- Attention-deficit hyperactivity disorder, combined </a:t>
            </a:r>
            <a:r>
              <a:rPr lang="en-US" dirty="0" smtClean="0"/>
              <a:t>type</a:t>
            </a:r>
          </a:p>
          <a:p>
            <a:endParaRPr lang="en-US" dirty="0"/>
          </a:p>
          <a:p>
            <a:r>
              <a:rPr lang="en-US" dirty="0" smtClean="0"/>
              <a:t> </a:t>
            </a:r>
            <a:r>
              <a:rPr lang="en-US" dirty="0"/>
              <a:t>F90.8 -- Attention-deficit hyperactivity disorder, other type </a:t>
            </a:r>
            <a:endParaRPr lang="en-US" dirty="0" smtClean="0"/>
          </a:p>
          <a:p>
            <a:endParaRPr lang="en-US" dirty="0"/>
          </a:p>
          <a:p>
            <a:r>
              <a:rPr lang="en-US" dirty="0" smtClean="0"/>
              <a:t>F90.9 </a:t>
            </a:r>
            <a:r>
              <a:rPr lang="en-US" dirty="0"/>
              <a:t>-- Attention-deficit hyperactivity disorder, unspecified type</a:t>
            </a:r>
          </a:p>
        </p:txBody>
      </p:sp>
      <p:pic>
        <p:nvPicPr>
          <p:cNvPr id="7" name="Picture 2" descr="Image result for icd 10 clip ar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 y="122238"/>
            <a:ext cx="1846633" cy="1295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7215727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Chapter 6-Nervous System</a:t>
            </a:r>
            <a:br>
              <a:rPr lang="en-US" dirty="0" smtClean="0"/>
            </a:br>
            <a:r>
              <a:rPr lang="en-US" dirty="0" smtClean="0"/>
              <a:t>Codes starting with G</a:t>
            </a:r>
            <a:endParaRPr lang="en-US" dirty="0"/>
          </a:p>
        </p:txBody>
      </p:sp>
      <p:sp>
        <p:nvSpPr>
          <p:cNvPr id="3" name="Content Placeholder 2"/>
          <p:cNvSpPr>
            <a:spLocks noGrp="1"/>
          </p:cNvSpPr>
          <p:nvPr>
            <p:ph idx="1"/>
          </p:nvPr>
        </p:nvSpPr>
        <p:spPr/>
        <p:txBody>
          <a:bodyPr>
            <a:normAutofit/>
          </a:bodyPr>
          <a:lstStyle/>
          <a:p>
            <a:pPr marL="0" indent="0">
              <a:buNone/>
            </a:pPr>
            <a:r>
              <a:rPr lang="en-US" sz="2800" dirty="0" smtClean="0"/>
              <a:t>The </a:t>
            </a:r>
            <a:r>
              <a:rPr lang="en-US" sz="2800" dirty="0"/>
              <a:t>sense organs (eye/adnexa and ear/mastoid processes) have their own chapters in ICD-10-CM</a:t>
            </a:r>
            <a:r>
              <a:rPr lang="en-US" sz="2800" dirty="0" smtClean="0"/>
              <a:t>.</a:t>
            </a:r>
          </a:p>
          <a:p>
            <a:pPr marL="0" indent="0">
              <a:buNone/>
            </a:pPr>
            <a:r>
              <a:rPr lang="en-US" sz="2800" dirty="0" smtClean="0"/>
              <a:t> </a:t>
            </a:r>
            <a:endParaRPr lang="en-US" sz="2800" dirty="0"/>
          </a:p>
          <a:p>
            <a:r>
              <a:rPr lang="en-US" sz="2800" dirty="0" smtClean="0"/>
              <a:t>Classification </a:t>
            </a:r>
            <a:r>
              <a:rPr lang="en-US" sz="2800" dirty="0"/>
              <a:t>improvements (significant changes to sleep disorders) </a:t>
            </a:r>
          </a:p>
          <a:p>
            <a:r>
              <a:rPr lang="en-US" sz="2800" dirty="0" smtClean="0"/>
              <a:t>Code </a:t>
            </a:r>
            <a:r>
              <a:rPr lang="en-US" sz="2800" dirty="0"/>
              <a:t>expansions (e.g. Alzheimer’s, headaches) </a:t>
            </a:r>
          </a:p>
          <a:p>
            <a:r>
              <a:rPr lang="en-US" sz="2800" dirty="0" smtClean="0"/>
              <a:t>Updates </a:t>
            </a:r>
            <a:r>
              <a:rPr lang="en-US" sz="2800" dirty="0"/>
              <a:t>to medical terminology (epilepsy, seizures) </a:t>
            </a:r>
          </a:p>
          <a:p>
            <a:endParaRPr lang="en-US" dirty="0"/>
          </a:p>
        </p:txBody>
      </p:sp>
      <p:sp>
        <p:nvSpPr>
          <p:cNvPr id="4" name="AutoShape 2" descr="data:image/jpeg;base64,/9j/4AAQSkZJRgABAQAAAQABAAD/2wCEAAkGBxQSEhUUExQUFhQVFxoYGRcXFxUYHxsXGxgbHBoaGRkaHCggGBolHRYbITMhJSkrLi4uGSAzODQsNygtLi0BCgoKDg0OGxAQGiwkICQsNywsNCwsLCwvLCwsLCwuLCwtLCwsLDQsLCwsLCwsLzQsLCwsLCwsMCwsLCwsLCwsLP/AABEIAPsAyQMBIgACEQEDEQH/xAAbAAEAAwEBAQEAAAAAAAAAAAAABAUGAwIBB//EAEUQAAIBAwIDBQQHBQcDAwUAAAECAwAREgQhBTFBEyJRYXEGMoGRFCNCUoKhsTNicpKiJENTc7LBwgdjkzSz0WSDo8Pw/8QAGQEBAAMBAQAAAAAAAAAAAAAAAAECAwQF/8QALxEAAgEDAwEGBQQDAAAAAAAAAAECAxEhEjHwQQQyUWGR8SJxocHhE0KBsSMz0f/aAAwDAQACEQMRAD8A/cKUpQgUpSgFKUoBXOeZUUsxAUcya6VntZrwWz2Y3KwJz3Fw0tuV9mA/dUkHvGobSywSdXxdlGVliTo8xIJ8MYh3jz+0VPlUBuMMWx7WS9r/AFcKoLeP1mRHxqohtNKHLEBXfv8APJjiLIT4G4uBzcAb3t4fWRQvZlC2Obse8xU7WZiSScio58gbe7WUqjIUsmgXiJ2/tDqTyEsSEf0BT+dWOl4gSwWQKC3uMpur7X2PNWsL4npyJsbfn8uqYjAEWRuzJLbMCA+V+hCgf1eVSuG68ICjs2DXIktbE3ustvEOL+nPaqKvmz2NIrUfo1KjcO1PaRq+wJG4HRhsw+DAj4VJrpKClKUApSlAKUpQClKUApSlAKUpQClKUApSlAKUpQEPi0pWJsTixsinwZyFB+Ba/wAK/O9XrRJKyxkd5eyjs1lSIXUYt1kZRcDz8L3/AELjK/V5Wv2bLIR4qjAsPWwNvO1fnOt4VLpb4ozRKSwmjPJSeqg7NuBytt4VjWvYpLdeB01Eiad0uZAVXEC4YLa/XG6KRfdSp8rDbxo2lcuVKm5NjbLuA3JU3ACkmw55Wvawqo+lH6O7SKwcqVuwK3AFmCnxO4PhepWp1jITYRjugmJMibLc+9ffn1AG3OuZz8dyVFW1XwNZKiNiyqyKxl3F1x7MqFsetxt6elReJ8TVmVM4yRZSbgi5KsBY87Y2/EOt6+6Z1Yn6tXd0F2IGKEkk2HQAHa3O3rXjiAVisIAEYUoVXkA1l/S/yo6d3lnZSoNJs/VPZkjsyFvgCrLf7rxo+/4mariq/hS2aa3IOqj0WJB+tx8KsK7zlFcdVqVjXJyAL29SeQAG5PkNzVfxLi2BKoASDYsQSAbXxCjd3tva4AG5I2vheOcVdyGvbPuqzv3mvzChDYLyHdJU27zMahuxWUlFGuk9pQcii91TYllmPzwQqo9TfxArnp/bCJt+63+W9/nmqVjZp5EsgViY1BLxQByi2+9Otxa3MkeV6nS8QkvgX1YYg7SiVTf/AC1jcEfC1V1MzVSTNlB7RwNtc38NmPyQmpQ4rH4uB4mOUD+YrasDpdQ2JjfUGa/NEWKYL49xgjx1FTVNGlosSQfeSSXTliDyZb4Fj5ePwpqZP6j6rn1P0uLicLGyyxlvAOpPyvepdfmo9pn7QRvIY0a/d1kYfccgWQABT94k/nVzpNUxQSJEEj3HaaV74EdWh91rW3sG8RVrllUTNjSs7wvj5clQUmK8wpCSW8cGNm891I+7V1pdakl8TuvvKbhl/iU7j4ipLJpq6JFKUoSKUpQClKUApSlAQOLm6CIc5jh6KQS58rID8SB1rP8AHnDgRhLvfLIMezAXdsuRYHYFV53AuK02s0mZUh2RlvZlx5G1wQwIINh06VntdFPIGxCyAdpAfs5DId7bba2JFwDbpVZbFZq6KDXdpDBN2M1gQXMLxMLgAAmLtMhKL290nmBflWW44unZQmnhkDovayM2Pu2spsndCm5NlG9hvtvcazRmYLGEC4MLK7LmuG5JAF1Gwu7sQAdgaqOFQLbVmORgmIh7Q44GPcOWuCxdmAKKne5cgayaOOonLC56n3UQhAiwFgsaIHb7zEXzNwcSb2C+9ZQLCpfC9L2evwyYrKyKcmRu4yxHk24vkRdeV7HnXrtJJUykKqQLAhVWwXnZVsC5LXF/9rV1XTq80bPL2EipG6FxkhkUqMXe3cuYwL36nnWsbaGaqrLTpu7fM/UOCj6lW6yFpP8AyMXA+AYD4Vx4tripEaEB2HvG3dG9rA82OLWvsApJvYA1Ps57RZwoBE7ADEFceQ2AORAuLfZJB57XtXHjzSu5cQzBWiMd8A1j397Rljyc71Nzo1XV0Q24X9KIjHadmRYtkUvGxu7Y7+8d7vkznewHer4YI4gq6VMBKSkRUM0stvekaT3liG52IvtuoNd9fxJDAgWRVldu0KZWYNkoVWUd7YEC1vs+VeeDLIJjLh2YESRRBkkkZIlUE3iT3MiB7xB7vKjKafEt/Z72fEMaq/IMXCbG7k37SUjZ3vuOi7WuQGq81ECuMXVWU9GAI+RqmGqUgH6ZLdvsKkN+dvcERcb7WO9fJGAGU0kvZ3sM3xZj4BIgCf4Tv5ULppLB44jooMsclYj+6dDqLei7yJ8CAPCqTXcMkzBj08p/eDBlAt1XUBZEHkjVptFIADYFI+YQIY1UbXLMQAT12/OonFNYsLRuJL5E/Vu4VT3T9ZcjuqNvW+wva8YIbVrsyus4DqlhYrCpG/1aMWv4/VSAbn1k9Ki8I0xsv0cgdqeYLoha2SLJAQ6gkBhdStmQi4Nr6eXjqWLlu3A3tHFaO56GeXu2ueYIqt4NoAUkJYBZJllklDWSJUcuqRs27tcnvWtud9t6tmLSvg56LTNL9WzdjqorBAyhnAJsrRSqVZo9jcPcgA3BHO40vbPOkWpSIkoxWZcjmVKgiM7NC9iSQNuRHWuWsmzmi1CGOKGJHRJplYs7PYfVpcMw25nmTcA170KytIlsyyL9WJAAQCMe1kRf2aWvZT3nN+VtpRaKs8e5ouEOTELkkhnW55kK7KCT1NlG9Ta46TTiNFQXsoAueZ8z5nnXarmwpSlAKUpQClKUAql1enKyOF/vVaS17WdBGh3HQjHpsVPjtbySBQSxAAFySbADxJ6VScV1iSAELYfZlZnj5/4YW0khNhsLBh1oOhnuKcNl1D4lkRFX3V3UAGwuQLuSeSkLvc4npUaHgbLFIqvm0KGUuy4i+4RUANsmxYGTfGxA3JatTotPmheZ3GnUk3k7rP0tbmsW1gDdjvvY2NB7UPKQ2+HbsgggCnNguKgstxhGOdj98iwrKWDlqWWec4iBw3T9pIpVkQWLFyr++lkYIP7xhmvgb3PQV5+jdq1om1BBgIyjAYEdq4+tSxurWuCOX5V70WiihTTZP2s4lZWhYAooOaYYiy5F8SLnewOwqzj0Uy6nFJxFMFfbYId437NrDYASGxA6ciNqmmsNPwKU4tpq3Oe5A9nOKRbRGESFWYEWAkUZErdgbOwvYnun4VsNLOF3+iaom3VYuXh3W3rKpptVLrHjcQ6edlVw5bJZQNiUUDCQ8rggHccqcZ0eq0rh5HjkUkWXTyDTMfVFQs34TVVsWi2ld/b8mh1Ptcl8RFICLjvlIxl91mcjE+QNUEXtIxmaJ3EEdmOUAR23YfayYBjfna+21VUnDpHtMY5bBzk0ssTuAL2QiUBtsv8AeuEEXYMGjaQAxs9jIkIcLYlckOSvdxYAAGx51N2UlVn48+h+g6DiQijIhgncdGeMRX83d7ZG+97VRvxt4nzaKBpGJLuZO27IeSQhiibdOdrk1E+jRzp+2RsgNo4dVqW3/wC4z3U/Kvem4NrgSCZXgA5PKdMLeeMjMB8am7NHOT/Gf6LHWamWZAZpSIzYg5xaWNuo3LSSsPgKrY9AuZk07ySSkbYxSalAfOXUNb+XGvU/s9GSrxvBCyXsNM8kpbrZ2ZlHM7m1/Orfh3CgwUal9ROQP/qipPhiUxI/iJqbF9Mm9uc8inOslkmwKxrIoGAYNrCXIORAV8AQB7pZcfPnU6DRTFgJJUEh5dpjI4t1WIExxet39K0LaPMBBpRivuBykajpkAhZsrdcRUjT8JIXEsqJ9yFezv6vfI+oxqVEuqfiyJpdAqtaMmacbPPKc+zNt7dA37i26Xtte50ekWMEC5JN2Y7lm+8x6na3gAABYACusMKooVQFUcgAAB6AV7qxoklsKUpQClKUApSlAKi6zWiOwsWdr4ovM26+AUbXY2AuN9xTiGoZQoSxdzit72GxJZrdAATba5sLi96jBUhjaQuAWsWlktdvC/lvso2F9hQFfr0Z95GII3svurvYFQReSTKwDGwvyA3vy1k0OlV2YntCoBOWT263Ynug+Jt5VUcaMrBZMsY2YYRe40psbFUCkht77/La9UvGlxZIu4GuWeJWLYkKXAkIU99gjb5X2tkKycnfBzVKru7IspvahGfvANKhtFB9iOwuZZegsOhO1uh5efZjgp1bPq9W5KBiUfJlztcE32wiHJQLfa33N87oY45Pd70zMAqQrm2Nx2kkgBKlbiyiwAspuK00ejHdM0siRR7DTxSZsbchMyWSIDwFv4qqk7mMLt3351K/MNHqGhjYrDKWRrKiQosolJ35ueVgLhVHK+7X6aNpQpVtVZ+8U7rM7RnIx3PvKVFt/K5rsskStMrSPp4Sdoy53Aii27xOR+sU425dbCuGg1ExWDFY0eJo0V3vZpA7hi6ixUksbnqTlbetqe7+RrFZs+c8z1xDTaPCJu11psSCjAiRQw2wUxhVOaoO786l8F4FGCJC/EDJcnuIynE/ZaVo1LHzUipvEtZqpA0UiFGKnaOXTN9aCDGwD2YJcXtzuBvU2DigeJZLTNdASHs4ta5GIkW/xW/jWaSTJUI3v9jw2j0yOp+jSl3JRe2vJk5FwCzu2JFjzttceAqx4Xw6JpjOqKqhTGoCqoK7EuQNjdhsfBfOqSfUzNKDJE4hjiaUgYRkJYgkIGOJIuLlibXAxua1b6js4Gd1xwjueVtl5D9LVZGkbXKv2TUxRxxqLxOrOpH2Tmbi33SCp8iTVn2YmmbIXjisoB5GQjJmtyOIKgHoS/hXDSDsdNC3vOsSoo+874ADyuwHwqy0Wm7NAt723J8WJuzHzLEn41ZGkdjsBX2lKkkUpSgFKUoBSlKAUpSgFKUJoCp1eoAkkkPKJRGP4nszC32tuzsBueVUrtFCwIjmlkYYQq6y2z3Jx7Tuxi3gBYA1Z6WUY9u5sovKSfB7kX81jwHzrLzcaM152sqO/ZAnIYxAFnjUc+0fA3I3sUHOqSZjUmk7Et32eZ5N/ceZBc3P9xpF5jcgF7XJt8KCbSmWaZFjjiCLDke0JEd3OAkF7SSZcybgXa9za9hwGN5iIx3ZVLjYC2mjLHJ7cu3Y5Kt+QHhe8zVcOGn1OEV2i7KISR5nJxnIAAW27zsMgSMvHneiV1cx06kn05z87QOG6jTpvKCZFUL2WSCz3JkJN/rQxC2JyJx5dBY5SSKMUSGFOZCAN/Cryi4PniD4A8xOPD5C8wj08Uas6OTJYgEKPdRdiNvEc6rJW0cbssssTkHLZVezAb4xKCLjxwsPHnaTRJpZ/wCEDhqENI2mjEziYhpWIYLH2YsTqXJN8iLhbm1+Wxqu41EUkn+kESMexeTEZCxK3AGxbu232vbp07xax+3LQN3JS8geQlrKqKmYiQ7NYhgWCAACxrgdml7EGQmaM5SbBpB2F0Y/Z7xII6Cx3vc6U+8Qstc+hoeCRQOqNBPPmAyhAY5cORZQkiDAEBT0J+ddOFQSqksZkSNI5pAuQC2DN2liA4W/fuBuLEWrlFqEwVH0DZ3sTLpZ2xsOYkjibME8iDteuXCVhvI59x5HK2GrXEKcMdrXHcve197EC1UsWSXMEnTabOWV2naVwyoqInaBggyF1Bw95zu2217irnXLKdIx1OGSJ2jBb2yUZAWPQN/pBqJpp9KMse8xNwC8ib2A96VhtcdLmpmm0ytF2ZcSs7IJGDZC1w2GXUBBYX3I3O5qyLrJZKA8wA92EZf/AHHBA+SE/wDkFWFQOD7ozffkc+oDFE/oRan1Y0FKUoBSlKAUpSgFKUoBSlKAVB4wx7PEc5CIx+I2Yj0XI/Cp1V2s700ankivIfInuL8w0nyoCn4/r0uy/wBzCBJJj9ph+zj8x3cj5LY86zkOuw+jBUySNGwGNy+qcCxJ6AOWHmUPhU3VYnSEqVVtRJztcYtMERLeaqAf4TUj2Zg7QRlromjRVJIxvMt+0Yjwtfn9+/Wsd2cuZS5zb6mi9nuDrpYsBu7EvI/V3PMny6DyAqi4hpHaXUHslcYqNmAZN7hl5d5QS+xBudqtNczzpGigozXlGW3uAMlxzH1jR7HoGr4NMk7FizBJo1ewJUgqCpFxysHAIrRrGDeUfhSXMFPLHppd1j1OoJF8pjKsY6d4yWUelifKomq0EkpWNVjsrhpBGosbEWTvAArZix2PuqD71aFYJ5U2lQRKbKRF32UbdXwG/XH4CqHCBSY0VpWAu9s5wT1DKv1ce5Jte3pVTOxH48IkCtO+TB+72sikLYEknTogGJC43PK4J2qFp4JpQoRVhEkmcTFdiWmUq+Fh3QqIvS+JttYmQukmdl208Md74t2QzABsOx092fezYlwNrEHnUfiCRXxLS6v9mJBGMSAMmKxC9lxChrBj68hVqazchb892alTribSx3UrZuwkiYF7jcLMqlVte4ueYqZwiAwXCwTAMWYg9h7zG7WtJspJvbpVHwPWo1+x1LzYALaeLMgcwPq8WU2NiSpO3kK0K65wu8SX/dk/USBLfOlzRMkSayS37NkHiV7T+lTXHQNEIzIm6opa9rE3BbIiw53b51y1OvlC5OrxJsCwWNmF9ha0rW3I3sa6TRgacRKtsmWG17nHLFrnqcMjRbll3ifwuEpDGp5qig+thf8AOpVKVYsKUpQClKUApSlAKUpQClKUArPcZ1QRNU97EhYV9cbi3nlMflWhNZDiCdppxv8AtpMlJ6BmaQH17NV9BUSeCs+67FL7UapYZIkQArBKJSL2FwL287YObfevV3wvh7RYCRnkSbF3UEEfSGAPe6lCFHWwx3veqThMyT65ImU2XezC12ijAYH97tHfl4eda2BimmjUG8gxRNucmNhkOuO5a33DWcF1MaS1SciboBk8knmI19Evl8cyw/CKipp7Sul7KMnXzWX319Q4ZvxLVppYBGiot7KABfc7dSepPjUbiAxeKTwbBv4ZLAD+cR/nWp0Gd1UUAd2mWZUHKJTMUYEAlmCHC2522HO/Oo+MkgVUQQRbFVK5Er0+rUhUB8yvq1W/tCiKQ7lgQV7PEMylwScXQEBunvEAcwRUPVaVifr2yb3uxQ4RpcbtIQbn1Zrcx3uVUsZabYKTiYQuVftdU4YfV9obgnukmLTpYgKx2dvK9dTppjNEsMcemZSDGjAMDjG5IfEd0nLpuKtDFMUUafCOJbszyqFjIsfdjUAsBcG5xXug23rO6rUwGZTqJpXQs4MwUrg4CIrLb3FDNYHfc2N96tDFyNnxfk0QMpy+lQAm4wYRLOvIXBZO/bK9rqDa17m9d/qCce1wPgss0VvRGJFSeH6EoA6TLOrqLGXEFh4h4wFuevcJPjU1pgu0iWU9Tuv+4HxtUWLWKuCEZ33mSPFu0keQ735KD3GYWBuLW2q3nAM8KW90PL8QAg+fasfhXiGBlex3iN7Le+N7W6XI2byFxXTSreaZvAJGPgC5P/5bfCpReKsTqUpUkilKUApSlAKUpQClKUApSlAQuLseyZVNme0YI6Fzjf4AlvhWe9p+IJD2QtcgSsqj72GCj4CT5Cr3iEn1iC1wivIfUAIo8r9o38tfn3tdq+21i6fFTjHgSNrPI6KVXqbB9/UVSbwZVpWjgkezWilaSKW6rI0QZ2ILESTl5Ao3sGEaRqTY32racJgucvsx3jQXJ3BtI5J6lwV9Fv8AaNVmiJKal7CxmzHkkTCNfh9QW+NX3CIysMYPvYAt/ERdvzJqYloKyJdQ+Lj6pj9wq/xRw4/NamVC4mb9nGOcjr/Kpza/kQuPqwqxc5a/Ts7ECxupWzAFADzLD7V7Wt+lRVhjjbFipsbpDGo5j7RUczfqdhUzWS5EqCFVRd3Nu6PLLa/nyFjVfotSrhhpAoUE5zuGIJHO1yDKfMmw8elQVbyQeNyiQyDVv2eljRWZFYgszMcVdwR0W+I8RuazWg47p9PIrSwsumaARm6gqgdyVDrbkypf0FSNdFcTTxnugn+1TtcbDvPEvIuxsgxAsqgA71EgknhEk6Lnpo2hEgNi69kilnI6jGQg77c6LEWzJyeWan2c4Hp8ZVjVQqSsEaI43R1WRfd2cASW3vsBUzWaaaBSUd5IrbrZCwHiARiw8hb0NdoeCLHd9IRCX7xUKDGxtsSm2J81I871HTjssT9nqobE3xeK7qwG91X3r23Ki557EC9QX2VmWPCuzFlQFSFF1bmR0N7kMPMbV14TurN1aWQ/Jyo/pUVGiVS8TJi8ZuysCDifAeKm59CPlJ4RsjD7sko+HaMR+RFSi62JtKUqSRSlKAUpSgFKUoBSlKAUpSgKmeUK2olP2AiW/gUyf/tHyrApGBroGa2SxNO/iXuXJPgLrYDqB6VseIsOz1BPvM0lvDZFj+HSsdqdOdRrGCmzEIvoGDAfJbqfMVnI5619S5zY2Onjx0iRGwkASBwPFyoZvMWYv6E+daOqlVDzxtbkgkPkbMqX9Q8n8tW1aI6ErIVXCUGaRiRjEoS/7zAO/wDT2f51OnlCKzNsqgsT5AXNZbXo4WNW27QZSeTSPkw+G6+gFUnLTFsk58V1STsLlwo6LsOVgx8W8PDnzqr4txPFFhGT6dffRQFZwPdQtcBUv7x5kfGrSwAYDbc3PgBtt57VR62MbYAWv1Fxtvy68t/GvMXapqd3sauMGtEd2eOLZOkUmrUCWWw02kj9yMXsGfqxAOVtvd5bbeuATETTPCQZDMUngkNlkjY4xun3TyW5Fu90vc/YderMMbzaqVlaeUj9hCGyWMW2UbchzO5r3opodRp2hnAg1WnBKPexIZiyFWG5DbXXlv8AL07rTfxOPS1LT1vzPj7Fl7Ke1AZHgKtnASq5f4Y5ZnezKO6fEja+9vPE+INPdSTjcEW2sVN1K9QQRe96qcGBLObvN7zWAOI3xNutzz8S3K9qtNDDcen6eNeV2ntMnLRB7Hp9ipx0f5Fcn+z+qczG9sJFLY8rSrzIHLvLe/8ADy3NXvCmB7UjkZL/ADjQ/wC9ZKNLkAczIQBfmb2tt0338r1rODxhe0UclksPQRoBXb2Sq5wz0OepBReCwpSldZkKUpQClKUApSlAKUpQChpSgMfxWYmLFVJvqXB8/rnKqPPugnwHrVX7E6LKV53PeXUOt+hVYgSd/s5sT8atNYwVdO9+byuP5ZnY28d13qNwqIrEyclaV4r/ALzuifplVP3GFr1OeRq+FLdTIRYynIDwS1kHl3bEjoWap1KVc3IPF90VP8R1T1W+Tj+RWqNxzSlo5WuSQEZANjeNsgvnk23obVJ14vLp/J2b5ROP+Ve5WuFYkBFJJuRbYHn6Gx+FQw9jL6ZswOq3yJ5ZdR+f6VWcV1GNgN23vbpe538z/tUfT6mS07i0cOcsmXXsySe4OQGxNyOpsOtU+jlxkKOQpfFgDcntJNmjy64gqbn96vGlTvJpGsKmnTJ4v1+e1jQcQkwaGNI7IFLNKB7z4MAgPO5tc+S+VVPB9LlApkWzILxyKQRKrWuGtz3ANj1Hxrv7RyFSjKX2DIq27l8TdibbNYlRvb5CuvBICNM3ddcmyKsfccEDu+CHDb1rac7wRSE3qa5z38SUq9o9hyBAsfhf9TVy4EQtccrj/cX/AP7pWU4rxJllwjuJD3m7u/uhgACLHNciD4oR127cX4hI8DgKL4gZ97Bg1h7w3S4NwD8zXPChZ26s6HWUo3f7TSexi9t/aB7hBC73DMzXLD0XFb+OfhWg0jWmmTxwkHoy4frEfmK+cKMfYo0QCxsoYAbWBANrdK+yj+0RkcjHIp9bxlf0b517UIqKsjmu3lk6lKVYgUpSgFKUoBSlKAUpSgFeZXCgk7AAk+gr1UHjn7BweRAB/hJAb8iaAx/FlICX27LSMPxtGc/kDH/NVxpwO1KXv/alcDwDRGQHzBIPxBqt47D2jau5JAjnFuX93puXnv8AlXnhs1njk3JXaU/5BVFf0MMrSelZ9TGL+K/ObG6pXxWBFxuDX2tDYgy97UIPuRsT5ZsoX5hH+VQ0QiF2axWMPgBve1+8fO/Tpz9JfDhlnJ/iMbfwL3Vt5Gxb8deONgLppbdEaqy2KzxFvyMr7QaMR8OibxWNWA+0rkEi3juR8awnas03akmOZnKi3eC3sJXsdsVXYHqb+Ar9L9qZMdNphjneSLui2+K369BYH4VhBwt1SQhCXmEmN9x2aXu1+i9flXDVWmS0oz16pfpt4S9v5zj1LPV6qKWApExISRYxkbnuyBbk/ava9+o+NfOI8VVZY4ZEJhYfW7kZKcsBfqu1ifh41ZcD9nG+hRFReQyRl72BsndI9A2R+NWPtL7O9rNEy2LYyKV6FAO4oHQDI/FjUfoSTcl8/U7PhcUur59/Qw2tFyAWOaMqIx5GJcdr9XRmyudz8TW9/wCna30hjcDK9z4FJEVkO/TBgLfumspFpQ5fTOcGz2aTYXwWynzbYb871ovYkukgDEsrxsgv9kxOSq+mEoI+I8Kt2e97s5J2hVstn0/nrzKySvZOB44ZAhywlkVkY2BINyVP2T3uXI26XvV7KcXg8yy38zGSP9Bqu9lpAX1ag8tQx+YH/wAVP4o2SOFHfixkH8SnID4429Grsh3UTR7i9PQsqV5RwQCNwRcehr1VzQUpSgFKUoBSlKAUpSgFQOPf+mn/AMp/nibVPqDxxSdNMBz7J7euJoDHarUCKTWxsDiVmIYAkjNIjdvEXHMcrb11i4li8JEZM0YvKEBIaMR4KyEbWOYI8LMOYqbCFabUKxuJS4v918BsP3XhwPrGap+FRKywOV+sMQhG5UibuXIK7qMmyuDuGPjWaMUvDmTW8HnAOO2EgLpYEDLm6i/Q3zHjd/Cp3E5SsTlTZsTif3iLL+ZFZl9M2lISdyYCQVmFx2b3v39yFJN7Py3IYG+9o+pLYwuQXEkRyXky5M6m32T9SwI8r8jVzZMtV04VAiHEKABboALD9KovaHWH6AWFi8igC3K7Hl/tV/PcghSAaw3tuBCYlV3WLNWlX3gASFDAWuDclrDnY7Xqs3gzrd1kniWtyi0ZG5OnkkHr2KoPzlqJptKx4e00jhe0hxHiIxYIg8M27zdTsKopY3SDSuXd3GkkxG1lYsiKqhRc3Pjf8q2+u4ekmkNiDCNNaIDp3D3vUqQL9N/GsUryb8jnj8dRvwX1aLXMxR3VblmFkvYZO++4B2FyeXSu2lYSBZSLNYi17237w89x+VRMSDpkJJIa5PiFiYXP4mWumgW8LC+I7SYX6gCV+XgbV0HaV0ccOo1OqS4dMIkkW11Y9+9j94XUXHLbyqg0GqXSzmB2sYtSpBZrZRyRuCxJ52UpfzrQ8F0yxxx6hiFHZO7+H1hV/wCkKAPKsxri66+OeUhAyySBTYWHZERK19s+5e3ixFZT6M5auNMvP6M5+xvFpO11nZJl2jdqGJ7qrkwZjvdrW2Uc7WuOdfoGg0gjBszNmcmLG92tuR0HIbDbwFYP2M1IGoiO4RomiNxa7szSjn094A9a3McSQ3IJszAAZMefRQSQBsTYVNLuk9lf+M+8E/YIv+HeP/xsU/41OqHw3btVH2ZW/qAk/wCdTK1OgUpSgFKUoBSlKAUpSgFfDX2lAZTjHDhFsGCI9lR9yEIDMquNrKu9nB2BxIsKi/Q3VS91tE67gsSCqBQzAqDiDHEb9VBO/XYanTrIpV1DKeYIuKzmt0jaUdzMxWspvkY9js2W7R3sRc2G99rXixVrqX+knEqBgNiLEG2x5Mp8wbg+lRX0iRyQrGioMneyKFFxGVvYDn3h8q5+zWnZYix2DkMBuLLYAXB5bAbdABzNzUyb9tH/AASH84//AJqSx81kLFlKHFuRJ3GPM7eNwKzmv0y9o7bknU6VCTvcq4c/6rW8q1jOAMiRa17+VYTifFTjpVRe/PrBIGb3ce1st7b23Qcv0rOZnUtz0K3ht0eEIGkWItLKpYmyxM2eAt96RHw/dNq08hWJJNOzDsZFyhPhE5AdR4hMwRbo6jpVH7Mhk1LYjM/WRWAIUvITMWLG4Atba5Nq0Gm0ox02QDiEvA2Q3sxVVceBuifBjWcFgxoK0b88CfoAzSJkLGOHe/8A3GFr+dovzr0hNtQg59oQv441a/pkzfKuvDO80sn3pCo/hj7n+sOfjXPVw5TFCSBJGCCuxBjfcg+P1g/lrfodRC1UilIoz7kcQmkH7qDuL8WF/PAisj/1EjkjEczku53x2xUkMgVB5dqN+ZIvWrm0BJnjaRmMohQtZVIUl9hiAOV/nVF7a6rLse1AtDInajc3IaMtjbmMd/xAcwazntk5q+YO/l/ZOn0iGYK6grHNBGR6wMo9O84/Kr3QaTspSpLuSCUd2ZiFuLpcnaxtv12ve1ZnUcQBGse4sJop4z95IpEViPGxjPzHjW5G9TCxemk3fnUiaLaWcfvqfnGo/wCNTah6f9tL6J+hqZWhsKUpQClKUApSlAKUpQClKUAoRSlABUPUG00Xmsg/0H/jUyoPEdmhbwl3/Ejr+rCgIPGICSFUKFGchyF8sdwOewyYHztWe0+kY6OGVv2jCMoSpGKx9+MYk3FxHf1etLxYg9oDfEQtkeWxO4v44iqb2k1LfRYyLhjDsP8AuEKQPmhX8VYz6s56mNUjj/08k7aF3tbs9U+PmuAC3/C/6VqeLgCMt0QiQ25nDvADzuoFZr2PbsGkU7RMYt/uyDTxghvAG1vUeYrQ6qQuI0I9+QH8Cd+59cVH4xVqfdsXo4gl4Erh8BSNFJuVUAnxa3ePxNzXHiXdMT/dkAPo90t/Myn4VOqNxLTmSJ0GzMpCnwa3dPwNj8K0NiNpdKRLKzDdsCD02yAA9OvrWS9u4SAuPONJZGPqbJ+n5VsdHq8yp+y8auo9eY+F1+dZj2olV01JHeuUgFv3Qzv8Blv6VnU7pz9o/wBbtzqVY0x+h9rGAkl2ZstwEabGVT4Ktkf4GtHweSSNzDJk5iIVSi9xUbcXuxa4HdufD1NQmKiAMx7jtACOYKzGDL4bNfyNWvB4D2zFhcooTPrdSw73jkuLet6rHdCCtJW5uWOi3lnP7yj5Rqf+VTah8OsTKw+1K39IEZ/9uplbG4pSlAKUpQClKUApSlAKUpQClKUAqFxb3UHUyxW+Eik/kDU2oHEP2mnH/dP5QyEUBw4tsURQPrJFLfwBlyJ9Tiv4qofap1Euni23nh28m1Csf0t8attWb6iS/wBlILeV5WJ/NV+VYr2sYnXSk80BK+RWCRlI8wyKfUCsKrwc1d/DjqzY8J0QEusibdWKtbwDg8uvSp3DX7STIjdIlX0Z+84+SxmuHDGvqpr9YdOfj9bUzhvvz/5o/wDairWJvDa/z/sn0pSrFjPLB2irCGKlZJRkpsRErnug+asi/nzFU+piSKOQ3Cx31BCgWACyIl/kv51qOHxjtJTbcSMB6FIyfzqj1unVtMlwDeWS/wAGmb/UL1lNGNWN7/J/YicGXt4I4m936OQT+/GjQn5bn5Vp+Byl4xIRZpAGZfuviAw+YrIexTk6aW55NqB8MUP6m9ajQEiRLE96JCR4nHnbodqU9kRQleCZK4J+xVvv5Sf+Ry//ACqdUHgX/poP8qP/AECp1am4pSlAKUpQClKUApSlAf/Z"/>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29702" name="Picture 6" descr="http://2.bp.blogspot.com/-hYjVpWt7ajs/UW8zqxj5g9I/AAAAAAAAAko/SfSiNOzyVAU/s1600/neuron+5.gi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5575" y="97744"/>
            <a:ext cx="1507030" cy="147633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1878538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Nervous System</a:t>
            </a:r>
            <a:br>
              <a:rPr lang="en-US" dirty="0" smtClean="0"/>
            </a:br>
            <a:r>
              <a:rPr lang="en-US" dirty="0" smtClean="0"/>
              <a:t>Chapter 6 Example</a:t>
            </a:r>
            <a:endParaRPr lang="en-US" dirty="0"/>
          </a:p>
        </p:txBody>
      </p:sp>
      <p:sp>
        <p:nvSpPr>
          <p:cNvPr id="3" name="Text Placeholder 2"/>
          <p:cNvSpPr>
            <a:spLocks noGrp="1"/>
          </p:cNvSpPr>
          <p:nvPr>
            <p:ph type="body" idx="1"/>
          </p:nvPr>
        </p:nvSpPr>
        <p:spPr/>
        <p:txBody>
          <a:bodyPr/>
          <a:lstStyle/>
          <a:p>
            <a:pPr algn="ctr"/>
            <a:r>
              <a:rPr lang="en-US" dirty="0" smtClean="0"/>
              <a:t>ICD-9</a:t>
            </a:r>
            <a:endParaRPr lang="en-US" dirty="0"/>
          </a:p>
        </p:txBody>
      </p:sp>
      <p:sp>
        <p:nvSpPr>
          <p:cNvPr id="4" name="Content Placeholder 3"/>
          <p:cNvSpPr>
            <a:spLocks noGrp="1"/>
          </p:cNvSpPr>
          <p:nvPr>
            <p:ph sz="half" idx="2"/>
          </p:nvPr>
        </p:nvSpPr>
        <p:spPr/>
        <p:txBody>
          <a:bodyPr/>
          <a:lstStyle/>
          <a:p>
            <a:r>
              <a:rPr lang="en-US" dirty="0" smtClean="0"/>
              <a:t>338.4</a:t>
            </a:r>
          </a:p>
          <a:p>
            <a:pPr marL="0" indent="0">
              <a:buNone/>
            </a:pPr>
            <a:r>
              <a:rPr lang="en-US" dirty="0" smtClean="0"/>
              <a:t>Chronic Pain Syndrome</a:t>
            </a:r>
          </a:p>
          <a:p>
            <a:pPr marL="0" indent="0">
              <a:buNone/>
            </a:pPr>
            <a:endParaRPr lang="en-US" dirty="0"/>
          </a:p>
          <a:p>
            <a:r>
              <a:rPr lang="en-US" dirty="0" smtClean="0"/>
              <a:t>345.90</a:t>
            </a:r>
          </a:p>
          <a:p>
            <a:pPr marL="0" indent="0">
              <a:buNone/>
            </a:pPr>
            <a:r>
              <a:rPr lang="en-US" dirty="0" smtClean="0"/>
              <a:t>Epilepsy, unspecified</a:t>
            </a:r>
          </a:p>
          <a:p>
            <a:pPr marL="0" indent="0">
              <a:buNone/>
            </a:pPr>
            <a:endParaRPr lang="en-US" dirty="0"/>
          </a:p>
        </p:txBody>
      </p:sp>
      <p:sp>
        <p:nvSpPr>
          <p:cNvPr id="5" name="Text Placeholder 4"/>
          <p:cNvSpPr>
            <a:spLocks noGrp="1"/>
          </p:cNvSpPr>
          <p:nvPr>
            <p:ph type="body" sz="quarter" idx="3"/>
          </p:nvPr>
        </p:nvSpPr>
        <p:spPr/>
        <p:txBody>
          <a:bodyPr/>
          <a:lstStyle/>
          <a:p>
            <a:pPr algn="ctr"/>
            <a:r>
              <a:rPr lang="en-US" dirty="0" smtClean="0"/>
              <a:t>ICD-10</a:t>
            </a:r>
            <a:endParaRPr lang="en-US" dirty="0"/>
          </a:p>
        </p:txBody>
      </p:sp>
      <p:sp>
        <p:nvSpPr>
          <p:cNvPr id="6" name="Content Placeholder 5"/>
          <p:cNvSpPr>
            <a:spLocks noGrp="1"/>
          </p:cNvSpPr>
          <p:nvPr>
            <p:ph sz="quarter" idx="4"/>
          </p:nvPr>
        </p:nvSpPr>
        <p:spPr/>
        <p:txBody>
          <a:bodyPr>
            <a:normAutofit fontScale="92500" lnSpcReduction="10000"/>
          </a:bodyPr>
          <a:lstStyle/>
          <a:p>
            <a:r>
              <a:rPr lang="en-US" dirty="0" smtClean="0"/>
              <a:t>G89.4</a:t>
            </a:r>
          </a:p>
          <a:p>
            <a:pPr marL="0" indent="0">
              <a:buNone/>
            </a:pPr>
            <a:r>
              <a:rPr lang="en-US" dirty="0" smtClean="0"/>
              <a:t>Chronic Pain Syndrome</a:t>
            </a:r>
          </a:p>
          <a:p>
            <a:pPr marL="0" indent="0">
              <a:buNone/>
            </a:pPr>
            <a:endParaRPr lang="en-US" dirty="0"/>
          </a:p>
          <a:p>
            <a:r>
              <a:rPr lang="en-US" dirty="0" smtClean="0"/>
              <a:t>G40.901</a:t>
            </a:r>
          </a:p>
          <a:p>
            <a:pPr marL="0" indent="0">
              <a:buNone/>
            </a:pPr>
            <a:r>
              <a:rPr lang="en-US" dirty="0" smtClean="0"/>
              <a:t>Epilepsy</a:t>
            </a:r>
            <a:r>
              <a:rPr lang="en-US" dirty="0"/>
              <a:t>, unspecified, not </a:t>
            </a:r>
            <a:r>
              <a:rPr lang="en-US" dirty="0" smtClean="0"/>
              <a:t>     intractable</a:t>
            </a:r>
            <a:r>
              <a:rPr lang="en-US" dirty="0"/>
              <a:t>, with status epilepticus </a:t>
            </a:r>
          </a:p>
          <a:p>
            <a:r>
              <a:rPr lang="en-US" dirty="0" smtClean="0"/>
              <a:t>G40.909</a:t>
            </a:r>
          </a:p>
          <a:p>
            <a:pPr marL="0" indent="0">
              <a:buNone/>
            </a:pPr>
            <a:r>
              <a:rPr lang="en-US" dirty="0" smtClean="0"/>
              <a:t>Epilepsy</a:t>
            </a:r>
            <a:r>
              <a:rPr lang="en-US" dirty="0"/>
              <a:t>, unspecified, not intractable, without status epilepticus</a:t>
            </a:r>
          </a:p>
          <a:p>
            <a:pPr marL="0" indent="0">
              <a:buNone/>
            </a:pPr>
            <a:endParaRPr lang="en-US" dirty="0"/>
          </a:p>
        </p:txBody>
      </p:sp>
      <p:pic>
        <p:nvPicPr>
          <p:cNvPr id="8" name="Picture 6" descr="http://2.bp.blogspot.com/-hYjVpWt7ajs/UW8zqxj5g9I/AAAAAAAAAko/SfSiNOzyVAU/s1600/neuron+5.gi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5574" y="97744"/>
            <a:ext cx="1749425" cy="147633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3311280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Chapter 7-Diseases of Eye</a:t>
            </a:r>
            <a:br>
              <a:rPr lang="en-US" dirty="0" smtClean="0"/>
            </a:br>
            <a:r>
              <a:rPr lang="en-US" dirty="0" smtClean="0"/>
              <a:t>Codes starting with H </a:t>
            </a:r>
            <a:endParaRPr lang="en-US" dirty="0"/>
          </a:p>
        </p:txBody>
      </p:sp>
      <p:sp>
        <p:nvSpPr>
          <p:cNvPr id="3" name="Content Placeholder 2"/>
          <p:cNvSpPr>
            <a:spLocks noGrp="1"/>
          </p:cNvSpPr>
          <p:nvPr>
            <p:ph idx="1"/>
          </p:nvPr>
        </p:nvSpPr>
        <p:spPr/>
        <p:txBody>
          <a:bodyPr>
            <a:normAutofit fontScale="70000" lnSpcReduction="20000"/>
          </a:bodyPr>
          <a:lstStyle/>
          <a:p>
            <a:pPr marL="0" indent="0">
              <a:buNone/>
            </a:pPr>
            <a:r>
              <a:rPr lang="en-US" sz="3100" dirty="0" smtClean="0"/>
              <a:t>Diseases </a:t>
            </a:r>
            <a:r>
              <a:rPr lang="en-US" sz="3100" dirty="0"/>
              <a:t>of the Eye and Adnexa is a new chapter in ICD-10-CM. </a:t>
            </a:r>
            <a:endParaRPr lang="en-US" sz="3100" dirty="0" smtClean="0"/>
          </a:p>
          <a:p>
            <a:pPr marL="0" indent="0">
              <a:buNone/>
            </a:pPr>
            <a:endParaRPr lang="en-US" sz="3100" dirty="0"/>
          </a:p>
          <a:p>
            <a:r>
              <a:rPr lang="en-US" dirty="0" smtClean="0"/>
              <a:t>Terminology </a:t>
            </a:r>
            <a:r>
              <a:rPr lang="en-US" dirty="0"/>
              <a:t>improvements (bringing terms up to date) </a:t>
            </a:r>
            <a:endParaRPr lang="en-US" dirty="0" smtClean="0"/>
          </a:p>
          <a:p>
            <a:endParaRPr lang="en-US" dirty="0"/>
          </a:p>
          <a:p>
            <a:r>
              <a:rPr lang="en-US" dirty="0" smtClean="0"/>
              <a:t>ICD-10-CM </a:t>
            </a:r>
            <a:r>
              <a:rPr lang="en-US" dirty="0"/>
              <a:t>contains codes for right side, left side and in some instances bilateral sides for diseases of the eye and adnexa. </a:t>
            </a:r>
            <a:endParaRPr lang="en-US" dirty="0" smtClean="0"/>
          </a:p>
          <a:p>
            <a:endParaRPr lang="en-US" dirty="0"/>
          </a:p>
          <a:p>
            <a:r>
              <a:rPr lang="en-US" dirty="0" smtClean="0"/>
              <a:t>An </a:t>
            </a:r>
            <a:r>
              <a:rPr lang="en-US" dirty="0"/>
              <a:t>unspecified site is also provided should the site not be identified in the medical record. </a:t>
            </a:r>
            <a:endParaRPr lang="en-US" dirty="0" smtClean="0"/>
          </a:p>
          <a:p>
            <a:pPr marL="0" indent="0">
              <a:buNone/>
            </a:pPr>
            <a:endParaRPr lang="en-US" dirty="0"/>
          </a:p>
          <a:p>
            <a:r>
              <a:rPr lang="en-US" dirty="0" smtClean="0"/>
              <a:t>If </a:t>
            </a:r>
            <a:r>
              <a:rPr lang="en-US" dirty="0"/>
              <a:t>no bilateral code is provided and the condition is bilateral, assign separate codes for both the left and right side. </a:t>
            </a:r>
          </a:p>
          <a:p>
            <a:pPr marL="0" indent="0">
              <a:buNone/>
            </a:pPr>
            <a:endParaRPr lang="en-US" dirty="0"/>
          </a:p>
        </p:txBody>
      </p:sp>
      <p:pic>
        <p:nvPicPr>
          <p:cNvPr id="10242" name="Picture 2" descr="Image result for eye clipar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274638"/>
            <a:ext cx="1676400" cy="11430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2495501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smtClean="0"/>
              <a:t>Chapter 7-Disease of the Eye </a:t>
            </a:r>
            <a:br>
              <a:rPr lang="en-US" dirty="0" smtClean="0"/>
            </a:br>
            <a:r>
              <a:rPr lang="en-US" dirty="0" smtClean="0"/>
              <a:t>Example</a:t>
            </a:r>
            <a:endParaRPr lang="en-US" dirty="0"/>
          </a:p>
        </p:txBody>
      </p:sp>
      <p:sp>
        <p:nvSpPr>
          <p:cNvPr id="5" name="Text Placeholder 4"/>
          <p:cNvSpPr>
            <a:spLocks noGrp="1"/>
          </p:cNvSpPr>
          <p:nvPr>
            <p:ph type="body" idx="1"/>
          </p:nvPr>
        </p:nvSpPr>
        <p:spPr/>
        <p:txBody>
          <a:bodyPr/>
          <a:lstStyle/>
          <a:p>
            <a:pPr algn="ctr"/>
            <a:r>
              <a:rPr lang="en-US" dirty="0" smtClean="0"/>
              <a:t>ICD-9 CODE</a:t>
            </a:r>
            <a:endParaRPr lang="en-US" dirty="0"/>
          </a:p>
        </p:txBody>
      </p:sp>
      <p:sp>
        <p:nvSpPr>
          <p:cNvPr id="7" name="Text Placeholder 6"/>
          <p:cNvSpPr>
            <a:spLocks noGrp="1"/>
          </p:cNvSpPr>
          <p:nvPr>
            <p:ph type="body" sz="quarter" idx="3"/>
          </p:nvPr>
        </p:nvSpPr>
        <p:spPr/>
        <p:txBody>
          <a:bodyPr/>
          <a:lstStyle/>
          <a:p>
            <a:pPr algn="ctr"/>
            <a:r>
              <a:rPr lang="en-US" dirty="0" smtClean="0"/>
              <a:t>ICD-10 CODE</a:t>
            </a:r>
            <a:endParaRPr lang="en-US" dirty="0"/>
          </a:p>
        </p:txBody>
      </p:sp>
      <p:pic>
        <p:nvPicPr>
          <p:cNvPr id="10" name="Picture 2" descr="Image result for eye clipar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3452"/>
            <a:ext cx="1600200" cy="1143001"/>
          </a:xfrm>
          <a:prstGeom prst="rect">
            <a:avLst/>
          </a:prstGeom>
          <a:noFill/>
          <a:extLst>
            <a:ext uri="{909E8E84-426E-40DD-AFC4-6F175D3DCCD1}">
              <a14:hiddenFill xmlns:a14="http://schemas.microsoft.com/office/drawing/2010/main">
                <a:solidFill>
                  <a:srgbClr val="FFFFFF"/>
                </a:solidFill>
              </a14:hiddenFill>
            </a:ext>
          </a:extLst>
        </p:spPr>
      </p:pic>
      <p:sp>
        <p:nvSpPr>
          <p:cNvPr id="2" name="Content Placeholder 1"/>
          <p:cNvSpPr>
            <a:spLocks noGrp="1"/>
          </p:cNvSpPr>
          <p:nvPr>
            <p:ph sz="half" idx="2"/>
          </p:nvPr>
        </p:nvSpPr>
        <p:spPr/>
        <p:txBody>
          <a:bodyPr/>
          <a:lstStyle/>
          <a:p>
            <a:r>
              <a:rPr lang="en-US" dirty="0" smtClean="0"/>
              <a:t>361.9 Retinal Detachment</a:t>
            </a:r>
            <a:endParaRPr lang="en-US" dirty="0"/>
          </a:p>
        </p:txBody>
      </p:sp>
      <p:sp>
        <p:nvSpPr>
          <p:cNvPr id="13" name="Content Placeholder 12"/>
          <p:cNvSpPr>
            <a:spLocks noGrp="1"/>
          </p:cNvSpPr>
          <p:nvPr>
            <p:ph sz="quarter" idx="4"/>
          </p:nvPr>
        </p:nvSpPr>
        <p:spPr/>
        <p:txBody>
          <a:bodyPr>
            <a:normAutofit fontScale="92500" lnSpcReduction="10000"/>
          </a:bodyPr>
          <a:lstStyle/>
          <a:p>
            <a:r>
              <a:rPr lang="en-US" dirty="0" smtClean="0"/>
              <a:t>H33.001 Unspecified retinal detachment with retinal break, right eye</a:t>
            </a:r>
          </a:p>
          <a:p>
            <a:r>
              <a:rPr lang="en-US" dirty="0" smtClean="0"/>
              <a:t>H33.001 </a:t>
            </a:r>
            <a:r>
              <a:rPr lang="en-US" dirty="0"/>
              <a:t>Unspecified retinal detachment with retinal break, </a:t>
            </a:r>
            <a:r>
              <a:rPr lang="en-US" dirty="0" smtClean="0"/>
              <a:t>left eye</a:t>
            </a:r>
          </a:p>
          <a:p>
            <a:r>
              <a:rPr lang="en-US" dirty="0" smtClean="0"/>
              <a:t>H33.003 Unspecified </a:t>
            </a:r>
            <a:r>
              <a:rPr lang="en-US" dirty="0"/>
              <a:t>retinal detachment with retinal break, </a:t>
            </a:r>
            <a:r>
              <a:rPr lang="en-US" dirty="0" smtClean="0"/>
              <a:t>bilateral</a:t>
            </a:r>
          </a:p>
          <a:p>
            <a:r>
              <a:rPr lang="en-US" dirty="0" smtClean="0"/>
              <a:t>H33.009 Unspecified </a:t>
            </a:r>
            <a:r>
              <a:rPr lang="en-US" dirty="0"/>
              <a:t>retinal detachment with retinal break, </a:t>
            </a:r>
            <a:r>
              <a:rPr lang="en-US" dirty="0" smtClean="0"/>
              <a:t>unspecified </a:t>
            </a:r>
            <a:r>
              <a:rPr lang="en-US" dirty="0"/>
              <a:t>eye</a:t>
            </a:r>
          </a:p>
          <a:p>
            <a:endParaRPr lang="en-US" dirty="0"/>
          </a:p>
          <a:p>
            <a:endParaRPr lang="en-US" dirty="0"/>
          </a:p>
          <a:p>
            <a:endParaRPr lang="en-US" dirty="0" smtClean="0"/>
          </a:p>
          <a:p>
            <a:endParaRPr lang="en-US" dirty="0"/>
          </a:p>
        </p:txBody>
      </p:sp>
    </p:spTree>
    <p:extLst>
      <p:ext uri="{BB962C8B-B14F-4D97-AF65-F5344CB8AC3E}">
        <p14:creationId xmlns:p14="http://schemas.microsoft.com/office/powerpoint/2010/main" val="90704894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fontScale="90000"/>
          </a:bodyPr>
          <a:lstStyle/>
          <a:p>
            <a:r>
              <a:rPr lang="en-US" dirty="0"/>
              <a:t>Chapter 7-Disease of the Eye </a:t>
            </a:r>
            <a:br>
              <a:rPr lang="en-US" dirty="0"/>
            </a:br>
            <a:r>
              <a:rPr lang="en-US" dirty="0"/>
              <a:t>Example</a:t>
            </a:r>
          </a:p>
        </p:txBody>
      </p:sp>
      <p:sp>
        <p:nvSpPr>
          <p:cNvPr id="8" name="Text Placeholder 7"/>
          <p:cNvSpPr>
            <a:spLocks noGrp="1"/>
          </p:cNvSpPr>
          <p:nvPr>
            <p:ph type="body" idx="1"/>
          </p:nvPr>
        </p:nvSpPr>
        <p:spPr/>
        <p:txBody>
          <a:bodyPr/>
          <a:lstStyle/>
          <a:p>
            <a:r>
              <a:rPr lang="en-US" dirty="0" smtClean="0"/>
              <a:t>ICD-9 CODE</a:t>
            </a:r>
            <a:endParaRPr lang="en-US" dirty="0"/>
          </a:p>
        </p:txBody>
      </p:sp>
      <p:sp>
        <p:nvSpPr>
          <p:cNvPr id="9" name="Content Placeholder 8"/>
          <p:cNvSpPr>
            <a:spLocks noGrp="1"/>
          </p:cNvSpPr>
          <p:nvPr>
            <p:ph sz="half" idx="2"/>
          </p:nvPr>
        </p:nvSpPr>
        <p:spPr/>
        <p:txBody>
          <a:bodyPr/>
          <a:lstStyle/>
          <a:p>
            <a:r>
              <a:rPr lang="en-US" dirty="0" smtClean="0"/>
              <a:t>365.11</a:t>
            </a:r>
          </a:p>
          <a:p>
            <a:pPr marL="0" indent="0">
              <a:buNone/>
            </a:pPr>
            <a:r>
              <a:rPr lang="en-US" dirty="0" smtClean="0"/>
              <a:t>Primary open angle glaucoma</a:t>
            </a:r>
            <a:endParaRPr lang="en-US" dirty="0"/>
          </a:p>
        </p:txBody>
      </p:sp>
      <p:sp>
        <p:nvSpPr>
          <p:cNvPr id="10" name="Text Placeholder 9"/>
          <p:cNvSpPr>
            <a:spLocks noGrp="1"/>
          </p:cNvSpPr>
          <p:nvPr>
            <p:ph type="body" sz="quarter" idx="3"/>
          </p:nvPr>
        </p:nvSpPr>
        <p:spPr/>
        <p:txBody>
          <a:bodyPr/>
          <a:lstStyle/>
          <a:p>
            <a:r>
              <a:rPr lang="en-US" dirty="0" smtClean="0"/>
              <a:t>ICD-10 CODE</a:t>
            </a:r>
            <a:endParaRPr lang="en-US" dirty="0"/>
          </a:p>
        </p:txBody>
      </p:sp>
      <p:sp>
        <p:nvSpPr>
          <p:cNvPr id="11" name="Content Placeholder 10"/>
          <p:cNvSpPr>
            <a:spLocks noGrp="1"/>
          </p:cNvSpPr>
          <p:nvPr>
            <p:ph sz="quarter" idx="4"/>
          </p:nvPr>
        </p:nvSpPr>
        <p:spPr/>
        <p:txBody>
          <a:bodyPr>
            <a:normAutofit fontScale="70000" lnSpcReduction="20000"/>
          </a:bodyPr>
          <a:lstStyle/>
          <a:p>
            <a:r>
              <a:rPr lang="en-US" dirty="0" smtClean="0"/>
              <a:t>H40.11X0</a:t>
            </a:r>
          </a:p>
          <a:p>
            <a:pPr marL="0" indent="0">
              <a:buNone/>
            </a:pPr>
            <a:r>
              <a:rPr lang="en-US" dirty="0" smtClean="0"/>
              <a:t>Primary open-angle glaucoma stage unspecified</a:t>
            </a:r>
          </a:p>
          <a:p>
            <a:r>
              <a:rPr lang="en-US" dirty="0" smtClean="0"/>
              <a:t>H40.11X1</a:t>
            </a:r>
          </a:p>
          <a:p>
            <a:pPr marL="0" indent="0">
              <a:buNone/>
            </a:pPr>
            <a:r>
              <a:rPr lang="en-US" dirty="0"/>
              <a:t>Primary open-angle glaucoma </a:t>
            </a:r>
            <a:r>
              <a:rPr lang="en-US" dirty="0" smtClean="0"/>
              <a:t>stage mild</a:t>
            </a:r>
          </a:p>
          <a:p>
            <a:r>
              <a:rPr lang="en-US" dirty="0" smtClean="0"/>
              <a:t>H40.11X2</a:t>
            </a:r>
          </a:p>
          <a:p>
            <a:pPr marL="0" indent="0">
              <a:buNone/>
            </a:pPr>
            <a:r>
              <a:rPr lang="en-US" dirty="0" smtClean="0"/>
              <a:t>Primary </a:t>
            </a:r>
            <a:r>
              <a:rPr lang="en-US" dirty="0"/>
              <a:t>open-angle glaucoma stage </a:t>
            </a:r>
            <a:r>
              <a:rPr lang="en-US" dirty="0" smtClean="0"/>
              <a:t>moderate</a:t>
            </a:r>
          </a:p>
          <a:p>
            <a:r>
              <a:rPr lang="en-US" dirty="0" smtClean="0"/>
              <a:t>H40.11X3</a:t>
            </a:r>
          </a:p>
          <a:p>
            <a:pPr marL="0" indent="0">
              <a:buNone/>
            </a:pPr>
            <a:r>
              <a:rPr lang="en-US" dirty="0"/>
              <a:t>Primary open-angle glaucoma stage </a:t>
            </a:r>
            <a:r>
              <a:rPr lang="en-US" dirty="0" smtClean="0"/>
              <a:t>severe</a:t>
            </a:r>
          </a:p>
          <a:p>
            <a:r>
              <a:rPr lang="en-US" dirty="0" smtClean="0"/>
              <a:t>H40.11X4</a:t>
            </a:r>
          </a:p>
          <a:p>
            <a:pPr marL="0" indent="0">
              <a:buNone/>
            </a:pPr>
            <a:r>
              <a:rPr lang="en-US" dirty="0"/>
              <a:t>Primary open-angle glaucoma stage </a:t>
            </a:r>
            <a:r>
              <a:rPr lang="en-US" dirty="0" smtClean="0"/>
              <a:t>indeterminate</a:t>
            </a: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smtClean="0"/>
          </a:p>
        </p:txBody>
      </p:sp>
      <p:pic>
        <p:nvPicPr>
          <p:cNvPr id="12" name="Picture 2" descr="Image result for eye clipar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3452"/>
            <a:ext cx="1600200" cy="11430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9187579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Chapter 8-Diseases of the Ear</a:t>
            </a:r>
            <a:r>
              <a:rPr lang="en-US" dirty="0"/>
              <a:t/>
            </a:r>
            <a:br>
              <a:rPr lang="en-US" dirty="0"/>
            </a:br>
            <a:r>
              <a:rPr lang="en-US" dirty="0" smtClean="0"/>
              <a:t>Codes starting with H</a:t>
            </a:r>
            <a:endParaRPr lang="en-US" dirty="0"/>
          </a:p>
        </p:txBody>
      </p:sp>
      <p:sp>
        <p:nvSpPr>
          <p:cNvPr id="3" name="Content Placeholder 2"/>
          <p:cNvSpPr>
            <a:spLocks noGrp="1"/>
          </p:cNvSpPr>
          <p:nvPr>
            <p:ph idx="1"/>
          </p:nvPr>
        </p:nvSpPr>
        <p:spPr/>
        <p:txBody>
          <a:bodyPr>
            <a:normAutofit/>
          </a:bodyPr>
          <a:lstStyle/>
          <a:p>
            <a:pPr marL="0" indent="0">
              <a:buNone/>
            </a:pPr>
            <a:endParaRPr lang="en-US" dirty="0" smtClean="0"/>
          </a:p>
          <a:p>
            <a:pPr marL="0" indent="0">
              <a:buNone/>
            </a:pPr>
            <a:r>
              <a:rPr lang="en-US" dirty="0" smtClean="0"/>
              <a:t>This </a:t>
            </a:r>
            <a:r>
              <a:rPr lang="en-US" dirty="0"/>
              <a:t>is a new chapter in </a:t>
            </a:r>
            <a:r>
              <a:rPr lang="en-US" dirty="0" smtClean="0"/>
              <a:t>ICD-10</a:t>
            </a:r>
            <a:endParaRPr lang="en-US" dirty="0"/>
          </a:p>
          <a:p>
            <a:r>
              <a:rPr lang="en-US" dirty="0" smtClean="0"/>
              <a:t>Codes </a:t>
            </a:r>
            <a:r>
              <a:rPr lang="en-US" dirty="0"/>
              <a:t>are grouped to make it easier to identify the types of conditions </a:t>
            </a:r>
          </a:p>
          <a:p>
            <a:r>
              <a:rPr lang="en-US" dirty="0" smtClean="0"/>
              <a:t>There </a:t>
            </a:r>
            <a:r>
              <a:rPr lang="en-US" dirty="0"/>
              <a:t>is also a greater specificity and detail in the codes </a:t>
            </a:r>
          </a:p>
          <a:p>
            <a:r>
              <a:rPr lang="en-US" dirty="0" smtClean="0"/>
              <a:t>Many </a:t>
            </a:r>
            <a:r>
              <a:rPr lang="en-US" dirty="0"/>
              <a:t>codes have laterality designation. </a:t>
            </a:r>
          </a:p>
          <a:p>
            <a:endParaRPr lang="en-US" dirty="0"/>
          </a:p>
        </p:txBody>
      </p:sp>
      <p:pic>
        <p:nvPicPr>
          <p:cNvPr id="11266" name="Picture 2" descr="Image result for ear clipar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74638"/>
            <a:ext cx="1484811" cy="127620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406628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4294967295"/>
          </p:nvPr>
        </p:nvPicPr>
        <p:blipFill>
          <a:blip r:embed="rId2">
            <a:extLst>
              <a:ext uri="{28A0092B-C50C-407E-A947-70E740481C1C}">
                <a14:useLocalDpi xmlns:a14="http://schemas.microsoft.com/office/drawing/2010/main" val="0"/>
              </a:ext>
            </a:extLst>
          </a:blip>
          <a:stretch>
            <a:fillRect/>
          </a:stretch>
        </p:blipFill>
        <p:spPr>
          <a:xfrm>
            <a:off x="1066800" y="685800"/>
            <a:ext cx="6337300" cy="4876800"/>
          </a:xfrm>
        </p:spPr>
      </p:pic>
    </p:spTree>
    <p:extLst>
      <p:ext uri="{BB962C8B-B14F-4D97-AF65-F5344CB8AC3E}">
        <p14:creationId xmlns:p14="http://schemas.microsoft.com/office/powerpoint/2010/main" val="365102362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Chapter 8-Diseases of the Ear</a:t>
            </a:r>
            <a:br>
              <a:rPr lang="en-US" dirty="0"/>
            </a:br>
            <a:r>
              <a:rPr lang="en-US" dirty="0" smtClean="0"/>
              <a:t>Example</a:t>
            </a:r>
            <a:endParaRPr lang="en-US" dirty="0"/>
          </a:p>
        </p:txBody>
      </p:sp>
      <p:sp>
        <p:nvSpPr>
          <p:cNvPr id="3" name="Text Placeholder 2"/>
          <p:cNvSpPr>
            <a:spLocks noGrp="1"/>
          </p:cNvSpPr>
          <p:nvPr>
            <p:ph type="body" idx="1"/>
          </p:nvPr>
        </p:nvSpPr>
        <p:spPr/>
        <p:txBody>
          <a:bodyPr/>
          <a:lstStyle/>
          <a:p>
            <a:pPr algn="ctr"/>
            <a:r>
              <a:rPr lang="en-US" dirty="0" smtClean="0"/>
              <a:t>ICD-9 CODES</a:t>
            </a:r>
            <a:endParaRPr lang="en-US" dirty="0"/>
          </a:p>
        </p:txBody>
      </p:sp>
      <p:sp>
        <p:nvSpPr>
          <p:cNvPr id="4" name="Content Placeholder 3"/>
          <p:cNvSpPr>
            <a:spLocks noGrp="1"/>
          </p:cNvSpPr>
          <p:nvPr>
            <p:ph sz="half" idx="2"/>
          </p:nvPr>
        </p:nvSpPr>
        <p:spPr/>
        <p:txBody>
          <a:bodyPr/>
          <a:lstStyle/>
          <a:p>
            <a:r>
              <a:rPr lang="en-US" dirty="0" smtClean="0"/>
              <a:t>381.3</a:t>
            </a:r>
          </a:p>
          <a:p>
            <a:pPr marL="0" indent="0">
              <a:buNone/>
            </a:pPr>
            <a:r>
              <a:rPr lang="en-US" dirty="0" smtClean="0"/>
              <a:t>Chronic allergic otitis media</a:t>
            </a:r>
          </a:p>
          <a:p>
            <a:endParaRPr lang="en-US" dirty="0"/>
          </a:p>
          <a:p>
            <a:endParaRPr lang="en-US" dirty="0" smtClean="0"/>
          </a:p>
          <a:p>
            <a:endParaRPr lang="en-US" dirty="0"/>
          </a:p>
          <a:p>
            <a:endParaRPr lang="en-US" dirty="0" smtClean="0"/>
          </a:p>
          <a:p>
            <a:r>
              <a:rPr lang="en-US" dirty="0" smtClean="0"/>
              <a:t>380.4</a:t>
            </a:r>
          </a:p>
          <a:p>
            <a:pPr marL="0" indent="0">
              <a:buNone/>
            </a:pPr>
            <a:r>
              <a:rPr lang="en-US" dirty="0" smtClean="0"/>
              <a:t>Ear Impaction</a:t>
            </a:r>
          </a:p>
          <a:p>
            <a:pPr marL="0" indent="0">
              <a:buNone/>
            </a:pPr>
            <a:endParaRPr lang="en-US" dirty="0"/>
          </a:p>
          <a:p>
            <a:pPr marL="0" indent="0">
              <a:buNone/>
            </a:pPr>
            <a:endParaRPr lang="en-US" dirty="0"/>
          </a:p>
        </p:txBody>
      </p:sp>
      <p:sp>
        <p:nvSpPr>
          <p:cNvPr id="5" name="Text Placeholder 4"/>
          <p:cNvSpPr>
            <a:spLocks noGrp="1"/>
          </p:cNvSpPr>
          <p:nvPr>
            <p:ph type="body" sz="quarter" idx="3"/>
          </p:nvPr>
        </p:nvSpPr>
        <p:spPr/>
        <p:txBody>
          <a:bodyPr/>
          <a:lstStyle/>
          <a:p>
            <a:pPr algn="ctr"/>
            <a:r>
              <a:rPr lang="en-US" dirty="0" smtClean="0"/>
              <a:t>ICD-10 CODES</a:t>
            </a:r>
            <a:endParaRPr lang="en-US" dirty="0"/>
          </a:p>
        </p:txBody>
      </p:sp>
      <p:sp>
        <p:nvSpPr>
          <p:cNvPr id="6" name="Content Placeholder 5"/>
          <p:cNvSpPr>
            <a:spLocks noGrp="1"/>
          </p:cNvSpPr>
          <p:nvPr>
            <p:ph sz="quarter" idx="4"/>
          </p:nvPr>
        </p:nvSpPr>
        <p:spPr/>
        <p:txBody>
          <a:bodyPr>
            <a:normAutofit fontScale="85000" lnSpcReduction="20000"/>
          </a:bodyPr>
          <a:lstStyle/>
          <a:p>
            <a:r>
              <a:rPr lang="en-US" dirty="0"/>
              <a:t>H65.411 Chronic allergic otitis media, right ear</a:t>
            </a:r>
          </a:p>
          <a:p>
            <a:r>
              <a:rPr lang="en-US" dirty="0"/>
              <a:t>H65.412 Chronic allergic otitis media, left ear</a:t>
            </a:r>
          </a:p>
          <a:p>
            <a:r>
              <a:rPr lang="en-US" dirty="0"/>
              <a:t>H65.413 Chronic allergic otitis media, bilateral</a:t>
            </a:r>
          </a:p>
          <a:p>
            <a:r>
              <a:rPr lang="en-US" dirty="0"/>
              <a:t>H65.419 Chronic allergic otitis media, unspecified ear</a:t>
            </a:r>
          </a:p>
          <a:p>
            <a:endParaRPr lang="en-US" dirty="0" smtClean="0"/>
          </a:p>
          <a:p>
            <a:r>
              <a:rPr lang="en-US" dirty="0" smtClean="0"/>
              <a:t>H61.20  Unspecified ear</a:t>
            </a:r>
          </a:p>
          <a:p>
            <a:r>
              <a:rPr lang="en-US" dirty="0" smtClean="0"/>
              <a:t>H61.21  Right ear</a:t>
            </a:r>
          </a:p>
          <a:p>
            <a:r>
              <a:rPr lang="en-US" dirty="0" smtClean="0"/>
              <a:t>H61.22   Left ear</a:t>
            </a:r>
          </a:p>
          <a:p>
            <a:r>
              <a:rPr lang="en-US" dirty="0" smtClean="0"/>
              <a:t>H61.23   Bilateral</a:t>
            </a:r>
            <a:endParaRPr lang="en-US" dirty="0"/>
          </a:p>
        </p:txBody>
      </p:sp>
      <p:pic>
        <p:nvPicPr>
          <p:cNvPr id="14" name="Picture 2" descr="Image result for ear clipar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00174"/>
            <a:ext cx="1484811" cy="127620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5876550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05889"/>
            <a:ext cx="8229600" cy="1143000"/>
          </a:xfrm>
        </p:spPr>
        <p:txBody>
          <a:bodyPr>
            <a:normAutofit fontScale="90000"/>
          </a:bodyPr>
          <a:lstStyle/>
          <a:p>
            <a:r>
              <a:rPr lang="en-US" dirty="0" smtClean="0"/>
              <a:t>Chapter 9-Circulatory</a:t>
            </a:r>
            <a:br>
              <a:rPr lang="en-US" dirty="0" smtClean="0"/>
            </a:br>
            <a:r>
              <a:rPr lang="en-US" dirty="0" smtClean="0"/>
              <a:t>Codes starting with I</a:t>
            </a:r>
            <a:endParaRPr lang="en-US" dirty="0"/>
          </a:p>
        </p:txBody>
      </p:sp>
      <p:sp>
        <p:nvSpPr>
          <p:cNvPr id="3" name="Content Placeholder 2"/>
          <p:cNvSpPr>
            <a:spLocks noGrp="1"/>
          </p:cNvSpPr>
          <p:nvPr>
            <p:ph idx="1"/>
          </p:nvPr>
        </p:nvSpPr>
        <p:spPr/>
        <p:txBody>
          <a:bodyPr>
            <a:normAutofit fontScale="77500" lnSpcReduction="20000"/>
          </a:bodyPr>
          <a:lstStyle/>
          <a:p>
            <a:pPr marL="0" indent="0">
              <a:buNone/>
            </a:pPr>
            <a:r>
              <a:rPr lang="en-US" dirty="0" smtClean="0"/>
              <a:t>Similar </a:t>
            </a:r>
            <a:r>
              <a:rPr lang="en-US" dirty="0"/>
              <a:t>structure to ICD-9-CM, but there are classification changes to be aware of </a:t>
            </a:r>
          </a:p>
          <a:p>
            <a:endParaRPr lang="en-US" dirty="0"/>
          </a:p>
          <a:p>
            <a:pPr marL="0" indent="0">
              <a:buNone/>
            </a:pPr>
            <a:r>
              <a:rPr lang="en-US" dirty="0" smtClean="0"/>
              <a:t>Terminology </a:t>
            </a:r>
            <a:r>
              <a:rPr lang="en-US" dirty="0"/>
              <a:t>used to describe several cardiovascular conditions has been revised to reflect more current medical practice </a:t>
            </a:r>
          </a:p>
          <a:p>
            <a:endParaRPr lang="en-US" dirty="0"/>
          </a:p>
          <a:p>
            <a:pPr marL="0" indent="0">
              <a:buNone/>
            </a:pPr>
            <a:r>
              <a:rPr lang="en-US" dirty="0" smtClean="0"/>
              <a:t>A </a:t>
            </a:r>
            <a:r>
              <a:rPr lang="en-US" dirty="0"/>
              <a:t>major change is the classification of hypertension, which in ICD-9-CM was classified by type: benign, malignant or unspecified. That classification is not required in ICD-10-CM. The code for hypertension has been updated to one code for essential (primary) hypertension. </a:t>
            </a:r>
            <a:r>
              <a:rPr lang="en-US" dirty="0" smtClean="0"/>
              <a:t> That code is I10.</a:t>
            </a:r>
            <a:endParaRPr lang="en-US" dirty="0"/>
          </a:p>
        </p:txBody>
      </p:sp>
      <p:pic>
        <p:nvPicPr>
          <p:cNvPr id="5122" name="Picture 2" descr="Image result for icd 10 clip ar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0213" y="228600"/>
            <a:ext cx="1848365" cy="135681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7585745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a:t>Chapter 9-Circulatory</a:t>
            </a:r>
            <a:br>
              <a:rPr lang="en-US" dirty="0"/>
            </a:br>
            <a:r>
              <a:rPr lang="en-US" dirty="0" smtClean="0"/>
              <a:t>Example</a:t>
            </a:r>
            <a:endParaRPr lang="en-US" dirty="0"/>
          </a:p>
        </p:txBody>
      </p:sp>
      <p:sp>
        <p:nvSpPr>
          <p:cNvPr id="5" name="Text Placeholder 4"/>
          <p:cNvSpPr>
            <a:spLocks noGrp="1"/>
          </p:cNvSpPr>
          <p:nvPr>
            <p:ph type="body" idx="1"/>
          </p:nvPr>
        </p:nvSpPr>
        <p:spPr/>
        <p:txBody>
          <a:bodyPr/>
          <a:lstStyle/>
          <a:p>
            <a:pPr algn="ctr"/>
            <a:r>
              <a:rPr lang="en-US" dirty="0" smtClean="0"/>
              <a:t>ICD-9 CODES	</a:t>
            </a:r>
            <a:endParaRPr lang="en-US" dirty="0"/>
          </a:p>
        </p:txBody>
      </p:sp>
      <p:sp>
        <p:nvSpPr>
          <p:cNvPr id="6" name="Content Placeholder 5"/>
          <p:cNvSpPr>
            <a:spLocks noGrp="1"/>
          </p:cNvSpPr>
          <p:nvPr>
            <p:ph sz="half" idx="2"/>
          </p:nvPr>
        </p:nvSpPr>
        <p:spPr/>
        <p:txBody>
          <a:bodyPr/>
          <a:lstStyle/>
          <a:p>
            <a:pPr marL="0" indent="0">
              <a:buNone/>
            </a:pPr>
            <a:r>
              <a:rPr lang="en-US" dirty="0" smtClean="0"/>
              <a:t>Hypertension</a:t>
            </a:r>
          </a:p>
          <a:p>
            <a:r>
              <a:rPr lang="en-US" dirty="0" smtClean="0"/>
              <a:t>401.0 Malignant</a:t>
            </a:r>
          </a:p>
          <a:p>
            <a:r>
              <a:rPr lang="en-US" dirty="0" smtClean="0"/>
              <a:t>401.1  Benign</a:t>
            </a:r>
          </a:p>
          <a:p>
            <a:r>
              <a:rPr lang="en-US" dirty="0" smtClean="0"/>
              <a:t>401.9  Unspecified</a:t>
            </a:r>
            <a:endParaRPr lang="en-US" dirty="0"/>
          </a:p>
        </p:txBody>
      </p:sp>
      <p:sp>
        <p:nvSpPr>
          <p:cNvPr id="7" name="Text Placeholder 6"/>
          <p:cNvSpPr>
            <a:spLocks noGrp="1"/>
          </p:cNvSpPr>
          <p:nvPr>
            <p:ph type="body" sz="quarter" idx="3"/>
          </p:nvPr>
        </p:nvSpPr>
        <p:spPr/>
        <p:txBody>
          <a:bodyPr/>
          <a:lstStyle/>
          <a:p>
            <a:pPr algn="ctr"/>
            <a:r>
              <a:rPr lang="en-US" dirty="0" smtClean="0"/>
              <a:t>ICD-10 CODES</a:t>
            </a:r>
            <a:endParaRPr lang="en-US" dirty="0"/>
          </a:p>
        </p:txBody>
      </p:sp>
      <p:sp>
        <p:nvSpPr>
          <p:cNvPr id="8" name="Content Placeholder 7"/>
          <p:cNvSpPr>
            <a:spLocks noGrp="1"/>
          </p:cNvSpPr>
          <p:nvPr>
            <p:ph sz="quarter" idx="4"/>
          </p:nvPr>
        </p:nvSpPr>
        <p:spPr/>
        <p:txBody>
          <a:bodyPr/>
          <a:lstStyle/>
          <a:p>
            <a:pPr marL="0" indent="0">
              <a:buNone/>
            </a:pPr>
            <a:r>
              <a:rPr lang="en-US" dirty="0" smtClean="0"/>
              <a:t>Hypertension</a:t>
            </a:r>
          </a:p>
          <a:p>
            <a:r>
              <a:rPr lang="en-US" dirty="0" smtClean="0"/>
              <a:t>I10</a:t>
            </a:r>
            <a:endParaRPr lang="en-US" dirty="0"/>
          </a:p>
        </p:txBody>
      </p:sp>
      <p:pic>
        <p:nvPicPr>
          <p:cNvPr id="9" name="Picture 2" descr="Image result for icd 10 clip ar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167731"/>
            <a:ext cx="1848365" cy="135681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4945973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Chapter 10- Respiratory</a:t>
            </a:r>
            <a:br>
              <a:rPr lang="en-US" dirty="0" smtClean="0"/>
            </a:br>
            <a:r>
              <a:rPr lang="en-US" dirty="0" smtClean="0"/>
              <a:t>Codes starting with J</a:t>
            </a:r>
            <a:endParaRPr lang="en-US" dirty="0"/>
          </a:p>
        </p:txBody>
      </p:sp>
      <p:sp>
        <p:nvSpPr>
          <p:cNvPr id="3" name="Content Placeholder 2"/>
          <p:cNvSpPr>
            <a:spLocks noGrp="1"/>
          </p:cNvSpPr>
          <p:nvPr>
            <p:ph idx="1"/>
          </p:nvPr>
        </p:nvSpPr>
        <p:spPr/>
        <p:txBody>
          <a:bodyPr>
            <a:normAutofit fontScale="70000" lnSpcReduction="20000"/>
          </a:bodyPr>
          <a:lstStyle/>
          <a:p>
            <a:pPr marL="0" indent="0">
              <a:buNone/>
            </a:pPr>
            <a:r>
              <a:rPr lang="en-US" dirty="0" smtClean="0"/>
              <a:t>Modifications </a:t>
            </a:r>
            <a:r>
              <a:rPr lang="en-US" dirty="0"/>
              <a:t>have been made to specific categories that bring the terminology up-to-date with current medical practice. </a:t>
            </a:r>
            <a:endParaRPr lang="en-US" dirty="0" smtClean="0"/>
          </a:p>
          <a:p>
            <a:pPr marL="0" indent="0">
              <a:buNone/>
            </a:pPr>
            <a:endParaRPr lang="en-US" dirty="0"/>
          </a:p>
          <a:p>
            <a:r>
              <a:rPr lang="en-US" dirty="0" smtClean="0"/>
              <a:t>Emphysema </a:t>
            </a:r>
            <a:r>
              <a:rPr lang="en-US" dirty="0"/>
              <a:t>now contains codes with </a:t>
            </a:r>
            <a:r>
              <a:rPr lang="en-US" dirty="0" err="1"/>
              <a:t>panlobular</a:t>
            </a:r>
            <a:r>
              <a:rPr lang="en-US" dirty="0"/>
              <a:t> and </a:t>
            </a:r>
            <a:r>
              <a:rPr lang="en-US" dirty="0" err="1"/>
              <a:t>centrilobular</a:t>
            </a:r>
            <a:r>
              <a:rPr lang="en-US" dirty="0"/>
              <a:t> in their titles </a:t>
            </a:r>
            <a:endParaRPr lang="en-US" dirty="0" smtClean="0"/>
          </a:p>
          <a:p>
            <a:endParaRPr lang="en-US" dirty="0"/>
          </a:p>
          <a:p>
            <a:r>
              <a:rPr lang="en-US" dirty="0" smtClean="0"/>
              <a:t>Asthma </a:t>
            </a:r>
            <a:r>
              <a:rPr lang="en-US" dirty="0"/>
              <a:t>is now classified as mild intermittent, mild persistent, moderate persistent and severe persistent. </a:t>
            </a:r>
            <a:endParaRPr lang="en-US" dirty="0" smtClean="0"/>
          </a:p>
          <a:p>
            <a:endParaRPr lang="en-US" dirty="0"/>
          </a:p>
          <a:p>
            <a:r>
              <a:rPr lang="en-US" dirty="0" smtClean="0"/>
              <a:t>Specificity </a:t>
            </a:r>
            <a:r>
              <a:rPr lang="en-US" dirty="0"/>
              <a:t>increased for diseases like influenza, acute bronchitis </a:t>
            </a:r>
            <a:endParaRPr lang="en-US" dirty="0" smtClean="0"/>
          </a:p>
          <a:p>
            <a:endParaRPr lang="en-US" dirty="0"/>
          </a:p>
          <a:p>
            <a:r>
              <a:rPr lang="en-US" dirty="0" smtClean="0"/>
              <a:t>Coding </a:t>
            </a:r>
            <a:r>
              <a:rPr lang="en-US" dirty="0"/>
              <a:t>guidelines updates to require the coder to include information about tobacco use/dependence, where applicable. </a:t>
            </a:r>
          </a:p>
          <a:p>
            <a:endParaRPr lang="en-US" dirty="0"/>
          </a:p>
        </p:txBody>
      </p:sp>
      <p:pic>
        <p:nvPicPr>
          <p:cNvPr id="17410" name="Picture 2" descr="Image result for icd9 clip ar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159249"/>
            <a:ext cx="1680014" cy="125838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433597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Chapter 10</a:t>
            </a:r>
            <a:br>
              <a:rPr lang="en-US" dirty="0" smtClean="0"/>
            </a:br>
            <a:r>
              <a:rPr lang="en-US" dirty="0" smtClean="0"/>
              <a:t>Respiratory Example</a:t>
            </a:r>
            <a:endParaRPr lang="en-US" dirty="0"/>
          </a:p>
        </p:txBody>
      </p:sp>
      <p:sp>
        <p:nvSpPr>
          <p:cNvPr id="3" name="Text Placeholder 2"/>
          <p:cNvSpPr>
            <a:spLocks noGrp="1"/>
          </p:cNvSpPr>
          <p:nvPr>
            <p:ph type="body" idx="1"/>
          </p:nvPr>
        </p:nvSpPr>
        <p:spPr/>
        <p:txBody>
          <a:bodyPr/>
          <a:lstStyle/>
          <a:p>
            <a:pPr algn="ctr"/>
            <a:r>
              <a:rPr lang="en-US" dirty="0" smtClean="0"/>
              <a:t>ICD-9</a:t>
            </a:r>
            <a:endParaRPr lang="en-US" dirty="0"/>
          </a:p>
        </p:txBody>
      </p:sp>
      <p:sp>
        <p:nvSpPr>
          <p:cNvPr id="4" name="Content Placeholder 3"/>
          <p:cNvSpPr>
            <a:spLocks noGrp="1"/>
          </p:cNvSpPr>
          <p:nvPr>
            <p:ph sz="half" idx="2"/>
          </p:nvPr>
        </p:nvSpPr>
        <p:spPr/>
        <p:txBody>
          <a:bodyPr/>
          <a:lstStyle/>
          <a:p>
            <a:endParaRPr lang="en-US" dirty="0" smtClean="0"/>
          </a:p>
          <a:p>
            <a:r>
              <a:rPr lang="en-US" dirty="0" smtClean="0"/>
              <a:t>493.12</a:t>
            </a:r>
          </a:p>
          <a:p>
            <a:pPr marL="0" indent="0">
              <a:buNone/>
            </a:pPr>
            <a:r>
              <a:rPr lang="en-US" dirty="0" smtClean="0"/>
              <a:t>Intrinsic Asthma with acute exacerbation</a:t>
            </a:r>
          </a:p>
          <a:p>
            <a:pPr marL="0" indent="0">
              <a:buNone/>
            </a:pPr>
            <a:endParaRPr lang="en-US" dirty="0" smtClean="0"/>
          </a:p>
          <a:p>
            <a:r>
              <a:rPr lang="en-US" dirty="0" smtClean="0"/>
              <a:t>496 COPD</a:t>
            </a:r>
          </a:p>
          <a:p>
            <a:pPr marL="0" indent="0">
              <a:buNone/>
            </a:pPr>
            <a:endParaRPr lang="en-US" dirty="0"/>
          </a:p>
        </p:txBody>
      </p:sp>
      <p:sp>
        <p:nvSpPr>
          <p:cNvPr id="5" name="Text Placeholder 4"/>
          <p:cNvSpPr>
            <a:spLocks noGrp="1"/>
          </p:cNvSpPr>
          <p:nvPr>
            <p:ph type="body" sz="quarter" idx="3"/>
          </p:nvPr>
        </p:nvSpPr>
        <p:spPr/>
        <p:txBody>
          <a:bodyPr/>
          <a:lstStyle/>
          <a:p>
            <a:pPr algn="ctr"/>
            <a:r>
              <a:rPr lang="en-US" dirty="0" smtClean="0"/>
              <a:t>ICD-10</a:t>
            </a:r>
            <a:endParaRPr lang="en-US" dirty="0"/>
          </a:p>
        </p:txBody>
      </p:sp>
      <p:sp>
        <p:nvSpPr>
          <p:cNvPr id="6" name="Content Placeholder 5"/>
          <p:cNvSpPr>
            <a:spLocks noGrp="1"/>
          </p:cNvSpPr>
          <p:nvPr>
            <p:ph sz="quarter" idx="4"/>
          </p:nvPr>
        </p:nvSpPr>
        <p:spPr/>
        <p:txBody>
          <a:bodyPr/>
          <a:lstStyle/>
          <a:p>
            <a:endParaRPr lang="en-US" dirty="0" smtClean="0"/>
          </a:p>
          <a:p>
            <a:r>
              <a:rPr lang="en-US" dirty="0" smtClean="0"/>
              <a:t>J45.51 </a:t>
            </a:r>
          </a:p>
          <a:p>
            <a:pPr marL="0" indent="0">
              <a:buNone/>
            </a:pPr>
            <a:r>
              <a:rPr lang="en-US" dirty="0" smtClean="0"/>
              <a:t>Severe persistent asthma with acute exacerbation</a:t>
            </a:r>
          </a:p>
          <a:p>
            <a:endParaRPr lang="en-US" dirty="0" smtClean="0"/>
          </a:p>
          <a:p>
            <a:r>
              <a:rPr lang="en-US" dirty="0" smtClean="0"/>
              <a:t>J44.9 COPD</a:t>
            </a:r>
            <a:endParaRPr lang="en-US" dirty="0"/>
          </a:p>
        </p:txBody>
      </p:sp>
      <p:pic>
        <p:nvPicPr>
          <p:cNvPr id="7" name="Picture 2" descr="Image result for icd9 clip ar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599" y="159249"/>
            <a:ext cx="2025475" cy="15171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1024476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Chapter 10</a:t>
            </a:r>
            <a:br>
              <a:rPr lang="en-US" dirty="0" smtClean="0"/>
            </a:br>
            <a:r>
              <a:rPr lang="en-US" dirty="0" smtClean="0"/>
              <a:t>Respiratory Example</a:t>
            </a:r>
            <a:endParaRPr lang="en-US" dirty="0"/>
          </a:p>
        </p:txBody>
      </p:sp>
      <p:sp>
        <p:nvSpPr>
          <p:cNvPr id="3" name="Text Placeholder 2"/>
          <p:cNvSpPr>
            <a:spLocks noGrp="1"/>
          </p:cNvSpPr>
          <p:nvPr>
            <p:ph type="body" idx="1"/>
          </p:nvPr>
        </p:nvSpPr>
        <p:spPr/>
        <p:txBody>
          <a:bodyPr/>
          <a:lstStyle/>
          <a:p>
            <a:pPr algn="ctr"/>
            <a:r>
              <a:rPr lang="en-US" dirty="0" smtClean="0"/>
              <a:t>ICD-9</a:t>
            </a:r>
            <a:endParaRPr lang="en-US" dirty="0"/>
          </a:p>
        </p:txBody>
      </p:sp>
      <p:sp>
        <p:nvSpPr>
          <p:cNvPr id="4" name="Content Placeholder 3"/>
          <p:cNvSpPr>
            <a:spLocks noGrp="1"/>
          </p:cNvSpPr>
          <p:nvPr>
            <p:ph sz="half" idx="2"/>
          </p:nvPr>
        </p:nvSpPr>
        <p:spPr/>
        <p:txBody>
          <a:bodyPr/>
          <a:lstStyle/>
          <a:p>
            <a:r>
              <a:rPr lang="en-US" dirty="0"/>
              <a:t>493.01 </a:t>
            </a:r>
            <a:endParaRPr lang="en-US" dirty="0" smtClean="0"/>
          </a:p>
          <a:p>
            <a:pPr marL="0" indent="0">
              <a:buNone/>
            </a:pPr>
            <a:r>
              <a:rPr lang="en-US" dirty="0" smtClean="0"/>
              <a:t>Extrinsic </a:t>
            </a:r>
            <a:r>
              <a:rPr lang="en-US" dirty="0"/>
              <a:t>asthma with status </a:t>
            </a:r>
            <a:r>
              <a:rPr lang="en-US" dirty="0" err="1"/>
              <a:t>asthmaticus</a:t>
            </a:r>
            <a:endParaRPr lang="en-US" dirty="0"/>
          </a:p>
          <a:p>
            <a:endParaRPr lang="en-US" dirty="0"/>
          </a:p>
        </p:txBody>
      </p:sp>
      <p:sp>
        <p:nvSpPr>
          <p:cNvPr id="5" name="Text Placeholder 4"/>
          <p:cNvSpPr>
            <a:spLocks noGrp="1"/>
          </p:cNvSpPr>
          <p:nvPr>
            <p:ph type="body" sz="quarter" idx="3"/>
          </p:nvPr>
        </p:nvSpPr>
        <p:spPr/>
        <p:txBody>
          <a:bodyPr/>
          <a:lstStyle/>
          <a:p>
            <a:pPr algn="ctr"/>
            <a:r>
              <a:rPr lang="en-US" dirty="0" smtClean="0"/>
              <a:t>ICD-10</a:t>
            </a:r>
            <a:endParaRPr lang="en-US" dirty="0"/>
          </a:p>
        </p:txBody>
      </p:sp>
      <p:sp>
        <p:nvSpPr>
          <p:cNvPr id="6" name="Content Placeholder 5"/>
          <p:cNvSpPr>
            <a:spLocks noGrp="1"/>
          </p:cNvSpPr>
          <p:nvPr>
            <p:ph sz="quarter" idx="4"/>
          </p:nvPr>
        </p:nvSpPr>
        <p:spPr/>
        <p:txBody>
          <a:bodyPr>
            <a:normAutofit fontScale="92500" lnSpcReduction="10000"/>
          </a:bodyPr>
          <a:lstStyle/>
          <a:p>
            <a:r>
              <a:rPr lang="en-US" dirty="0"/>
              <a:t>J45.22 Mild intermittent asthma with acute status </a:t>
            </a:r>
            <a:r>
              <a:rPr lang="en-US" dirty="0" err="1"/>
              <a:t>asthmaticus</a:t>
            </a:r>
            <a:r>
              <a:rPr lang="en-US" dirty="0"/>
              <a:t> </a:t>
            </a:r>
            <a:endParaRPr lang="en-US" dirty="0" smtClean="0"/>
          </a:p>
          <a:p>
            <a:r>
              <a:rPr lang="en-US" dirty="0" smtClean="0"/>
              <a:t>J45.32 </a:t>
            </a:r>
            <a:r>
              <a:rPr lang="en-US" dirty="0"/>
              <a:t>Mild persistent asthma with </a:t>
            </a:r>
            <a:r>
              <a:rPr lang="en-US" dirty="0" smtClean="0"/>
              <a:t>acute </a:t>
            </a:r>
            <a:r>
              <a:rPr lang="en-US" dirty="0"/>
              <a:t>status </a:t>
            </a:r>
            <a:r>
              <a:rPr lang="en-US" dirty="0" err="1"/>
              <a:t>asthmaticus</a:t>
            </a:r>
            <a:r>
              <a:rPr lang="en-US" dirty="0"/>
              <a:t> </a:t>
            </a:r>
            <a:endParaRPr lang="en-US" dirty="0" smtClean="0"/>
          </a:p>
          <a:p>
            <a:r>
              <a:rPr lang="en-US" dirty="0" smtClean="0"/>
              <a:t>J45.42   </a:t>
            </a:r>
            <a:r>
              <a:rPr lang="en-US" dirty="0"/>
              <a:t>Moderate persistent asthma with acute status </a:t>
            </a:r>
            <a:r>
              <a:rPr lang="en-US" dirty="0" err="1"/>
              <a:t>asthmaticus</a:t>
            </a:r>
            <a:endParaRPr lang="en-US" dirty="0"/>
          </a:p>
          <a:p>
            <a:r>
              <a:rPr lang="en-US" dirty="0"/>
              <a:t>J45.52   Severe persistent asthma with acute status </a:t>
            </a:r>
            <a:r>
              <a:rPr lang="en-US" dirty="0" err="1"/>
              <a:t>asthmaticus</a:t>
            </a:r>
            <a:endParaRPr lang="en-US" dirty="0"/>
          </a:p>
          <a:p>
            <a:endParaRPr lang="en-US" dirty="0"/>
          </a:p>
        </p:txBody>
      </p:sp>
      <p:pic>
        <p:nvPicPr>
          <p:cNvPr id="7" name="Picture 2" descr="Image result for icd9 clip ar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276724"/>
            <a:ext cx="1680014" cy="125838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4184191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Chapter 11-Digestive</a:t>
            </a:r>
            <a:br>
              <a:rPr lang="en-US" dirty="0" smtClean="0"/>
            </a:br>
            <a:r>
              <a:rPr lang="en-US" dirty="0" smtClean="0"/>
              <a:t>Codes starting with K</a:t>
            </a:r>
            <a:endParaRPr lang="en-US" dirty="0"/>
          </a:p>
        </p:txBody>
      </p:sp>
      <p:sp>
        <p:nvSpPr>
          <p:cNvPr id="3" name="Content Placeholder 2"/>
          <p:cNvSpPr>
            <a:spLocks noGrp="1"/>
          </p:cNvSpPr>
          <p:nvPr>
            <p:ph idx="1"/>
          </p:nvPr>
        </p:nvSpPr>
        <p:spPr/>
        <p:txBody>
          <a:bodyPr>
            <a:normAutofit fontScale="70000" lnSpcReduction="20000"/>
          </a:bodyPr>
          <a:lstStyle/>
          <a:p>
            <a:pPr marL="0" indent="0">
              <a:buNone/>
            </a:pPr>
            <a:r>
              <a:rPr lang="en-US" dirty="0" smtClean="0"/>
              <a:t>A </a:t>
            </a:r>
            <a:r>
              <a:rPr lang="en-US" dirty="0"/>
              <a:t>number of new subchapters have been added to this chapter (including liver diseases) </a:t>
            </a:r>
          </a:p>
          <a:p>
            <a:endParaRPr lang="en-US" dirty="0"/>
          </a:p>
          <a:p>
            <a:r>
              <a:rPr lang="en-US" dirty="0" smtClean="0"/>
              <a:t>Some </a:t>
            </a:r>
            <a:r>
              <a:rPr lang="en-US" dirty="0"/>
              <a:t>terminology changes and revisions to the classification of specific digestive conditions: </a:t>
            </a:r>
            <a:endParaRPr lang="en-US" dirty="0" smtClean="0"/>
          </a:p>
          <a:p>
            <a:endParaRPr lang="en-US" dirty="0"/>
          </a:p>
          <a:p>
            <a:pPr marL="0" indent="0">
              <a:buNone/>
            </a:pPr>
            <a:r>
              <a:rPr lang="en-US" dirty="0" smtClean="0"/>
              <a:t>	The </a:t>
            </a:r>
            <a:r>
              <a:rPr lang="en-US" dirty="0"/>
              <a:t>term hemorrhage is used when referring to ulcers </a:t>
            </a:r>
            <a:endParaRPr lang="en-US" dirty="0" smtClean="0"/>
          </a:p>
          <a:p>
            <a:pPr marL="0" indent="0">
              <a:buNone/>
            </a:pPr>
            <a:endParaRPr lang="en-US" dirty="0"/>
          </a:p>
          <a:p>
            <a:pPr marL="0" indent="0">
              <a:buNone/>
            </a:pPr>
            <a:r>
              <a:rPr lang="en-US" dirty="0" smtClean="0"/>
              <a:t>	The </a:t>
            </a:r>
            <a:r>
              <a:rPr lang="en-US" dirty="0"/>
              <a:t>term bleeding is used when classifying gastritis, </a:t>
            </a:r>
            <a:r>
              <a:rPr lang="en-US" dirty="0" smtClean="0"/>
              <a:t>	</a:t>
            </a:r>
            <a:r>
              <a:rPr lang="en-US" dirty="0" err="1" smtClean="0"/>
              <a:t>duodenitis</a:t>
            </a:r>
            <a:r>
              <a:rPr lang="en-US" dirty="0"/>
              <a:t>, diverticulosis and diverticulitis </a:t>
            </a:r>
          </a:p>
          <a:p>
            <a:endParaRPr lang="en-US" dirty="0"/>
          </a:p>
          <a:p>
            <a:r>
              <a:rPr lang="en-US" dirty="0" smtClean="0"/>
              <a:t>There </a:t>
            </a:r>
            <a:r>
              <a:rPr lang="en-US" dirty="0"/>
              <a:t>is new specificity to conditions like Crohn’s disease, which have been expanded to specify site, if a complication is present, and what the complication is. </a:t>
            </a:r>
          </a:p>
        </p:txBody>
      </p:sp>
      <p:pic>
        <p:nvPicPr>
          <p:cNvPr id="26626" name="Picture 2" descr="http://www.uofmmedicalcenter.org/fv/groups/public/documents/images/19955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21920"/>
            <a:ext cx="2343150" cy="14782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9093653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a:t>Chapter </a:t>
            </a:r>
            <a:r>
              <a:rPr lang="en-US" dirty="0" smtClean="0"/>
              <a:t>11-Digestive</a:t>
            </a:r>
            <a:br>
              <a:rPr lang="en-US" dirty="0" smtClean="0"/>
            </a:br>
            <a:r>
              <a:rPr lang="en-US" dirty="0" smtClean="0"/>
              <a:t>Example</a:t>
            </a:r>
            <a:endParaRPr lang="en-US" dirty="0"/>
          </a:p>
        </p:txBody>
      </p:sp>
      <p:sp>
        <p:nvSpPr>
          <p:cNvPr id="5" name="Text Placeholder 4"/>
          <p:cNvSpPr>
            <a:spLocks noGrp="1"/>
          </p:cNvSpPr>
          <p:nvPr>
            <p:ph type="body" idx="1"/>
          </p:nvPr>
        </p:nvSpPr>
        <p:spPr/>
        <p:txBody>
          <a:bodyPr/>
          <a:lstStyle/>
          <a:p>
            <a:pPr algn="ctr"/>
            <a:r>
              <a:rPr lang="en-US" dirty="0" smtClean="0"/>
              <a:t>ICD-9	</a:t>
            </a:r>
            <a:endParaRPr lang="en-US" dirty="0"/>
          </a:p>
        </p:txBody>
      </p:sp>
      <p:sp>
        <p:nvSpPr>
          <p:cNvPr id="6" name="Content Placeholder 5"/>
          <p:cNvSpPr>
            <a:spLocks noGrp="1"/>
          </p:cNvSpPr>
          <p:nvPr>
            <p:ph sz="half" idx="2"/>
          </p:nvPr>
        </p:nvSpPr>
        <p:spPr/>
        <p:txBody>
          <a:bodyPr/>
          <a:lstStyle/>
          <a:p>
            <a:r>
              <a:rPr lang="en-US" dirty="0" smtClean="0"/>
              <a:t>530.81</a:t>
            </a:r>
          </a:p>
          <a:p>
            <a:pPr marL="0" indent="0">
              <a:buNone/>
            </a:pPr>
            <a:r>
              <a:rPr lang="en-US" dirty="0"/>
              <a:t> </a:t>
            </a:r>
            <a:r>
              <a:rPr lang="en-US" dirty="0" smtClean="0"/>
              <a:t>     GERD</a:t>
            </a:r>
          </a:p>
          <a:p>
            <a:pPr marL="0" indent="0">
              <a:buNone/>
            </a:pPr>
            <a:r>
              <a:rPr lang="en-US" dirty="0"/>
              <a:t> </a:t>
            </a:r>
            <a:r>
              <a:rPr lang="en-US" dirty="0" smtClean="0"/>
              <a:t>     Reflux Disease</a:t>
            </a:r>
            <a:endParaRPr lang="en-US" dirty="0"/>
          </a:p>
        </p:txBody>
      </p:sp>
      <p:sp>
        <p:nvSpPr>
          <p:cNvPr id="7" name="Text Placeholder 6"/>
          <p:cNvSpPr>
            <a:spLocks noGrp="1"/>
          </p:cNvSpPr>
          <p:nvPr>
            <p:ph type="body" sz="quarter" idx="3"/>
          </p:nvPr>
        </p:nvSpPr>
        <p:spPr/>
        <p:txBody>
          <a:bodyPr/>
          <a:lstStyle/>
          <a:p>
            <a:pPr algn="ctr"/>
            <a:r>
              <a:rPr lang="en-US" dirty="0" smtClean="0"/>
              <a:t>ICD-10</a:t>
            </a:r>
            <a:endParaRPr lang="en-US" dirty="0"/>
          </a:p>
        </p:txBody>
      </p:sp>
      <p:sp>
        <p:nvSpPr>
          <p:cNvPr id="8" name="Content Placeholder 7"/>
          <p:cNvSpPr>
            <a:spLocks noGrp="1"/>
          </p:cNvSpPr>
          <p:nvPr>
            <p:ph sz="quarter" idx="4"/>
          </p:nvPr>
        </p:nvSpPr>
        <p:spPr/>
        <p:txBody>
          <a:bodyPr/>
          <a:lstStyle/>
          <a:p>
            <a:r>
              <a:rPr lang="en-US" dirty="0" smtClean="0"/>
              <a:t>K21.0</a:t>
            </a:r>
          </a:p>
          <a:p>
            <a:pPr marL="0" indent="0">
              <a:buNone/>
            </a:pPr>
            <a:r>
              <a:rPr lang="en-US" dirty="0"/>
              <a:t>Gastro-esophageal reflux disease with esophagitis</a:t>
            </a:r>
          </a:p>
          <a:p>
            <a:endParaRPr lang="en-US" dirty="0" smtClean="0"/>
          </a:p>
          <a:p>
            <a:r>
              <a:rPr lang="en-US" dirty="0" smtClean="0"/>
              <a:t>K21.9</a:t>
            </a:r>
          </a:p>
          <a:p>
            <a:pPr marL="0" indent="0">
              <a:buNone/>
            </a:pPr>
            <a:r>
              <a:rPr lang="en-US" dirty="0"/>
              <a:t>Gastro-esophageal reflux disease without esophagitis</a:t>
            </a:r>
          </a:p>
          <a:p>
            <a:endParaRPr lang="en-US" dirty="0"/>
          </a:p>
        </p:txBody>
      </p:sp>
      <p:pic>
        <p:nvPicPr>
          <p:cNvPr id="10" name="Picture 2" descr="http://www.uofmmedicalcenter.org/fv/groups/public/documents/images/19955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771" y="56833"/>
            <a:ext cx="2343150" cy="14782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4979098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Chapter 12-Skin</a:t>
            </a:r>
            <a:br>
              <a:rPr lang="en-US" dirty="0" smtClean="0"/>
            </a:br>
            <a:r>
              <a:rPr lang="en-US" dirty="0" smtClean="0"/>
              <a:t>Codes starting with L</a:t>
            </a:r>
            <a:endParaRPr lang="en-US" dirty="0"/>
          </a:p>
        </p:txBody>
      </p:sp>
      <p:sp>
        <p:nvSpPr>
          <p:cNvPr id="3" name="Content Placeholder 2"/>
          <p:cNvSpPr>
            <a:spLocks noGrp="1"/>
          </p:cNvSpPr>
          <p:nvPr>
            <p:ph idx="1"/>
          </p:nvPr>
        </p:nvSpPr>
        <p:spPr/>
        <p:txBody>
          <a:bodyPr>
            <a:normAutofit fontScale="92500" lnSpcReduction="20000"/>
          </a:bodyPr>
          <a:lstStyle/>
          <a:p>
            <a:pPr marL="0" indent="0">
              <a:buNone/>
            </a:pPr>
            <a:r>
              <a:rPr lang="en-US" dirty="0" smtClean="0"/>
              <a:t>This </a:t>
            </a:r>
            <a:r>
              <a:rPr lang="en-US" dirty="0"/>
              <a:t>chapter has been completely restructured to bring together groups of diseases that are related to one another in some way. </a:t>
            </a:r>
          </a:p>
          <a:p>
            <a:r>
              <a:rPr lang="en-US" dirty="0" smtClean="0"/>
              <a:t>Greater </a:t>
            </a:r>
            <a:r>
              <a:rPr lang="en-US" dirty="0"/>
              <a:t>specificity has been added to many of the codes at the 4th, 5th or 6th character level. </a:t>
            </a:r>
          </a:p>
          <a:p>
            <a:r>
              <a:rPr lang="en-US" dirty="0" smtClean="0"/>
              <a:t>It </a:t>
            </a:r>
            <a:r>
              <a:rPr lang="en-US" dirty="0"/>
              <a:t>has 9 subchapters (compared to 3 in ICD-9-CM) </a:t>
            </a:r>
          </a:p>
          <a:p>
            <a:r>
              <a:rPr lang="en-US" dirty="0" smtClean="0"/>
              <a:t>There </a:t>
            </a:r>
            <a:r>
              <a:rPr lang="en-US" dirty="0"/>
              <a:t>are many changes to the ulcers section- pressure ulcer codes are combination codes that identify site and stage of the ulcer. </a:t>
            </a:r>
          </a:p>
          <a:p>
            <a:r>
              <a:rPr lang="en-US" dirty="0" smtClean="0"/>
              <a:t>Procedural </a:t>
            </a:r>
            <a:r>
              <a:rPr lang="en-US" dirty="0"/>
              <a:t>complications of the skin and subcutaneous tissue are included. </a:t>
            </a:r>
          </a:p>
        </p:txBody>
      </p:sp>
      <p:pic>
        <p:nvPicPr>
          <p:cNvPr id="31746" name="Picture 2" descr="https://encrypted-tbn3.gstatic.com/images?q=tbn:ANd9GcRkyEdKr9dhCUoX6GIcyNbohqBJ6wrzzPDI2osvKeVp6z4uKOI5xQ"/>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145256"/>
            <a:ext cx="2049219" cy="13636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7180190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a:t>Chapter </a:t>
            </a:r>
            <a:r>
              <a:rPr lang="en-US" dirty="0" smtClean="0"/>
              <a:t>12-SkinCodes</a:t>
            </a:r>
            <a:br>
              <a:rPr lang="en-US" dirty="0" smtClean="0"/>
            </a:br>
            <a:r>
              <a:rPr lang="en-US" dirty="0" smtClean="0"/>
              <a:t>Example</a:t>
            </a:r>
            <a:endParaRPr lang="en-US" dirty="0"/>
          </a:p>
        </p:txBody>
      </p:sp>
      <p:sp>
        <p:nvSpPr>
          <p:cNvPr id="5" name="Text Placeholder 4"/>
          <p:cNvSpPr>
            <a:spLocks noGrp="1"/>
          </p:cNvSpPr>
          <p:nvPr>
            <p:ph type="body" idx="1"/>
          </p:nvPr>
        </p:nvSpPr>
        <p:spPr/>
        <p:txBody>
          <a:bodyPr/>
          <a:lstStyle/>
          <a:p>
            <a:r>
              <a:rPr lang="en-US" dirty="0" smtClean="0"/>
              <a:t>ICD 9</a:t>
            </a:r>
            <a:endParaRPr lang="en-US" dirty="0"/>
          </a:p>
        </p:txBody>
      </p:sp>
      <p:sp>
        <p:nvSpPr>
          <p:cNvPr id="6" name="Content Placeholder 5"/>
          <p:cNvSpPr>
            <a:spLocks noGrp="1"/>
          </p:cNvSpPr>
          <p:nvPr>
            <p:ph sz="half" idx="2"/>
          </p:nvPr>
        </p:nvSpPr>
        <p:spPr/>
        <p:txBody>
          <a:bodyPr/>
          <a:lstStyle/>
          <a:p>
            <a:r>
              <a:rPr lang="en-US" dirty="0" smtClean="0"/>
              <a:t>707.13</a:t>
            </a:r>
          </a:p>
          <a:p>
            <a:pPr marL="0" indent="0">
              <a:buNone/>
            </a:pPr>
            <a:r>
              <a:rPr lang="en-US" dirty="0" smtClean="0"/>
              <a:t>Ulcer of the ankle</a:t>
            </a:r>
          </a:p>
          <a:p>
            <a:pPr marL="0" indent="0">
              <a:buNone/>
            </a:pPr>
            <a:r>
              <a:rPr lang="en-US" dirty="0" smtClean="0"/>
              <a:t>Right side</a:t>
            </a:r>
            <a:endParaRPr lang="en-US" dirty="0"/>
          </a:p>
        </p:txBody>
      </p:sp>
      <p:sp>
        <p:nvSpPr>
          <p:cNvPr id="7" name="Text Placeholder 6"/>
          <p:cNvSpPr>
            <a:spLocks noGrp="1"/>
          </p:cNvSpPr>
          <p:nvPr>
            <p:ph type="body" sz="quarter" idx="3"/>
          </p:nvPr>
        </p:nvSpPr>
        <p:spPr/>
        <p:txBody>
          <a:bodyPr/>
          <a:lstStyle/>
          <a:p>
            <a:r>
              <a:rPr lang="en-US" dirty="0" smtClean="0"/>
              <a:t>ICD 10</a:t>
            </a:r>
            <a:endParaRPr lang="en-US" dirty="0"/>
          </a:p>
        </p:txBody>
      </p:sp>
      <p:sp>
        <p:nvSpPr>
          <p:cNvPr id="8" name="Content Placeholder 7"/>
          <p:cNvSpPr>
            <a:spLocks noGrp="1"/>
          </p:cNvSpPr>
          <p:nvPr>
            <p:ph sz="quarter" idx="4"/>
          </p:nvPr>
        </p:nvSpPr>
        <p:spPr/>
        <p:txBody>
          <a:bodyPr>
            <a:normAutofit fontScale="70000" lnSpcReduction="20000"/>
          </a:bodyPr>
          <a:lstStyle/>
          <a:p>
            <a:r>
              <a:rPr lang="en-US" dirty="0" smtClean="0"/>
              <a:t>L97.311</a:t>
            </a:r>
          </a:p>
          <a:p>
            <a:pPr marL="0" indent="0">
              <a:buNone/>
            </a:pPr>
            <a:r>
              <a:rPr lang="en-US" dirty="0"/>
              <a:t>Non-pressure chronic ulcer of right </a:t>
            </a:r>
            <a:r>
              <a:rPr lang="en-US" dirty="0" smtClean="0"/>
              <a:t>ankle, limited to breakdown of skin</a:t>
            </a:r>
          </a:p>
          <a:p>
            <a:r>
              <a:rPr lang="en-US" dirty="0" smtClean="0"/>
              <a:t>L97.312</a:t>
            </a:r>
          </a:p>
          <a:p>
            <a:pPr marL="0" indent="0">
              <a:buNone/>
            </a:pPr>
            <a:r>
              <a:rPr lang="en-US" dirty="0"/>
              <a:t>Non-pressure chronic ulcer of right </a:t>
            </a:r>
            <a:r>
              <a:rPr lang="en-US" dirty="0" smtClean="0"/>
              <a:t>ankle with fat layer exposed</a:t>
            </a:r>
          </a:p>
          <a:p>
            <a:r>
              <a:rPr lang="en-US" dirty="0" smtClean="0"/>
              <a:t>L97.313 </a:t>
            </a:r>
          </a:p>
          <a:p>
            <a:pPr marL="0" indent="0">
              <a:buNone/>
            </a:pPr>
            <a:r>
              <a:rPr lang="en-US" dirty="0" smtClean="0"/>
              <a:t>Non-pressure </a:t>
            </a:r>
            <a:r>
              <a:rPr lang="en-US" dirty="0"/>
              <a:t>chronic ulcer of right </a:t>
            </a:r>
            <a:r>
              <a:rPr lang="en-US" dirty="0" smtClean="0"/>
              <a:t>ankle with necrosis of muscle</a:t>
            </a:r>
          </a:p>
          <a:p>
            <a:r>
              <a:rPr lang="en-US" dirty="0" smtClean="0"/>
              <a:t>L97.314</a:t>
            </a:r>
          </a:p>
          <a:p>
            <a:pPr marL="0" indent="0">
              <a:buNone/>
            </a:pPr>
            <a:r>
              <a:rPr lang="en-US" dirty="0" smtClean="0"/>
              <a:t> </a:t>
            </a:r>
            <a:r>
              <a:rPr lang="en-US" dirty="0"/>
              <a:t>Non-pressure chronic ulcer of right </a:t>
            </a:r>
            <a:r>
              <a:rPr lang="en-US" dirty="0" smtClean="0"/>
              <a:t>ankle with necrosis of bone</a:t>
            </a:r>
          </a:p>
          <a:p>
            <a:r>
              <a:rPr lang="en-US"/>
              <a:t>L97.319 </a:t>
            </a:r>
            <a:endParaRPr lang="en-US" smtClean="0"/>
          </a:p>
          <a:p>
            <a:pPr marL="0" indent="0">
              <a:buNone/>
            </a:pPr>
            <a:r>
              <a:rPr lang="en-US" smtClean="0"/>
              <a:t>Non-pressure </a:t>
            </a:r>
            <a:r>
              <a:rPr lang="en-US" dirty="0"/>
              <a:t>chronic ulcer of right </a:t>
            </a:r>
            <a:r>
              <a:rPr lang="en-US" dirty="0" smtClean="0"/>
              <a:t>ankle with unspecified severity</a:t>
            </a:r>
            <a:endParaRPr lang="en-US" dirty="0"/>
          </a:p>
        </p:txBody>
      </p:sp>
      <p:pic>
        <p:nvPicPr>
          <p:cNvPr id="9" name="Picture 2" descr="https://encrypted-tbn3.gstatic.com/images?q=tbn:ANd9GcRkyEdKr9dhCUoX6GIcyNbohqBJ6wrzzPDI2osvKeVp6z4uKOI5xQ"/>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 y="112712"/>
            <a:ext cx="2049219" cy="13636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741848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Autofit/>
          </a:bodyPr>
          <a:lstStyle/>
          <a:p>
            <a:r>
              <a:rPr lang="en-US" sz="3600" dirty="0" smtClean="0"/>
              <a:t>\        Why we need to understand ICD-10</a:t>
            </a:r>
            <a:r>
              <a:rPr lang="en-US" sz="3600" dirty="0"/>
              <a:t/>
            </a:r>
            <a:br>
              <a:rPr lang="en-US" sz="3600" dirty="0"/>
            </a:br>
            <a:endParaRPr lang="en-US" sz="3600" dirty="0"/>
          </a:p>
        </p:txBody>
      </p:sp>
      <p:sp>
        <p:nvSpPr>
          <p:cNvPr id="9" name="Content Placeholder 8"/>
          <p:cNvSpPr>
            <a:spLocks noGrp="1"/>
          </p:cNvSpPr>
          <p:nvPr>
            <p:ph idx="1"/>
          </p:nvPr>
        </p:nvSpPr>
        <p:spPr/>
        <p:txBody>
          <a:bodyPr>
            <a:normAutofit/>
          </a:bodyPr>
          <a:lstStyle/>
          <a:p>
            <a:pPr marL="0" indent="0">
              <a:buNone/>
            </a:pPr>
            <a:r>
              <a:rPr lang="en-US" sz="1800" dirty="0" smtClean="0"/>
              <a:t>If </a:t>
            </a:r>
            <a:r>
              <a:rPr lang="en-US" sz="1800" dirty="0"/>
              <a:t>we receive non-compliant codes (problem in the provider space) OR incorrectly associate ICD-10 diagnosis codes in our systems (problem in the payer space)…. then there is major disruption…and if there’s disruption… </a:t>
            </a:r>
            <a:endParaRPr lang="en-US" sz="1800" dirty="0" smtClean="0"/>
          </a:p>
          <a:p>
            <a:pPr marL="0" indent="0">
              <a:buNone/>
            </a:pPr>
            <a:endParaRPr lang="en-US" sz="1800" dirty="0"/>
          </a:p>
          <a:p>
            <a:pPr marL="0" indent="0">
              <a:buNone/>
            </a:pPr>
            <a:endParaRPr lang="en-US" sz="1500" dirty="0" smtClean="0"/>
          </a:p>
          <a:p>
            <a:pPr marL="0" indent="0">
              <a:buNone/>
            </a:pPr>
            <a:r>
              <a:rPr lang="en-US" sz="1500" dirty="0" smtClean="0"/>
              <a:t>Provider has </a:t>
            </a:r>
            <a:r>
              <a:rPr lang="en-US" sz="1500" dirty="0"/>
              <a:t>to call the </a:t>
            </a:r>
            <a:r>
              <a:rPr lang="en-US" sz="1500" dirty="0" smtClean="0"/>
              <a:t>payer→ Payer has to </a:t>
            </a:r>
            <a:r>
              <a:rPr lang="en-US" sz="1500" dirty="0"/>
              <a:t>answers questions, requests other information </a:t>
            </a:r>
            <a:r>
              <a:rPr lang="en-US" sz="1500" dirty="0" smtClean="0"/>
              <a:t>→</a:t>
            </a:r>
            <a:endParaRPr lang="en-US" sz="1500" dirty="0"/>
          </a:p>
          <a:p>
            <a:pPr marL="0" indent="0">
              <a:buNone/>
            </a:pPr>
            <a:r>
              <a:rPr lang="en-US" sz="1500" dirty="0"/>
              <a:t>Claims are </a:t>
            </a:r>
            <a:r>
              <a:rPr lang="en-US" sz="1500" dirty="0" smtClean="0"/>
              <a:t>delayed →Disruption </a:t>
            </a:r>
            <a:r>
              <a:rPr lang="en-US" sz="1500" dirty="0"/>
              <a:t>in cash flows </a:t>
            </a:r>
            <a:r>
              <a:rPr lang="en-US" sz="1500" dirty="0" smtClean="0"/>
              <a:t>→No </a:t>
            </a:r>
            <a:r>
              <a:rPr lang="en-US" sz="1500" dirty="0"/>
              <a:t>one is happy </a:t>
            </a:r>
            <a:endParaRPr lang="en-US" sz="1500" dirty="0" smtClean="0"/>
          </a:p>
          <a:p>
            <a:pPr marL="0" indent="0">
              <a:buNone/>
            </a:pPr>
            <a:endParaRPr lang="en-US" dirty="0" smtClean="0"/>
          </a:p>
          <a:p>
            <a:pPr marL="0" indent="0">
              <a:buNone/>
            </a:pPr>
            <a:r>
              <a:rPr lang="en-US" dirty="0" smtClean="0"/>
              <a:t>It </a:t>
            </a:r>
            <a:r>
              <a:rPr lang="en-US" dirty="0"/>
              <a:t>is in everyone’s best interest to work toward a seamless transition </a:t>
            </a:r>
          </a:p>
        </p:txBody>
      </p:sp>
      <p:pic>
        <p:nvPicPr>
          <p:cNvPr id="2052" name="Picture 4" descr="Image result for icd10 clip ar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8897" y="319586"/>
            <a:ext cx="1295400" cy="9715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445834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Chapter 13-Musclosketal</a:t>
            </a:r>
            <a:br>
              <a:rPr lang="en-US" dirty="0" smtClean="0"/>
            </a:br>
            <a:r>
              <a:rPr lang="en-US" dirty="0" smtClean="0"/>
              <a:t>Codes starting with M</a:t>
            </a: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r>
              <a:rPr lang="en-US" dirty="0" smtClean="0"/>
              <a:t>Most </a:t>
            </a:r>
            <a:r>
              <a:rPr lang="en-US" dirty="0"/>
              <a:t>of the codes within this chapter have site and laterality designations. </a:t>
            </a:r>
          </a:p>
          <a:p>
            <a:r>
              <a:rPr lang="en-US" dirty="0" smtClean="0"/>
              <a:t>ICD-10-CM </a:t>
            </a:r>
            <a:r>
              <a:rPr lang="en-US" dirty="0"/>
              <a:t>identifies three different causes for pathological fractures: neoplastic disease, osteoporosis, and other specified disease. </a:t>
            </a:r>
          </a:p>
          <a:p>
            <a:r>
              <a:rPr lang="en-US" dirty="0" smtClean="0"/>
              <a:t>ICD-10-CM </a:t>
            </a:r>
            <a:r>
              <a:rPr lang="en-US" dirty="0"/>
              <a:t>introduces the 7th character that describes type of encounter or the state of the fracture’s healing and any sequela. Some of the codes in this chapter have a 7th character applied. </a:t>
            </a:r>
          </a:p>
          <a:p>
            <a:endParaRPr lang="en-US" dirty="0"/>
          </a:p>
        </p:txBody>
      </p:sp>
      <p:pic>
        <p:nvPicPr>
          <p:cNvPr id="22534" name="Picture 6" descr="Image result for musculoskeletal CLIP AR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76200"/>
            <a:ext cx="1624806" cy="162480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8461905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a:t>Chapter 13-Musclosketal</a:t>
            </a:r>
            <a:br>
              <a:rPr lang="en-US" dirty="0"/>
            </a:br>
            <a:r>
              <a:rPr lang="en-US" dirty="0"/>
              <a:t>Codes</a:t>
            </a:r>
          </a:p>
        </p:txBody>
      </p:sp>
      <p:sp>
        <p:nvSpPr>
          <p:cNvPr id="5" name="Text Placeholder 4"/>
          <p:cNvSpPr>
            <a:spLocks noGrp="1"/>
          </p:cNvSpPr>
          <p:nvPr>
            <p:ph type="body" idx="1"/>
          </p:nvPr>
        </p:nvSpPr>
        <p:spPr/>
        <p:txBody>
          <a:bodyPr/>
          <a:lstStyle/>
          <a:p>
            <a:pPr algn="ctr"/>
            <a:r>
              <a:rPr lang="en-US" dirty="0" smtClean="0"/>
              <a:t>ICD 9</a:t>
            </a:r>
            <a:endParaRPr lang="en-US" dirty="0"/>
          </a:p>
        </p:txBody>
      </p:sp>
      <p:sp>
        <p:nvSpPr>
          <p:cNvPr id="6" name="Content Placeholder 5"/>
          <p:cNvSpPr>
            <a:spLocks noGrp="1"/>
          </p:cNvSpPr>
          <p:nvPr>
            <p:ph sz="half" idx="2"/>
          </p:nvPr>
        </p:nvSpPr>
        <p:spPr/>
        <p:txBody>
          <a:bodyPr/>
          <a:lstStyle/>
          <a:p>
            <a:r>
              <a:rPr lang="en-US" dirty="0" smtClean="0"/>
              <a:t>724.2</a:t>
            </a:r>
          </a:p>
          <a:p>
            <a:pPr marL="0" indent="0">
              <a:buNone/>
            </a:pPr>
            <a:r>
              <a:rPr lang="en-US" dirty="0"/>
              <a:t> </a:t>
            </a:r>
            <a:r>
              <a:rPr lang="en-US" dirty="0" smtClean="0"/>
              <a:t>    Back pain</a:t>
            </a:r>
          </a:p>
          <a:p>
            <a:pPr marL="0" indent="0">
              <a:buNone/>
            </a:pPr>
            <a:endParaRPr lang="en-US" dirty="0"/>
          </a:p>
          <a:p>
            <a:r>
              <a:rPr lang="en-US" dirty="0" smtClean="0"/>
              <a:t>719.41</a:t>
            </a:r>
          </a:p>
          <a:p>
            <a:pPr marL="0" indent="0">
              <a:buNone/>
            </a:pPr>
            <a:r>
              <a:rPr lang="en-US" dirty="0" smtClean="0"/>
              <a:t>Shoulder pain</a:t>
            </a:r>
          </a:p>
        </p:txBody>
      </p:sp>
      <p:sp>
        <p:nvSpPr>
          <p:cNvPr id="7" name="Text Placeholder 6"/>
          <p:cNvSpPr>
            <a:spLocks noGrp="1"/>
          </p:cNvSpPr>
          <p:nvPr>
            <p:ph type="body" sz="quarter" idx="3"/>
          </p:nvPr>
        </p:nvSpPr>
        <p:spPr/>
        <p:txBody>
          <a:bodyPr/>
          <a:lstStyle/>
          <a:p>
            <a:pPr algn="ctr"/>
            <a:r>
              <a:rPr lang="en-US" dirty="0" smtClean="0"/>
              <a:t>ICD 10</a:t>
            </a:r>
            <a:endParaRPr lang="en-US" dirty="0"/>
          </a:p>
        </p:txBody>
      </p:sp>
      <p:sp>
        <p:nvSpPr>
          <p:cNvPr id="8" name="Content Placeholder 7"/>
          <p:cNvSpPr>
            <a:spLocks noGrp="1"/>
          </p:cNvSpPr>
          <p:nvPr>
            <p:ph sz="quarter" idx="4"/>
          </p:nvPr>
        </p:nvSpPr>
        <p:spPr/>
        <p:txBody>
          <a:bodyPr/>
          <a:lstStyle/>
          <a:p>
            <a:r>
              <a:rPr lang="en-US" dirty="0" smtClean="0"/>
              <a:t>M54.5</a:t>
            </a:r>
          </a:p>
          <a:p>
            <a:pPr marL="0" indent="0">
              <a:buNone/>
            </a:pPr>
            <a:r>
              <a:rPr lang="en-US" dirty="0" smtClean="0"/>
              <a:t>Low back pain</a:t>
            </a:r>
          </a:p>
          <a:p>
            <a:pPr marL="0" indent="0">
              <a:buNone/>
            </a:pPr>
            <a:endParaRPr lang="en-US" dirty="0"/>
          </a:p>
          <a:p>
            <a:r>
              <a:rPr lang="en-US" dirty="0" smtClean="0"/>
              <a:t>M25.511 Shoulder pain, right</a:t>
            </a:r>
          </a:p>
          <a:p>
            <a:r>
              <a:rPr lang="en-US" dirty="0" smtClean="0"/>
              <a:t>M25.512 Shoulder pain, left</a:t>
            </a:r>
          </a:p>
          <a:p>
            <a:r>
              <a:rPr lang="en-US" dirty="0" smtClean="0"/>
              <a:t>M25.519 Shoulder pain, unspecified</a:t>
            </a:r>
            <a:endParaRPr lang="en-US" dirty="0"/>
          </a:p>
        </p:txBody>
      </p:sp>
      <p:pic>
        <p:nvPicPr>
          <p:cNvPr id="9" name="Picture 6" descr="Image result for musculoskeletal CLIP AR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3735"/>
            <a:ext cx="1624806" cy="162480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62535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 </a:t>
            </a:r>
            <a:r>
              <a:rPr lang="en-US" dirty="0" smtClean="0"/>
              <a:t>Chapter 14-Genitourinary</a:t>
            </a:r>
            <a:br>
              <a:rPr lang="en-US" dirty="0" smtClean="0"/>
            </a:br>
            <a:r>
              <a:rPr lang="en-US" dirty="0" smtClean="0"/>
              <a:t>Codes starting with N</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Procedural </a:t>
            </a:r>
            <a:r>
              <a:rPr lang="en-US" dirty="0"/>
              <a:t>complications affecting the genitourinary system are included in </a:t>
            </a:r>
            <a:r>
              <a:rPr lang="en-US" dirty="0" smtClean="0"/>
              <a:t>this chapter.</a:t>
            </a:r>
            <a:endParaRPr lang="en-US" dirty="0"/>
          </a:p>
          <a:p>
            <a:r>
              <a:rPr lang="en-US" dirty="0" smtClean="0"/>
              <a:t>Laterality </a:t>
            </a:r>
            <a:r>
              <a:rPr lang="en-US" dirty="0"/>
              <a:t>is used to identify conditions under N60 category, benign mammary dysplasia. </a:t>
            </a:r>
          </a:p>
          <a:p>
            <a:r>
              <a:rPr lang="en-US" dirty="0" smtClean="0"/>
              <a:t>In </a:t>
            </a:r>
            <a:r>
              <a:rPr lang="en-US" dirty="0"/>
              <a:t>some of the categories, specificity is based on the gender of the patient. </a:t>
            </a:r>
          </a:p>
        </p:txBody>
      </p:sp>
      <p:pic>
        <p:nvPicPr>
          <p:cNvPr id="34820" name="Picture 4" descr="http://photos.gograph.com/thumbs/CSP/CSP991/k11852507.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7615" y="152400"/>
            <a:ext cx="1730235" cy="1600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8671670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a:t>Chapter </a:t>
            </a:r>
            <a:r>
              <a:rPr lang="en-US" dirty="0" smtClean="0"/>
              <a:t>14-Genitourinary</a:t>
            </a:r>
            <a:br>
              <a:rPr lang="en-US" dirty="0" smtClean="0"/>
            </a:br>
            <a:r>
              <a:rPr lang="en-US" dirty="0" smtClean="0"/>
              <a:t>Example</a:t>
            </a:r>
            <a:endParaRPr lang="en-US" dirty="0"/>
          </a:p>
        </p:txBody>
      </p:sp>
      <p:sp>
        <p:nvSpPr>
          <p:cNvPr id="5" name="Text Placeholder 4"/>
          <p:cNvSpPr>
            <a:spLocks noGrp="1"/>
          </p:cNvSpPr>
          <p:nvPr>
            <p:ph type="body" idx="1"/>
          </p:nvPr>
        </p:nvSpPr>
        <p:spPr/>
        <p:txBody>
          <a:bodyPr/>
          <a:lstStyle/>
          <a:p>
            <a:pPr algn="ctr"/>
            <a:r>
              <a:rPr lang="en-US" dirty="0" smtClean="0"/>
              <a:t>ICD-9</a:t>
            </a:r>
            <a:endParaRPr lang="en-US" dirty="0"/>
          </a:p>
        </p:txBody>
      </p:sp>
      <p:sp>
        <p:nvSpPr>
          <p:cNvPr id="6" name="Content Placeholder 5"/>
          <p:cNvSpPr>
            <a:spLocks noGrp="1"/>
          </p:cNvSpPr>
          <p:nvPr>
            <p:ph sz="half" idx="2"/>
          </p:nvPr>
        </p:nvSpPr>
        <p:spPr/>
        <p:txBody>
          <a:bodyPr/>
          <a:lstStyle/>
          <a:p>
            <a:r>
              <a:rPr lang="en-US" dirty="0" smtClean="0"/>
              <a:t>585.6</a:t>
            </a:r>
          </a:p>
          <a:p>
            <a:pPr marL="0" indent="0">
              <a:buNone/>
            </a:pPr>
            <a:r>
              <a:rPr lang="en-US" dirty="0" smtClean="0"/>
              <a:t>End Stage Renal Disease</a:t>
            </a:r>
          </a:p>
          <a:p>
            <a:pPr marL="0" indent="0">
              <a:buNone/>
            </a:pPr>
            <a:endParaRPr lang="en-US" dirty="0"/>
          </a:p>
          <a:p>
            <a:r>
              <a:rPr lang="en-US" dirty="0" smtClean="0"/>
              <a:t>600.00</a:t>
            </a:r>
          </a:p>
          <a:p>
            <a:pPr marL="0" indent="0">
              <a:buNone/>
            </a:pPr>
            <a:r>
              <a:rPr lang="en-US" dirty="0" smtClean="0"/>
              <a:t>Enlarge Prostate</a:t>
            </a:r>
            <a:endParaRPr lang="en-US" dirty="0"/>
          </a:p>
        </p:txBody>
      </p:sp>
      <p:sp>
        <p:nvSpPr>
          <p:cNvPr id="7" name="Text Placeholder 6"/>
          <p:cNvSpPr>
            <a:spLocks noGrp="1"/>
          </p:cNvSpPr>
          <p:nvPr>
            <p:ph type="body" sz="quarter" idx="3"/>
          </p:nvPr>
        </p:nvSpPr>
        <p:spPr/>
        <p:txBody>
          <a:bodyPr/>
          <a:lstStyle/>
          <a:p>
            <a:pPr algn="ctr"/>
            <a:r>
              <a:rPr lang="en-US" dirty="0" smtClean="0"/>
              <a:t>ICD-10</a:t>
            </a:r>
            <a:endParaRPr lang="en-US" dirty="0"/>
          </a:p>
        </p:txBody>
      </p:sp>
      <p:sp>
        <p:nvSpPr>
          <p:cNvPr id="8" name="Content Placeholder 7"/>
          <p:cNvSpPr>
            <a:spLocks noGrp="1"/>
          </p:cNvSpPr>
          <p:nvPr>
            <p:ph sz="quarter" idx="4"/>
          </p:nvPr>
        </p:nvSpPr>
        <p:spPr/>
        <p:txBody>
          <a:bodyPr/>
          <a:lstStyle/>
          <a:p>
            <a:r>
              <a:rPr lang="en-US" dirty="0" smtClean="0"/>
              <a:t>N18.6</a:t>
            </a:r>
          </a:p>
          <a:p>
            <a:pPr marL="0" indent="0">
              <a:buNone/>
            </a:pPr>
            <a:r>
              <a:rPr lang="en-US" dirty="0"/>
              <a:t>End Stage Renal Disease</a:t>
            </a:r>
          </a:p>
          <a:p>
            <a:pPr marL="0" indent="0">
              <a:buNone/>
            </a:pPr>
            <a:endParaRPr lang="en-US" dirty="0" smtClean="0"/>
          </a:p>
          <a:p>
            <a:r>
              <a:rPr lang="en-US" dirty="0" smtClean="0"/>
              <a:t>N40.0</a:t>
            </a:r>
          </a:p>
          <a:p>
            <a:pPr marL="0" indent="0">
              <a:buNone/>
            </a:pPr>
            <a:r>
              <a:rPr lang="en-US" dirty="0"/>
              <a:t>Enlarge Prostate</a:t>
            </a:r>
          </a:p>
          <a:p>
            <a:endParaRPr lang="en-US" dirty="0"/>
          </a:p>
        </p:txBody>
      </p:sp>
      <p:pic>
        <p:nvPicPr>
          <p:cNvPr id="9" name="Picture 4" descr="http://photos.gograph.com/thumbs/CSP/CSP991/k11852507.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 y="102187"/>
            <a:ext cx="1558785" cy="14416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9017449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Chapter 15-Obsterics/Gynecology</a:t>
            </a:r>
            <a:br>
              <a:rPr lang="en-US" dirty="0" smtClean="0"/>
            </a:br>
            <a:r>
              <a:rPr lang="en-US" dirty="0" smtClean="0"/>
              <a:t>Codes starting with O</a:t>
            </a:r>
            <a:endParaRPr lang="en-US" dirty="0"/>
          </a:p>
        </p:txBody>
      </p:sp>
      <p:sp>
        <p:nvSpPr>
          <p:cNvPr id="3" name="Content Placeholder 2"/>
          <p:cNvSpPr>
            <a:spLocks noGrp="1"/>
          </p:cNvSpPr>
          <p:nvPr>
            <p:ph idx="1"/>
          </p:nvPr>
        </p:nvSpPr>
        <p:spPr/>
        <p:txBody>
          <a:bodyPr>
            <a:normAutofit fontScale="85000" lnSpcReduction="20000"/>
          </a:bodyPr>
          <a:lstStyle/>
          <a:p>
            <a:pPr marL="0" indent="0">
              <a:buNone/>
            </a:pPr>
            <a:r>
              <a:rPr lang="en-US" dirty="0" smtClean="0"/>
              <a:t>Trimester </a:t>
            </a:r>
            <a:r>
              <a:rPr lang="en-US" dirty="0"/>
              <a:t>is now the axis of classification rather than the current episode of care, i.e. delivered, antepartum, </a:t>
            </a:r>
            <a:r>
              <a:rPr lang="en-US" dirty="0" smtClean="0"/>
              <a:t>postpartum</a:t>
            </a:r>
            <a:endParaRPr lang="en-US" dirty="0"/>
          </a:p>
          <a:p>
            <a:r>
              <a:rPr lang="en-US" dirty="0" smtClean="0"/>
              <a:t>The </a:t>
            </a:r>
            <a:r>
              <a:rPr lang="en-US" dirty="0"/>
              <a:t>majority of codes in this chapter have a final character for trimester of </a:t>
            </a:r>
            <a:r>
              <a:rPr lang="en-US" dirty="0" smtClean="0"/>
              <a:t>pregnancy.</a:t>
            </a:r>
          </a:p>
          <a:p>
            <a:pPr marL="0" indent="0">
              <a:buNone/>
            </a:pPr>
            <a:r>
              <a:rPr lang="en-US" dirty="0" smtClean="0"/>
              <a:t> </a:t>
            </a:r>
            <a:endParaRPr lang="en-US" dirty="0"/>
          </a:p>
          <a:p>
            <a:r>
              <a:rPr lang="en-US" b="1" dirty="0"/>
              <a:t>Trimesters </a:t>
            </a:r>
            <a:r>
              <a:rPr lang="en-US" dirty="0"/>
              <a:t>	</a:t>
            </a:r>
          </a:p>
          <a:p>
            <a:pPr marL="0" indent="0">
              <a:buNone/>
            </a:pPr>
            <a:r>
              <a:rPr lang="en-US" dirty="0" smtClean="0"/>
              <a:t>	1st </a:t>
            </a:r>
            <a:r>
              <a:rPr lang="en-US" dirty="0"/>
              <a:t>	Less than 14 weeks 0 days 	</a:t>
            </a:r>
          </a:p>
          <a:p>
            <a:pPr marL="0" indent="0">
              <a:buNone/>
            </a:pPr>
            <a:r>
              <a:rPr lang="en-US" dirty="0" smtClean="0"/>
              <a:t>	2nd </a:t>
            </a:r>
            <a:r>
              <a:rPr lang="en-US" dirty="0"/>
              <a:t>	14 weeks 0 days to less than 28 weeks 0 </a:t>
            </a:r>
            <a:r>
              <a:rPr lang="en-US" dirty="0" smtClean="0"/>
              <a:t>		days </a:t>
            </a:r>
            <a:r>
              <a:rPr lang="en-US" dirty="0"/>
              <a:t>	</a:t>
            </a:r>
          </a:p>
          <a:p>
            <a:pPr marL="0" indent="0">
              <a:buNone/>
            </a:pPr>
            <a:r>
              <a:rPr lang="en-US" dirty="0" smtClean="0"/>
              <a:t>	3rd </a:t>
            </a:r>
            <a:r>
              <a:rPr lang="en-US" dirty="0"/>
              <a:t>	28 weeks 0 days until delivery 	</a:t>
            </a:r>
          </a:p>
          <a:p>
            <a:endParaRPr lang="en-US" dirty="0"/>
          </a:p>
        </p:txBody>
      </p:sp>
      <p:pic>
        <p:nvPicPr>
          <p:cNvPr id="25602" name="Picture 2" descr="Image result for pregnancy clipar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76200"/>
            <a:ext cx="914400" cy="15239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6352351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a:t>Chapter </a:t>
            </a:r>
            <a:r>
              <a:rPr lang="en-US" dirty="0" smtClean="0"/>
              <a:t>15-Obsterics/Gynecology</a:t>
            </a:r>
            <a:br>
              <a:rPr lang="en-US" dirty="0" smtClean="0"/>
            </a:br>
            <a:r>
              <a:rPr lang="en-US" dirty="0" smtClean="0"/>
              <a:t>Example</a:t>
            </a:r>
            <a:endParaRPr lang="en-US" dirty="0"/>
          </a:p>
        </p:txBody>
      </p:sp>
      <p:sp>
        <p:nvSpPr>
          <p:cNvPr id="5" name="Text Placeholder 4"/>
          <p:cNvSpPr>
            <a:spLocks noGrp="1"/>
          </p:cNvSpPr>
          <p:nvPr>
            <p:ph type="body" idx="1"/>
          </p:nvPr>
        </p:nvSpPr>
        <p:spPr/>
        <p:txBody>
          <a:bodyPr/>
          <a:lstStyle/>
          <a:p>
            <a:pPr algn="ctr"/>
            <a:r>
              <a:rPr lang="en-US" dirty="0" smtClean="0"/>
              <a:t>ICD-9	</a:t>
            </a:r>
            <a:endParaRPr lang="en-US" dirty="0"/>
          </a:p>
        </p:txBody>
      </p:sp>
      <p:sp>
        <p:nvSpPr>
          <p:cNvPr id="6" name="Content Placeholder 5"/>
          <p:cNvSpPr>
            <a:spLocks noGrp="1"/>
          </p:cNvSpPr>
          <p:nvPr>
            <p:ph sz="half" idx="2"/>
          </p:nvPr>
        </p:nvSpPr>
        <p:spPr/>
        <p:txBody>
          <a:bodyPr>
            <a:normAutofit lnSpcReduction="10000"/>
          </a:bodyPr>
          <a:lstStyle/>
          <a:p>
            <a:r>
              <a:rPr lang="en-US" dirty="0" smtClean="0"/>
              <a:t>642.4</a:t>
            </a:r>
          </a:p>
          <a:p>
            <a:pPr marL="0" indent="0">
              <a:buNone/>
            </a:pPr>
            <a:r>
              <a:rPr lang="en-US" dirty="0" smtClean="0"/>
              <a:t>Unspecified pre-eclampsia</a:t>
            </a: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r>
              <a:rPr lang="en-US" dirty="0" smtClean="0"/>
              <a:t>648.80</a:t>
            </a:r>
          </a:p>
          <a:p>
            <a:pPr marL="0" indent="0">
              <a:buNone/>
            </a:pPr>
            <a:r>
              <a:rPr lang="en-US" dirty="0" smtClean="0"/>
              <a:t>Gestational Diabetes</a:t>
            </a:r>
            <a:endParaRPr lang="en-US" dirty="0"/>
          </a:p>
        </p:txBody>
      </p:sp>
      <p:sp>
        <p:nvSpPr>
          <p:cNvPr id="7" name="Text Placeholder 6"/>
          <p:cNvSpPr>
            <a:spLocks noGrp="1"/>
          </p:cNvSpPr>
          <p:nvPr>
            <p:ph type="body" sz="quarter" idx="3"/>
          </p:nvPr>
        </p:nvSpPr>
        <p:spPr/>
        <p:txBody>
          <a:bodyPr/>
          <a:lstStyle/>
          <a:p>
            <a:pPr algn="ctr"/>
            <a:r>
              <a:rPr lang="en-US" dirty="0" smtClean="0"/>
              <a:t>ICD-10</a:t>
            </a:r>
            <a:endParaRPr lang="en-US" dirty="0"/>
          </a:p>
        </p:txBody>
      </p:sp>
      <p:sp>
        <p:nvSpPr>
          <p:cNvPr id="8" name="Content Placeholder 7"/>
          <p:cNvSpPr>
            <a:spLocks noGrp="1"/>
          </p:cNvSpPr>
          <p:nvPr>
            <p:ph sz="quarter" idx="4"/>
          </p:nvPr>
        </p:nvSpPr>
        <p:spPr/>
        <p:txBody>
          <a:bodyPr>
            <a:normAutofit lnSpcReduction="10000"/>
          </a:bodyPr>
          <a:lstStyle/>
          <a:p>
            <a:r>
              <a:rPr lang="en-US" dirty="0" smtClean="0"/>
              <a:t>O14.90 Unspecified  pre-eclampsia, unspecified trimester</a:t>
            </a:r>
          </a:p>
          <a:p>
            <a:r>
              <a:rPr lang="en-US" dirty="0" smtClean="0"/>
              <a:t>O14.92 </a:t>
            </a:r>
            <a:r>
              <a:rPr lang="en-US" dirty="0"/>
              <a:t>Unspecified  pre-eclampsia, </a:t>
            </a:r>
            <a:r>
              <a:rPr lang="en-US" dirty="0" smtClean="0"/>
              <a:t>second trimester</a:t>
            </a:r>
          </a:p>
          <a:p>
            <a:r>
              <a:rPr lang="en-US" dirty="0"/>
              <a:t>014.93 Unspecified  pre-eclampsia, </a:t>
            </a:r>
            <a:r>
              <a:rPr lang="en-US" dirty="0" smtClean="0"/>
              <a:t>third trimester</a:t>
            </a:r>
            <a:endParaRPr lang="en-US" dirty="0"/>
          </a:p>
          <a:p>
            <a:pPr marL="0" indent="0">
              <a:buNone/>
            </a:pPr>
            <a:endParaRPr lang="en-US" dirty="0" smtClean="0"/>
          </a:p>
          <a:p>
            <a:pPr marL="0" indent="0">
              <a:buNone/>
            </a:pPr>
            <a:r>
              <a:rPr lang="en-US" dirty="0" smtClean="0"/>
              <a:t>O99.810</a:t>
            </a:r>
          </a:p>
          <a:p>
            <a:pPr marL="0" indent="0">
              <a:buNone/>
            </a:pPr>
            <a:r>
              <a:rPr lang="en-US" dirty="0"/>
              <a:t>Gestational Diabetes</a:t>
            </a:r>
          </a:p>
          <a:p>
            <a:pPr marL="0" indent="0">
              <a:buNone/>
            </a:pPr>
            <a:endParaRPr lang="en-US" dirty="0"/>
          </a:p>
        </p:txBody>
      </p:sp>
      <p:pic>
        <p:nvPicPr>
          <p:cNvPr id="9" name="Picture 2" descr="Image result for pregnancy clipar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76200"/>
            <a:ext cx="914400" cy="15239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5335323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Chapter 15-Obsterics/Gynecology</a:t>
            </a:r>
            <a:br>
              <a:rPr lang="en-US" dirty="0"/>
            </a:br>
            <a:r>
              <a:rPr lang="en-US" dirty="0"/>
              <a:t>Example</a:t>
            </a:r>
          </a:p>
        </p:txBody>
      </p:sp>
      <p:sp>
        <p:nvSpPr>
          <p:cNvPr id="3" name="Text Placeholder 2"/>
          <p:cNvSpPr>
            <a:spLocks noGrp="1"/>
          </p:cNvSpPr>
          <p:nvPr>
            <p:ph type="body" idx="1"/>
          </p:nvPr>
        </p:nvSpPr>
        <p:spPr/>
        <p:txBody>
          <a:bodyPr/>
          <a:lstStyle/>
          <a:p>
            <a:r>
              <a:rPr lang="en-US" dirty="0" smtClean="0"/>
              <a:t>ICD-9 CODE		</a:t>
            </a:r>
            <a:endParaRPr lang="en-US" dirty="0"/>
          </a:p>
        </p:txBody>
      </p:sp>
      <p:sp>
        <p:nvSpPr>
          <p:cNvPr id="4" name="Content Placeholder 3"/>
          <p:cNvSpPr>
            <a:spLocks noGrp="1"/>
          </p:cNvSpPr>
          <p:nvPr>
            <p:ph sz="half" idx="2"/>
          </p:nvPr>
        </p:nvSpPr>
        <p:spPr/>
        <p:txBody>
          <a:bodyPr/>
          <a:lstStyle/>
          <a:p>
            <a:r>
              <a:rPr lang="en-US" dirty="0" smtClean="0"/>
              <a:t>642.00</a:t>
            </a:r>
          </a:p>
          <a:p>
            <a:pPr marL="0" indent="0">
              <a:buNone/>
            </a:pPr>
            <a:r>
              <a:rPr lang="en-US" dirty="0" smtClean="0"/>
              <a:t>Pre-Existing hypertension</a:t>
            </a:r>
            <a:endParaRPr lang="en-US" dirty="0"/>
          </a:p>
        </p:txBody>
      </p:sp>
      <p:sp>
        <p:nvSpPr>
          <p:cNvPr id="5" name="Text Placeholder 4"/>
          <p:cNvSpPr>
            <a:spLocks noGrp="1"/>
          </p:cNvSpPr>
          <p:nvPr>
            <p:ph type="body" sz="quarter" idx="3"/>
          </p:nvPr>
        </p:nvSpPr>
        <p:spPr/>
        <p:txBody>
          <a:bodyPr/>
          <a:lstStyle/>
          <a:p>
            <a:r>
              <a:rPr lang="en-US" dirty="0" smtClean="0"/>
              <a:t>ICD-10 CODE</a:t>
            </a:r>
            <a:endParaRPr lang="en-US" dirty="0"/>
          </a:p>
        </p:txBody>
      </p:sp>
      <p:sp>
        <p:nvSpPr>
          <p:cNvPr id="6" name="Content Placeholder 5"/>
          <p:cNvSpPr>
            <a:spLocks noGrp="1"/>
          </p:cNvSpPr>
          <p:nvPr>
            <p:ph sz="quarter" idx="4"/>
          </p:nvPr>
        </p:nvSpPr>
        <p:spPr/>
        <p:txBody>
          <a:bodyPr>
            <a:normAutofit fontScale="70000" lnSpcReduction="20000"/>
          </a:bodyPr>
          <a:lstStyle/>
          <a:p>
            <a:r>
              <a:rPr lang="en-US" dirty="0" smtClean="0"/>
              <a:t>O10.011 </a:t>
            </a:r>
          </a:p>
          <a:p>
            <a:pPr marL="0" indent="0">
              <a:buNone/>
            </a:pPr>
            <a:r>
              <a:rPr lang="en-US" dirty="0" smtClean="0"/>
              <a:t>Pre-Existing hypertension complicating pregnancy, first trimester</a:t>
            </a:r>
          </a:p>
          <a:p>
            <a:pPr marL="0" indent="0">
              <a:buNone/>
            </a:pPr>
            <a:endParaRPr lang="en-US" dirty="0" smtClean="0"/>
          </a:p>
          <a:p>
            <a:r>
              <a:rPr lang="en-US" dirty="0"/>
              <a:t>O10.012 </a:t>
            </a:r>
            <a:endParaRPr lang="en-US" dirty="0" smtClean="0"/>
          </a:p>
          <a:p>
            <a:pPr marL="0" indent="0">
              <a:buNone/>
            </a:pPr>
            <a:r>
              <a:rPr lang="en-US" dirty="0" smtClean="0"/>
              <a:t>Pre-Existing </a:t>
            </a:r>
            <a:r>
              <a:rPr lang="en-US" dirty="0"/>
              <a:t>hypertension complicating </a:t>
            </a:r>
            <a:r>
              <a:rPr lang="en-US" dirty="0" smtClean="0"/>
              <a:t>pregnancy, second trimester</a:t>
            </a:r>
          </a:p>
          <a:p>
            <a:pPr marL="0" indent="0">
              <a:buNone/>
            </a:pPr>
            <a:endParaRPr lang="en-US" dirty="0" smtClean="0"/>
          </a:p>
          <a:p>
            <a:r>
              <a:rPr lang="en-US" dirty="0" smtClean="0"/>
              <a:t>O10.013 </a:t>
            </a:r>
          </a:p>
          <a:p>
            <a:pPr marL="0" indent="0">
              <a:buNone/>
            </a:pPr>
            <a:r>
              <a:rPr lang="en-US" dirty="0" smtClean="0"/>
              <a:t>Pre-Existing </a:t>
            </a:r>
            <a:r>
              <a:rPr lang="en-US" dirty="0"/>
              <a:t>hypertension complicating pregnancy, </a:t>
            </a:r>
            <a:r>
              <a:rPr lang="en-US" dirty="0" smtClean="0"/>
              <a:t>third trimester</a:t>
            </a:r>
          </a:p>
          <a:p>
            <a:pPr marL="0" indent="0">
              <a:buNone/>
            </a:pPr>
            <a:endParaRPr lang="en-US" dirty="0" smtClean="0"/>
          </a:p>
          <a:p>
            <a:r>
              <a:rPr lang="en-US" dirty="0"/>
              <a:t>O10.019 </a:t>
            </a:r>
            <a:endParaRPr lang="en-US" dirty="0" smtClean="0"/>
          </a:p>
          <a:p>
            <a:pPr marL="0" indent="0">
              <a:buNone/>
            </a:pPr>
            <a:r>
              <a:rPr lang="en-US" dirty="0" smtClean="0"/>
              <a:t>Pre-Existing </a:t>
            </a:r>
            <a:r>
              <a:rPr lang="en-US" dirty="0"/>
              <a:t>hypertension complicating pregnancy, </a:t>
            </a:r>
            <a:r>
              <a:rPr lang="en-US" dirty="0" smtClean="0"/>
              <a:t>unspecified trimester</a:t>
            </a:r>
            <a:endParaRPr lang="en-US" dirty="0"/>
          </a:p>
        </p:txBody>
      </p:sp>
      <p:pic>
        <p:nvPicPr>
          <p:cNvPr id="7" name="Picture 2" descr="Image result for pregnancy clipar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5240"/>
            <a:ext cx="914400" cy="15239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5680565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Chapter 15-Obsterics/Gynecology</a:t>
            </a:r>
            <a:br>
              <a:rPr lang="en-US" dirty="0"/>
            </a:br>
            <a:r>
              <a:rPr lang="en-US" dirty="0"/>
              <a:t>Example</a:t>
            </a:r>
          </a:p>
        </p:txBody>
      </p:sp>
      <p:sp>
        <p:nvSpPr>
          <p:cNvPr id="3" name="Text Placeholder 2"/>
          <p:cNvSpPr>
            <a:spLocks noGrp="1"/>
          </p:cNvSpPr>
          <p:nvPr>
            <p:ph type="body" idx="1"/>
          </p:nvPr>
        </p:nvSpPr>
        <p:spPr/>
        <p:txBody>
          <a:bodyPr/>
          <a:lstStyle/>
          <a:p>
            <a:r>
              <a:rPr lang="en-US" dirty="0" smtClean="0"/>
              <a:t>ICD-9 CODE</a:t>
            </a:r>
            <a:endParaRPr lang="en-US" dirty="0"/>
          </a:p>
        </p:txBody>
      </p:sp>
      <p:sp>
        <p:nvSpPr>
          <p:cNvPr id="4" name="Content Placeholder 3"/>
          <p:cNvSpPr>
            <a:spLocks noGrp="1"/>
          </p:cNvSpPr>
          <p:nvPr>
            <p:ph sz="half" idx="2"/>
          </p:nvPr>
        </p:nvSpPr>
        <p:spPr/>
        <p:txBody>
          <a:bodyPr/>
          <a:lstStyle/>
          <a:p>
            <a:r>
              <a:rPr lang="en-US" dirty="0" smtClean="0"/>
              <a:t>V23.85</a:t>
            </a:r>
          </a:p>
          <a:p>
            <a:pPr marL="0" indent="0">
              <a:buNone/>
            </a:pPr>
            <a:r>
              <a:rPr lang="en-US" dirty="0" smtClean="0"/>
              <a:t>Supervision </a:t>
            </a:r>
            <a:r>
              <a:rPr lang="en-US" dirty="0"/>
              <a:t>of pregnancy resulting from assisted reproductive technology, unspecified trimester</a:t>
            </a:r>
          </a:p>
          <a:p>
            <a:endParaRPr lang="en-US" dirty="0"/>
          </a:p>
        </p:txBody>
      </p:sp>
      <p:sp>
        <p:nvSpPr>
          <p:cNvPr id="5" name="Text Placeholder 4"/>
          <p:cNvSpPr>
            <a:spLocks noGrp="1"/>
          </p:cNvSpPr>
          <p:nvPr>
            <p:ph type="body" sz="quarter" idx="3"/>
          </p:nvPr>
        </p:nvSpPr>
        <p:spPr/>
        <p:txBody>
          <a:bodyPr/>
          <a:lstStyle/>
          <a:p>
            <a:r>
              <a:rPr lang="en-US" dirty="0" smtClean="0"/>
              <a:t>ICD-10 CODE</a:t>
            </a:r>
            <a:endParaRPr lang="en-US" dirty="0"/>
          </a:p>
        </p:txBody>
      </p:sp>
      <p:sp>
        <p:nvSpPr>
          <p:cNvPr id="6" name="Content Placeholder 5"/>
          <p:cNvSpPr>
            <a:spLocks noGrp="1"/>
          </p:cNvSpPr>
          <p:nvPr>
            <p:ph sz="quarter" idx="4"/>
          </p:nvPr>
        </p:nvSpPr>
        <p:spPr/>
        <p:txBody>
          <a:bodyPr>
            <a:normAutofit fontScale="70000" lnSpcReduction="20000"/>
          </a:bodyPr>
          <a:lstStyle/>
          <a:p>
            <a:r>
              <a:rPr lang="en-US" dirty="0" smtClean="0"/>
              <a:t>O09.811 </a:t>
            </a:r>
          </a:p>
          <a:p>
            <a:pPr marL="0" indent="0">
              <a:buNone/>
            </a:pPr>
            <a:r>
              <a:rPr lang="en-US" dirty="0" smtClean="0"/>
              <a:t>Supervision </a:t>
            </a:r>
            <a:r>
              <a:rPr lang="en-US" dirty="0"/>
              <a:t>of pregnancy resulting from assisted reproductive technology, </a:t>
            </a:r>
            <a:r>
              <a:rPr lang="en-US" dirty="0" smtClean="0"/>
              <a:t>first trimester</a:t>
            </a:r>
            <a:endParaRPr lang="en-US" dirty="0"/>
          </a:p>
          <a:p>
            <a:r>
              <a:rPr lang="en-US" dirty="0" smtClean="0"/>
              <a:t>O09.812 </a:t>
            </a:r>
          </a:p>
          <a:p>
            <a:pPr marL="0" indent="0">
              <a:buNone/>
            </a:pPr>
            <a:r>
              <a:rPr lang="en-US" dirty="0" smtClean="0"/>
              <a:t>Supervision </a:t>
            </a:r>
            <a:r>
              <a:rPr lang="en-US" dirty="0"/>
              <a:t>of pregnancy resulting from assisted reproductive technology, </a:t>
            </a:r>
            <a:r>
              <a:rPr lang="en-US" dirty="0" smtClean="0"/>
              <a:t>second trimester</a:t>
            </a:r>
          </a:p>
          <a:p>
            <a:r>
              <a:rPr lang="en-US" dirty="0" smtClean="0"/>
              <a:t>O09.813 </a:t>
            </a:r>
          </a:p>
          <a:p>
            <a:pPr marL="0" indent="0">
              <a:buNone/>
            </a:pPr>
            <a:r>
              <a:rPr lang="en-US" dirty="0" smtClean="0"/>
              <a:t>Supervision </a:t>
            </a:r>
            <a:r>
              <a:rPr lang="en-US" dirty="0"/>
              <a:t>of pregnancy resulting from assisted reproductive technology, </a:t>
            </a:r>
            <a:r>
              <a:rPr lang="en-US" dirty="0" smtClean="0"/>
              <a:t>third trimester</a:t>
            </a:r>
          </a:p>
          <a:p>
            <a:r>
              <a:rPr lang="en-US" dirty="0" smtClean="0"/>
              <a:t>O09.819 </a:t>
            </a:r>
          </a:p>
          <a:p>
            <a:pPr marL="0" indent="0">
              <a:buNone/>
            </a:pPr>
            <a:r>
              <a:rPr lang="en-US" dirty="0" smtClean="0"/>
              <a:t>Supervision </a:t>
            </a:r>
            <a:r>
              <a:rPr lang="en-US" dirty="0"/>
              <a:t>of pregnancy resulting from assisted reproductive technology, unspecified trimester</a:t>
            </a:r>
          </a:p>
          <a:p>
            <a:pPr marL="0" indent="0">
              <a:buNone/>
            </a:pPr>
            <a:endParaRPr lang="en-US" dirty="0"/>
          </a:p>
          <a:p>
            <a:pPr marL="0" indent="0">
              <a:buNone/>
            </a:pPr>
            <a:endParaRPr lang="en-US" dirty="0" smtClean="0"/>
          </a:p>
          <a:p>
            <a:pPr marL="0" indent="0">
              <a:buNone/>
            </a:pPr>
            <a:endParaRPr lang="en-US" dirty="0"/>
          </a:p>
          <a:p>
            <a:pPr marL="0" indent="0">
              <a:buNone/>
            </a:pPr>
            <a:endParaRPr lang="en-US" dirty="0"/>
          </a:p>
        </p:txBody>
      </p:sp>
      <p:pic>
        <p:nvPicPr>
          <p:cNvPr id="7" name="Picture 2" descr="Image result for pregnancy clipar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5240"/>
            <a:ext cx="914400" cy="15239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5771154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Chapter 16-Perinatal</a:t>
            </a:r>
            <a:br>
              <a:rPr lang="en-US" dirty="0" smtClean="0"/>
            </a:br>
            <a:r>
              <a:rPr lang="en-US" dirty="0" smtClean="0"/>
              <a:t>Codes starting with P</a:t>
            </a:r>
            <a:endParaRPr lang="en-US" dirty="0"/>
          </a:p>
        </p:txBody>
      </p:sp>
      <p:sp>
        <p:nvSpPr>
          <p:cNvPr id="3" name="Content Placeholder 2"/>
          <p:cNvSpPr>
            <a:spLocks noGrp="1"/>
          </p:cNvSpPr>
          <p:nvPr>
            <p:ph idx="1"/>
          </p:nvPr>
        </p:nvSpPr>
        <p:spPr/>
        <p:txBody>
          <a:bodyPr>
            <a:normAutofit fontScale="92500"/>
          </a:bodyPr>
          <a:lstStyle/>
          <a:p>
            <a:pPr marL="0" indent="0">
              <a:buNone/>
            </a:pPr>
            <a:r>
              <a:rPr lang="en-US" dirty="0" smtClean="0"/>
              <a:t>Codes </a:t>
            </a:r>
            <a:r>
              <a:rPr lang="en-US" dirty="0"/>
              <a:t>from this chapter are for use on newborn records only, never on maternal records and include conditions that have their origin in the fetal or perinatal period (before birth through the first 28 days after birth) even if morbidity occurs later. </a:t>
            </a:r>
          </a:p>
          <a:p>
            <a:r>
              <a:rPr lang="en-US" dirty="0" smtClean="0"/>
              <a:t>Different </a:t>
            </a:r>
            <a:r>
              <a:rPr lang="en-US" dirty="0"/>
              <a:t>codes are used for “light for gestational age” and “small for gestational age”. </a:t>
            </a:r>
          </a:p>
          <a:p>
            <a:r>
              <a:rPr lang="en-US" dirty="0" smtClean="0"/>
              <a:t>Codes </a:t>
            </a:r>
            <a:r>
              <a:rPr lang="en-US" dirty="0"/>
              <a:t>for assigning birth trauma have been expanded to include more specificity. </a:t>
            </a:r>
          </a:p>
          <a:p>
            <a:endParaRPr lang="en-US" dirty="0"/>
          </a:p>
        </p:txBody>
      </p:sp>
      <p:pic>
        <p:nvPicPr>
          <p:cNvPr id="8194" name="Picture 2" descr="Image result for icd 10 clip ar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011" y="95680"/>
            <a:ext cx="2226442" cy="141323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3658968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Chapter </a:t>
            </a:r>
            <a:r>
              <a:rPr lang="en-US" dirty="0" smtClean="0"/>
              <a:t>16-Perinatal</a:t>
            </a:r>
            <a:br>
              <a:rPr lang="en-US" dirty="0" smtClean="0"/>
            </a:br>
            <a:r>
              <a:rPr lang="en-US" dirty="0" smtClean="0"/>
              <a:t>Example</a:t>
            </a:r>
            <a:endParaRPr lang="en-US" dirty="0"/>
          </a:p>
        </p:txBody>
      </p:sp>
      <p:sp>
        <p:nvSpPr>
          <p:cNvPr id="5" name="Text Placeholder 4"/>
          <p:cNvSpPr>
            <a:spLocks noGrp="1"/>
          </p:cNvSpPr>
          <p:nvPr>
            <p:ph type="body" idx="1"/>
          </p:nvPr>
        </p:nvSpPr>
        <p:spPr/>
        <p:txBody>
          <a:bodyPr/>
          <a:lstStyle/>
          <a:p>
            <a:pPr algn="ctr"/>
            <a:r>
              <a:rPr lang="en-US" dirty="0" smtClean="0"/>
              <a:t>ICD-9</a:t>
            </a:r>
            <a:endParaRPr lang="en-US" dirty="0"/>
          </a:p>
        </p:txBody>
      </p:sp>
      <p:sp>
        <p:nvSpPr>
          <p:cNvPr id="6" name="Content Placeholder 5"/>
          <p:cNvSpPr>
            <a:spLocks noGrp="1"/>
          </p:cNvSpPr>
          <p:nvPr>
            <p:ph sz="half" idx="2"/>
          </p:nvPr>
        </p:nvSpPr>
        <p:spPr/>
        <p:txBody>
          <a:bodyPr>
            <a:normAutofit fontScale="92500" lnSpcReduction="10000"/>
          </a:bodyPr>
          <a:lstStyle/>
          <a:p>
            <a:r>
              <a:rPr lang="en-US" dirty="0" smtClean="0"/>
              <a:t>760.79</a:t>
            </a:r>
          </a:p>
          <a:p>
            <a:pPr marL="0" indent="0">
              <a:buNone/>
            </a:pPr>
            <a:r>
              <a:rPr lang="en-US" dirty="0" smtClean="0"/>
              <a:t>Newborn affected by exposure in utero to tobacco smoke</a:t>
            </a:r>
          </a:p>
          <a:p>
            <a:pPr marL="0" indent="0">
              <a:buNone/>
            </a:pPr>
            <a:endParaRPr lang="en-US" dirty="0" smtClean="0"/>
          </a:p>
          <a:p>
            <a:r>
              <a:rPr lang="en-US" dirty="0" smtClean="0"/>
              <a:t>760.71 </a:t>
            </a:r>
          </a:p>
          <a:p>
            <a:pPr marL="0" indent="0">
              <a:buNone/>
            </a:pPr>
            <a:r>
              <a:rPr lang="en-US" dirty="0" smtClean="0"/>
              <a:t>Newborn </a:t>
            </a:r>
            <a:r>
              <a:rPr lang="en-US" dirty="0"/>
              <a:t>affected by </a:t>
            </a:r>
            <a:r>
              <a:rPr lang="en-US" dirty="0" smtClean="0"/>
              <a:t>maternal use of alcohol</a:t>
            </a:r>
            <a:endParaRPr lang="en-US" dirty="0"/>
          </a:p>
          <a:p>
            <a:pPr marL="0" indent="0">
              <a:buNone/>
            </a:pPr>
            <a:endParaRPr lang="en-US" dirty="0" smtClean="0"/>
          </a:p>
          <a:p>
            <a:r>
              <a:rPr lang="en-US" dirty="0" smtClean="0"/>
              <a:t>772.2</a:t>
            </a:r>
          </a:p>
          <a:p>
            <a:pPr marL="0" indent="0">
              <a:buNone/>
            </a:pPr>
            <a:r>
              <a:rPr lang="en-US" dirty="0" smtClean="0"/>
              <a:t>Subarachnoid </a:t>
            </a:r>
            <a:r>
              <a:rPr lang="en-US" dirty="0"/>
              <a:t>hemorrhage </a:t>
            </a:r>
            <a:r>
              <a:rPr lang="en-US" dirty="0" smtClean="0"/>
              <a:t>due to birth trauma</a:t>
            </a:r>
            <a:endParaRPr lang="en-US" dirty="0"/>
          </a:p>
          <a:p>
            <a:endParaRPr lang="en-US" dirty="0"/>
          </a:p>
        </p:txBody>
      </p:sp>
      <p:sp>
        <p:nvSpPr>
          <p:cNvPr id="7" name="Text Placeholder 6"/>
          <p:cNvSpPr>
            <a:spLocks noGrp="1"/>
          </p:cNvSpPr>
          <p:nvPr>
            <p:ph type="body" sz="quarter" idx="3"/>
          </p:nvPr>
        </p:nvSpPr>
        <p:spPr/>
        <p:txBody>
          <a:bodyPr/>
          <a:lstStyle/>
          <a:p>
            <a:pPr algn="ctr"/>
            <a:r>
              <a:rPr lang="en-US" dirty="0" smtClean="0"/>
              <a:t>ICD-10</a:t>
            </a:r>
            <a:endParaRPr lang="en-US" dirty="0"/>
          </a:p>
        </p:txBody>
      </p:sp>
      <p:sp>
        <p:nvSpPr>
          <p:cNvPr id="8" name="Content Placeholder 7"/>
          <p:cNvSpPr>
            <a:spLocks noGrp="1"/>
          </p:cNvSpPr>
          <p:nvPr>
            <p:ph sz="quarter" idx="4"/>
          </p:nvPr>
        </p:nvSpPr>
        <p:spPr/>
        <p:txBody>
          <a:bodyPr>
            <a:normAutofit fontScale="92500" lnSpcReduction="10000"/>
          </a:bodyPr>
          <a:lstStyle/>
          <a:p>
            <a:r>
              <a:rPr lang="en-US" dirty="0" smtClean="0"/>
              <a:t>P04.2</a:t>
            </a:r>
          </a:p>
          <a:p>
            <a:pPr marL="0" indent="0">
              <a:buNone/>
            </a:pPr>
            <a:r>
              <a:rPr lang="en-US" dirty="0"/>
              <a:t>Newborn affected by exposure in utero to tobacco </a:t>
            </a:r>
            <a:r>
              <a:rPr lang="en-US" dirty="0" smtClean="0"/>
              <a:t>smoke</a:t>
            </a:r>
          </a:p>
          <a:p>
            <a:endParaRPr lang="en-US" dirty="0" smtClean="0"/>
          </a:p>
          <a:p>
            <a:r>
              <a:rPr lang="en-US" dirty="0" smtClean="0"/>
              <a:t>P04.3 </a:t>
            </a:r>
          </a:p>
          <a:p>
            <a:pPr marL="0" indent="0">
              <a:buNone/>
            </a:pPr>
            <a:r>
              <a:rPr lang="en-US" dirty="0" smtClean="0"/>
              <a:t>Newborn </a:t>
            </a:r>
            <a:r>
              <a:rPr lang="en-US" dirty="0"/>
              <a:t>affected by maternal use of alcohol</a:t>
            </a:r>
          </a:p>
          <a:p>
            <a:endParaRPr lang="en-US" dirty="0" smtClean="0"/>
          </a:p>
          <a:p>
            <a:r>
              <a:rPr lang="en-US" dirty="0" smtClean="0"/>
              <a:t>P10.3</a:t>
            </a:r>
          </a:p>
          <a:p>
            <a:pPr marL="0" indent="0">
              <a:buNone/>
            </a:pPr>
            <a:r>
              <a:rPr lang="en-US" dirty="0"/>
              <a:t>Subarachnoid hemorrhage due to birth trauma</a:t>
            </a:r>
          </a:p>
          <a:p>
            <a:endParaRPr lang="en-US" dirty="0"/>
          </a:p>
        </p:txBody>
      </p:sp>
      <p:pic>
        <p:nvPicPr>
          <p:cNvPr id="4" name="Picture 2" descr="Image result for icd 10 clip ar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011" y="95680"/>
            <a:ext cx="2226442" cy="141323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693540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ICD-9 VERSUS ICD-10</a:t>
            </a:r>
            <a:endParaRPr lang="en-US" dirty="0"/>
          </a:p>
        </p:txBody>
      </p:sp>
      <p:sp>
        <p:nvSpPr>
          <p:cNvPr id="5" name="Text Placeholder 4"/>
          <p:cNvSpPr>
            <a:spLocks noGrp="1"/>
          </p:cNvSpPr>
          <p:nvPr>
            <p:ph type="body" idx="1"/>
          </p:nvPr>
        </p:nvSpPr>
        <p:spPr/>
        <p:txBody>
          <a:bodyPr/>
          <a:lstStyle/>
          <a:p>
            <a:r>
              <a:rPr lang="en-US" dirty="0" smtClean="0"/>
              <a:t>ICD-9</a:t>
            </a:r>
            <a:endParaRPr lang="en-US" dirty="0"/>
          </a:p>
        </p:txBody>
      </p:sp>
      <p:sp>
        <p:nvSpPr>
          <p:cNvPr id="6" name="Content Placeholder 5"/>
          <p:cNvSpPr>
            <a:spLocks noGrp="1"/>
          </p:cNvSpPr>
          <p:nvPr>
            <p:ph sz="half" idx="2"/>
          </p:nvPr>
        </p:nvSpPr>
        <p:spPr/>
        <p:txBody>
          <a:bodyPr>
            <a:normAutofit fontScale="85000" lnSpcReduction="20000"/>
          </a:bodyPr>
          <a:lstStyle/>
          <a:p>
            <a:r>
              <a:rPr lang="en-US" dirty="0"/>
              <a:t>3-5 Numbers in length</a:t>
            </a:r>
            <a:endParaRPr lang="en-US" dirty="0">
              <a:solidFill>
                <a:srgbClr val="000000"/>
              </a:solidFill>
              <a:latin typeface="Calibri" panose="020F0502020204030204" pitchFamily="34" charset="0"/>
            </a:endParaRPr>
          </a:p>
          <a:p>
            <a:r>
              <a:rPr lang="en-US" dirty="0"/>
              <a:t>Alpha E and V on 1st </a:t>
            </a:r>
            <a:r>
              <a:rPr lang="en-US" dirty="0" smtClean="0"/>
              <a:t>character</a:t>
            </a:r>
          </a:p>
          <a:p>
            <a:r>
              <a:rPr lang="en-US" dirty="0"/>
              <a:t>13,000 </a:t>
            </a:r>
            <a:r>
              <a:rPr lang="en-US" dirty="0" smtClean="0"/>
              <a:t>codes</a:t>
            </a:r>
          </a:p>
          <a:p>
            <a:r>
              <a:rPr lang="en-US" dirty="0"/>
              <a:t>Based on outdated technology</a:t>
            </a:r>
            <a:endParaRPr lang="en-US" dirty="0">
              <a:solidFill>
                <a:srgbClr val="000000"/>
              </a:solidFill>
              <a:latin typeface="Calibri" panose="020F0502020204030204" pitchFamily="34" charset="0"/>
            </a:endParaRPr>
          </a:p>
          <a:p>
            <a:r>
              <a:rPr lang="en-US" dirty="0"/>
              <a:t>Limited space for adding new </a:t>
            </a:r>
            <a:r>
              <a:rPr lang="en-US" dirty="0" smtClean="0"/>
              <a:t>codes</a:t>
            </a:r>
          </a:p>
          <a:p>
            <a:r>
              <a:rPr lang="en-US" dirty="0"/>
              <a:t>Generic terms for body </a:t>
            </a:r>
            <a:r>
              <a:rPr lang="en-US" dirty="0" smtClean="0"/>
              <a:t>parts</a:t>
            </a:r>
          </a:p>
          <a:p>
            <a:r>
              <a:rPr lang="en-US" dirty="0" smtClean="0"/>
              <a:t>Lacks detail</a:t>
            </a:r>
          </a:p>
          <a:p>
            <a:r>
              <a:rPr lang="en-US" dirty="0" smtClean="0"/>
              <a:t>Lacks laterality</a:t>
            </a:r>
          </a:p>
          <a:p>
            <a:r>
              <a:rPr lang="en-US" dirty="0" smtClean="0"/>
              <a:t>Difficult to analyze data due to non-specific codes</a:t>
            </a:r>
          </a:p>
          <a:p>
            <a:r>
              <a:rPr lang="en-US" dirty="0"/>
              <a:t>Combination codes </a:t>
            </a:r>
            <a:r>
              <a:rPr lang="en-US" dirty="0" smtClean="0"/>
              <a:t>limited</a:t>
            </a:r>
          </a:p>
          <a:p>
            <a:r>
              <a:rPr lang="en-US" dirty="0"/>
              <a:t>Not used by other countries</a:t>
            </a:r>
            <a:endParaRPr lang="en-US" dirty="0">
              <a:solidFill>
                <a:srgbClr val="000000"/>
              </a:solidFill>
              <a:latin typeface="Calibri" panose="020F0502020204030204" pitchFamily="34" charset="0"/>
            </a:endParaRPr>
          </a:p>
          <a:p>
            <a:endParaRPr lang="en-US" dirty="0">
              <a:solidFill>
                <a:srgbClr val="000000"/>
              </a:solidFill>
              <a:latin typeface="Calibri" panose="020F0502020204030204" pitchFamily="34" charset="0"/>
            </a:endParaRPr>
          </a:p>
          <a:p>
            <a:endParaRPr lang="en-US" dirty="0">
              <a:solidFill>
                <a:srgbClr val="000000"/>
              </a:solidFill>
              <a:latin typeface="Calibri" panose="020F0502020204030204" pitchFamily="34" charset="0"/>
            </a:endParaRPr>
          </a:p>
          <a:p>
            <a:endParaRPr lang="en-US" dirty="0">
              <a:solidFill>
                <a:srgbClr val="000000"/>
              </a:solidFill>
              <a:latin typeface="Calibri" panose="020F0502020204030204" pitchFamily="34" charset="0"/>
            </a:endParaRPr>
          </a:p>
          <a:p>
            <a:endParaRPr lang="en-US" dirty="0">
              <a:solidFill>
                <a:srgbClr val="000000"/>
              </a:solidFill>
              <a:latin typeface="Calibri" panose="020F0502020204030204" pitchFamily="34" charset="0"/>
            </a:endParaRPr>
          </a:p>
          <a:p>
            <a:endParaRPr lang="en-US" dirty="0">
              <a:solidFill>
                <a:srgbClr val="000000"/>
              </a:solidFill>
              <a:latin typeface="Calibri" panose="020F0502020204030204" pitchFamily="34" charset="0"/>
            </a:endParaRPr>
          </a:p>
          <a:p>
            <a:endParaRPr lang="en-US" dirty="0">
              <a:solidFill>
                <a:srgbClr val="000000"/>
              </a:solidFill>
              <a:latin typeface="Calibri" panose="020F0502020204030204" pitchFamily="34" charset="0"/>
            </a:endParaRPr>
          </a:p>
          <a:p>
            <a:endParaRPr lang="en-US" dirty="0">
              <a:solidFill>
                <a:srgbClr val="000000"/>
              </a:solidFill>
              <a:latin typeface="Calibri" panose="020F0502020204030204" pitchFamily="34" charset="0"/>
            </a:endParaRPr>
          </a:p>
          <a:p>
            <a:endParaRPr lang="en-US" dirty="0">
              <a:solidFill>
                <a:srgbClr val="000000"/>
              </a:solidFill>
              <a:latin typeface="Calibri" panose="020F0502020204030204" pitchFamily="34" charset="0"/>
            </a:endParaRPr>
          </a:p>
          <a:p>
            <a:endParaRPr lang="en-US" dirty="0"/>
          </a:p>
        </p:txBody>
      </p:sp>
      <p:sp>
        <p:nvSpPr>
          <p:cNvPr id="7" name="Text Placeholder 6"/>
          <p:cNvSpPr>
            <a:spLocks noGrp="1"/>
          </p:cNvSpPr>
          <p:nvPr>
            <p:ph type="body" sz="quarter" idx="3"/>
          </p:nvPr>
        </p:nvSpPr>
        <p:spPr/>
        <p:txBody>
          <a:bodyPr/>
          <a:lstStyle/>
          <a:p>
            <a:r>
              <a:rPr lang="en-US" dirty="0" smtClean="0"/>
              <a:t>ICD-10</a:t>
            </a:r>
            <a:endParaRPr lang="en-US" dirty="0"/>
          </a:p>
        </p:txBody>
      </p:sp>
      <p:sp>
        <p:nvSpPr>
          <p:cNvPr id="8" name="Content Placeholder 7"/>
          <p:cNvSpPr>
            <a:spLocks noGrp="1"/>
          </p:cNvSpPr>
          <p:nvPr>
            <p:ph sz="quarter" idx="4"/>
          </p:nvPr>
        </p:nvSpPr>
        <p:spPr/>
        <p:txBody>
          <a:bodyPr>
            <a:normAutofit fontScale="77500" lnSpcReduction="20000"/>
          </a:bodyPr>
          <a:lstStyle/>
          <a:p>
            <a:r>
              <a:rPr lang="en-US" dirty="0" smtClean="0"/>
              <a:t>3-7 </a:t>
            </a:r>
            <a:r>
              <a:rPr lang="en-US" dirty="0"/>
              <a:t>Alphanumeric characters in length</a:t>
            </a:r>
          </a:p>
          <a:p>
            <a:r>
              <a:rPr lang="en-US" dirty="0"/>
              <a:t>Alpha or numeric for any character</a:t>
            </a:r>
          </a:p>
          <a:p>
            <a:r>
              <a:rPr lang="en-US" dirty="0"/>
              <a:t>87,000 codes</a:t>
            </a:r>
          </a:p>
          <a:p>
            <a:r>
              <a:rPr lang="en-US" dirty="0"/>
              <a:t>Reflects current usage of medical terminology and devices</a:t>
            </a:r>
          </a:p>
          <a:p>
            <a:r>
              <a:rPr lang="en-US" dirty="0" smtClean="0"/>
              <a:t>Flexibility </a:t>
            </a:r>
            <a:r>
              <a:rPr lang="en-US" dirty="0"/>
              <a:t>to add new codes</a:t>
            </a:r>
          </a:p>
          <a:p>
            <a:r>
              <a:rPr lang="en-US" dirty="0"/>
              <a:t>Detailed descriptions for body parts</a:t>
            </a:r>
          </a:p>
          <a:p>
            <a:r>
              <a:rPr lang="en-US" dirty="0" smtClean="0"/>
              <a:t>Very specific</a:t>
            </a:r>
            <a:endParaRPr lang="en-US" dirty="0"/>
          </a:p>
          <a:p>
            <a:r>
              <a:rPr lang="en-US" dirty="0" smtClean="0"/>
              <a:t>Laterality</a:t>
            </a:r>
            <a:endParaRPr lang="en-US" dirty="0"/>
          </a:p>
          <a:p>
            <a:r>
              <a:rPr lang="en-US" dirty="0" smtClean="0"/>
              <a:t>Specificity improves coding accuracy and depth of data for analysts</a:t>
            </a:r>
            <a:endParaRPr lang="en-US" dirty="0"/>
          </a:p>
          <a:p>
            <a:r>
              <a:rPr lang="en-US" dirty="0"/>
              <a:t>Combination codes common</a:t>
            </a:r>
          </a:p>
          <a:p>
            <a:endParaRPr lang="en-US" dirty="0"/>
          </a:p>
        </p:txBody>
      </p:sp>
      <p:pic>
        <p:nvPicPr>
          <p:cNvPr id="9" name="Picture 2" descr="Image result for icd10 clip ar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657" y="2177"/>
            <a:ext cx="1600199" cy="14176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41098303"/>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700" dirty="0" smtClean="0"/>
              <a:t>	Chapter 17-</a:t>
            </a:r>
            <a:r>
              <a:rPr lang="en-US" sz="2700" dirty="0"/>
              <a:t>Congenital Malformations, Deformations, and Chromosomal Abnormalities </a:t>
            </a:r>
            <a:r>
              <a:rPr lang="en-US" sz="2700" dirty="0" smtClean="0"/>
              <a:t/>
            </a:r>
            <a:br>
              <a:rPr lang="en-US" sz="2700" dirty="0" smtClean="0"/>
            </a:br>
            <a:r>
              <a:rPr lang="en-US" sz="2700" dirty="0" smtClean="0"/>
              <a:t>Codes starting with Q</a:t>
            </a:r>
            <a:endParaRPr lang="en-US" sz="2700" dirty="0"/>
          </a:p>
        </p:txBody>
      </p:sp>
      <p:sp>
        <p:nvSpPr>
          <p:cNvPr id="3" name="Content Placeholder 2"/>
          <p:cNvSpPr>
            <a:spLocks noGrp="1"/>
          </p:cNvSpPr>
          <p:nvPr>
            <p:ph idx="1"/>
          </p:nvPr>
        </p:nvSpPr>
        <p:spPr/>
        <p:txBody>
          <a:bodyPr/>
          <a:lstStyle/>
          <a:p>
            <a:pPr marL="0" indent="0">
              <a:buNone/>
            </a:pPr>
            <a:endParaRPr lang="en-US" sz="2400" dirty="0" smtClean="0"/>
          </a:p>
          <a:p>
            <a:pPr marL="0" indent="0">
              <a:buNone/>
            </a:pPr>
            <a:r>
              <a:rPr lang="en-US" sz="2400" dirty="0" smtClean="0"/>
              <a:t>Modifications </a:t>
            </a:r>
            <a:r>
              <a:rPr lang="en-US" sz="2400" dirty="0"/>
              <a:t>have been made to specific categories that bring the terminology up-to-date with current medical practice. </a:t>
            </a:r>
            <a:endParaRPr lang="en-US" sz="2400" dirty="0" smtClean="0"/>
          </a:p>
          <a:p>
            <a:pPr marL="0" indent="0">
              <a:buNone/>
            </a:pPr>
            <a:endParaRPr lang="en-US" sz="2400" dirty="0"/>
          </a:p>
          <a:p>
            <a:pPr marL="0" indent="0">
              <a:buNone/>
            </a:pPr>
            <a:r>
              <a:rPr lang="en-US" sz="2400" dirty="0" smtClean="0"/>
              <a:t>Other </a:t>
            </a:r>
            <a:r>
              <a:rPr lang="en-US" sz="2400" dirty="0"/>
              <a:t>enhancements to Chapter 17 include classification changes that provide greater specificity than found in ICD-9-CM. </a:t>
            </a:r>
          </a:p>
          <a:p>
            <a:endParaRPr lang="en-US" dirty="0"/>
          </a:p>
        </p:txBody>
      </p:sp>
      <p:pic>
        <p:nvPicPr>
          <p:cNvPr id="35844" name="Picture 4" descr="Image result for CHROMOSOME 21 CLIP AR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236537"/>
            <a:ext cx="1219200" cy="12192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1104670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r>
              <a:rPr lang="en-US" sz="2800" dirty="0" smtClean="0"/>
              <a:t>	Chapter </a:t>
            </a:r>
            <a:r>
              <a:rPr lang="en-US" sz="2800" dirty="0"/>
              <a:t>17-Congenital Malformations, </a:t>
            </a:r>
            <a:r>
              <a:rPr lang="en-US" sz="2800" dirty="0" smtClean="0"/>
              <a:t>		Deformations</a:t>
            </a:r>
            <a:r>
              <a:rPr lang="en-US" sz="2800" dirty="0"/>
              <a:t>, and Chromosomal Abnormalities </a:t>
            </a:r>
            <a:br>
              <a:rPr lang="en-US" sz="2800" dirty="0"/>
            </a:br>
            <a:r>
              <a:rPr lang="en-US" sz="2800" dirty="0" smtClean="0"/>
              <a:t>Example</a:t>
            </a:r>
            <a:endParaRPr lang="en-US" sz="2800" dirty="0"/>
          </a:p>
        </p:txBody>
      </p:sp>
      <p:sp>
        <p:nvSpPr>
          <p:cNvPr id="5" name="Text Placeholder 4"/>
          <p:cNvSpPr>
            <a:spLocks noGrp="1"/>
          </p:cNvSpPr>
          <p:nvPr>
            <p:ph type="body" idx="1"/>
          </p:nvPr>
        </p:nvSpPr>
        <p:spPr/>
        <p:txBody>
          <a:bodyPr/>
          <a:lstStyle/>
          <a:p>
            <a:r>
              <a:rPr lang="en-US" dirty="0" smtClean="0"/>
              <a:t>ICD-9	</a:t>
            </a:r>
            <a:endParaRPr lang="en-US" dirty="0"/>
          </a:p>
        </p:txBody>
      </p:sp>
      <p:sp>
        <p:nvSpPr>
          <p:cNvPr id="6" name="Content Placeholder 5"/>
          <p:cNvSpPr>
            <a:spLocks noGrp="1"/>
          </p:cNvSpPr>
          <p:nvPr>
            <p:ph sz="half" idx="2"/>
          </p:nvPr>
        </p:nvSpPr>
        <p:spPr/>
        <p:txBody>
          <a:bodyPr/>
          <a:lstStyle/>
          <a:p>
            <a:endParaRPr lang="en-US" dirty="0" smtClean="0"/>
          </a:p>
          <a:p>
            <a:r>
              <a:rPr lang="en-US" dirty="0" smtClean="0"/>
              <a:t>758.0</a:t>
            </a:r>
          </a:p>
          <a:p>
            <a:pPr marL="0" indent="0">
              <a:buNone/>
            </a:pPr>
            <a:r>
              <a:rPr lang="en-US" dirty="0" smtClean="0"/>
              <a:t>     Downs Syndrome</a:t>
            </a:r>
            <a:endParaRPr lang="en-US" dirty="0"/>
          </a:p>
        </p:txBody>
      </p:sp>
      <p:sp>
        <p:nvSpPr>
          <p:cNvPr id="7" name="Text Placeholder 6"/>
          <p:cNvSpPr>
            <a:spLocks noGrp="1"/>
          </p:cNvSpPr>
          <p:nvPr>
            <p:ph type="body" sz="quarter" idx="3"/>
          </p:nvPr>
        </p:nvSpPr>
        <p:spPr/>
        <p:txBody>
          <a:bodyPr/>
          <a:lstStyle/>
          <a:p>
            <a:r>
              <a:rPr lang="en-US" dirty="0" smtClean="0"/>
              <a:t>ICD-10</a:t>
            </a:r>
            <a:endParaRPr lang="en-US" dirty="0"/>
          </a:p>
        </p:txBody>
      </p:sp>
      <p:sp>
        <p:nvSpPr>
          <p:cNvPr id="8" name="Content Placeholder 7"/>
          <p:cNvSpPr>
            <a:spLocks noGrp="1"/>
          </p:cNvSpPr>
          <p:nvPr>
            <p:ph sz="quarter" idx="4"/>
          </p:nvPr>
        </p:nvSpPr>
        <p:spPr/>
        <p:txBody>
          <a:bodyPr/>
          <a:lstStyle/>
          <a:p>
            <a:pPr marL="0" lvl="0" indent="0" eaLnBrk="0" fontAlgn="base" hangingPunct="0">
              <a:spcBef>
                <a:spcPct val="0"/>
              </a:spcBef>
              <a:spcAft>
                <a:spcPct val="0"/>
              </a:spcAft>
              <a:buNone/>
            </a:pPr>
            <a:endParaRPr lang="en-US" altLang="en-US" sz="2000" dirty="0" smtClean="0">
              <a:latin typeface="Arial" panose="020B0604020202020204" pitchFamily="34" charset="0"/>
            </a:endParaRPr>
          </a:p>
          <a:p>
            <a:pPr eaLnBrk="0" fontAlgn="base" hangingPunct="0">
              <a:spcBef>
                <a:spcPct val="0"/>
              </a:spcBef>
              <a:spcAft>
                <a:spcPct val="0"/>
              </a:spcAft>
            </a:pPr>
            <a:r>
              <a:rPr lang="en-US" altLang="en-US" sz="2000" dirty="0" smtClean="0">
                <a:latin typeface="Arial" panose="020B0604020202020204" pitchFamily="34" charset="0"/>
              </a:rPr>
              <a:t>Q90.0 Trisomy </a:t>
            </a:r>
            <a:r>
              <a:rPr lang="en-US" altLang="en-US" sz="2000" dirty="0">
                <a:latin typeface="Arial" panose="020B0604020202020204" pitchFamily="34" charset="0"/>
              </a:rPr>
              <a:t>21, </a:t>
            </a:r>
            <a:r>
              <a:rPr lang="en-US" altLang="en-US" sz="2000" dirty="0" err="1">
                <a:latin typeface="Arial" panose="020B0604020202020204" pitchFamily="34" charset="0"/>
              </a:rPr>
              <a:t>nonmosaicism</a:t>
            </a:r>
            <a:r>
              <a:rPr lang="en-US" altLang="en-US" sz="2000" dirty="0">
                <a:latin typeface="Arial" panose="020B0604020202020204" pitchFamily="34" charset="0"/>
              </a:rPr>
              <a:t> </a:t>
            </a:r>
            <a:endParaRPr lang="en-US" altLang="en-US" sz="2000" dirty="0" smtClean="0">
              <a:latin typeface="Arial" panose="020B0604020202020204" pitchFamily="34" charset="0"/>
            </a:endParaRPr>
          </a:p>
          <a:p>
            <a:pPr eaLnBrk="0" fontAlgn="base" hangingPunct="0">
              <a:spcBef>
                <a:spcPct val="0"/>
              </a:spcBef>
              <a:spcAft>
                <a:spcPct val="0"/>
              </a:spcAft>
            </a:pPr>
            <a:endParaRPr lang="en-US" altLang="en-US" sz="2000" dirty="0">
              <a:latin typeface="Arial" panose="020B0604020202020204" pitchFamily="34" charset="0"/>
            </a:endParaRPr>
          </a:p>
          <a:p>
            <a:pPr eaLnBrk="0" fontAlgn="base" hangingPunct="0">
              <a:spcBef>
                <a:spcPct val="0"/>
              </a:spcBef>
              <a:spcAft>
                <a:spcPct val="0"/>
              </a:spcAft>
            </a:pPr>
            <a:r>
              <a:rPr lang="en-US" altLang="en-US" sz="2000" dirty="0" smtClean="0">
                <a:latin typeface="Arial" panose="020B0604020202020204" pitchFamily="34" charset="0"/>
              </a:rPr>
              <a:t>Q90.1 </a:t>
            </a:r>
            <a:r>
              <a:rPr lang="en-US" altLang="en-US" sz="2000" dirty="0" smtClean="0" bmk="">
                <a:latin typeface="Arial" panose="020B0604020202020204" pitchFamily="34" charset="0"/>
              </a:rPr>
              <a:t>Trisomy </a:t>
            </a:r>
            <a:r>
              <a:rPr lang="en-US" altLang="en-US" sz="2000" dirty="0" bmk="">
                <a:latin typeface="Arial" panose="020B0604020202020204" pitchFamily="34" charset="0"/>
              </a:rPr>
              <a:t>21, mosaicism </a:t>
            </a:r>
            <a:endParaRPr lang="en-US" altLang="en-US" sz="2000" dirty="0" smtClean="0" bmk="">
              <a:latin typeface="Arial" panose="020B0604020202020204" pitchFamily="34" charset="0"/>
            </a:endParaRPr>
          </a:p>
          <a:p>
            <a:pPr marL="0" indent="0" eaLnBrk="0" fontAlgn="base" hangingPunct="0">
              <a:spcBef>
                <a:spcPct val="0"/>
              </a:spcBef>
              <a:spcAft>
                <a:spcPct val="0"/>
              </a:spcAft>
              <a:buNone/>
            </a:pPr>
            <a:endParaRPr lang="en-US" altLang="en-US" sz="2000" dirty="0" smtClean="0" bmk="">
              <a:latin typeface="Arial" panose="020B0604020202020204" pitchFamily="34" charset="0"/>
            </a:endParaRPr>
          </a:p>
          <a:p>
            <a:pPr eaLnBrk="0" fontAlgn="ctr" hangingPunct="0">
              <a:spcBef>
                <a:spcPct val="0"/>
              </a:spcBef>
              <a:spcAft>
                <a:spcPct val="0"/>
              </a:spcAft>
            </a:pPr>
            <a:r>
              <a:rPr lang="en-US" altLang="en-US" sz="2000" dirty="0" smtClean="0" bmk="">
                <a:latin typeface="Arial" panose="020B0604020202020204" pitchFamily="34" charset="0"/>
              </a:rPr>
              <a:t>Q90.2 Trisomy </a:t>
            </a:r>
            <a:r>
              <a:rPr lang="en-US" altLang="en-US" sz="2000" dirty="0" bmk="">
                <a:latin typeface="Arial" panose="020B0604020202020204" pitchFamily="34" charset="0"/>
              </a:rPr>
              <a:t>21, </a:t>
            </a:r>
            <a:r>
              <a:rPr lang="en-US" altLang="en-US" sz="2000" dirty="0" smtClean="0" bmk="">
                <a:latin typeface="Arial" panose="020B0604020202020204" pitchFamily="34" charset="0"/>
              </a:rPr>
              <a:t>translocation</a:t>
            </a:r>
          </a:p>
          <a:p>
            <a:pPr marL="0" indent="0" eaLnBrk="0" fontAlgn="ctr" hangingPunct="0">
              <a:spcBef>
                <a:spcPct val="0"/>
              </a:spcBef>
              <a:spcAft>
                <a:spcPct val="0"/>
              </a:spcAft>
              <a:buNone/>
            </a:pPr>
            <a:endParaRPr lang="en-US" altLang="en-US" sz="2000" dirty="0" bmk="">
              <a:latin typeface="Arial" panose="020B0604020202020204" pitchFamily="34" charset="0"/>
            </a:endParaRPr>
          </a:p>
          <a:p>
            <a:pPr eaLnBrk="0" fontAlgn="ctr" hangingPunct="0">
              <a:spcBef>
                <a:spcPct val="0"/>
              </a:spcBef>
              <a:spcAft>
                <a:spcPct val="0"/>
              </a:spcAft>
            </a:pPr>
            <a:r>
              <a:rPr lang="en-US" altLang="en-US" sz="2000" dirty="0" smtClean="0" bmk="">
                <a:latin typeface="Arial" panose="020B0604020202020204" pitchFamily="34" charset="0"/>
              </a:rPr>
              <a:t>Q90.9 </a:t>
            </a:r>
            <a:r>
              <a:rPr lang="en-US" altLang="en-US" sz="2000" dirty="0" smtClean="0">
                <a:latin typeface="Arial" panose="020B0604020202020204" pitchFamily="34" charset="0"/>
              </a:rPr>
              <a:t>Down </a:t>
            </a:r>
            <a:r>
              <a:rPr lang="en-US" altLang="en-US" sz="2000" dirty="0">
                <a:latin typeface="Arial" panose="020B0604020202020204" pitchFamily="34" charset="0"/>
              </a:rPr>
              <a:t>syndrome, unspecified</a:t>
            </a:r>
          </a:p>
          <a:p>
            <a:endParaRPr lang="en-US" dirty="0"/>
          </a:p>
        </p:txBody>
      </p:sp>
      <p:pic>
        <p:nvPicPr>
          <p:cNvPr id="9" name="Picture 4" descr="Image result for CHROMOSOME 21 CLIP AR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198437"/>
            <a:ext cx="1219200" cy="1219201"/>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descr="http://www.icd10data.com/images/3.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5575" y="274638"/>
            <a:ext cx="180975" cy="152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0184050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dirty="0" smtClean="0"/>
              <a:t>	Chapter 18-Symptoms</a:t>
            </a:r>
            <a:r>
              <a:rPr lang="en-US" sz="2400" dirty="0"/>
              <a:t>, Signs, and </a:t>
            </a:r>
            <a:r>
              <a:rPr lang="en-US" sz="2400" dirty="0" smtClean="0"/>
              <a:t>Abnormal </a:t>
            </a:r>
            <a:r>
              <a:rPr lang="en-US" sz="2400" dirty="0"/>
              <a:t>Clinical Laboratory Findings, Not Elsewhere </a:t>
            </a:r>
            <a:r>
              <a:rPr lang="en-US" sz="2400" dirty="0" smtClean="0"/>
              <a:t>Classified</a:t>
            </a:r>
            <a:br>
              <a:rPr lang="en-US" sz="2400" dirty="0" smtClean="0"/>
            </a:br>
            <a:r>
              <a:rPr lang="en-US" sz="2400" dirty="0" smtClean="0"/>
              <a:t>Codes starting with R</a:t>
            </a:r>
            <a:endParaRPr lang="en-US" sz="2400" dirty="0"/>
          </a:p>
        </p:txBody>
      </p:sp>
      <p:sp>
        <p:nvSpPr>
          <p:cNvPr id="3" name="Content Placeholder 2"/>
          <p:cNvSpPr>
            <a:spLocks noGrp="1"/>
          </p:cNvSpPr>
          <p:nvPr>
            <p:ph idx="1"/>
          </p:nvPr>
        </p:nvSpPr>
        <p:spPr/>
        <p:txBody>
          <a:bodyPr>
            <a:normAutofit fontScale="77500" lnSpcReduction="20000"/>
          </a:bodyPr>
          <a:lstStyle/>
          <a:p>
            <a:pPr marL="0" indent="0">
              <a:buNone/>
            </a:pPr>
            <a:endParaRPr lang="en-US" dirty="0"/>
          </a:p>
          <a:p>
            <a:pPr marL="0" indent="0">
              <a:buNone/>
            </a:pPr>
            <a:r>
              <a:rPr lang="en-US" dirty="0" smtClean="0"/>
              <a:t>This chapter includes symptoms</a:t>
            </a:r>
            <a:r>
              <a:rPr lang="en-US" dirty="0"/>
              <a:t>, signs, abnormal results of clinical or other investigative procedures, and ill-defined conditions regarding which no diagnosis classifiable elsewhere is recorded. </a:t>
            </a:r>
            <a:endParaRPr lang="en-US" dirty="0" smtClean="0"/>
          </a:p>
          <a:p>
            <a:endParaRPr lang="en-US" dirty="0"/>
          </a:p>
          <a:p>
            <a:r>
              <a:rPr lang="en-US" dirty="0" smtClean="0"/>
              <a:t>Practically </a:t>
            </a:r>
            <a:r>
              <a:rPr lang="en-US" dirty="0"/>
              <a:t>all categories in Chapter 18 could be designated as: </a:t>
            </a:r>
          </a:p>
          <a:p>
            <a:pPr marL="0" indent="0">
              <a:buNone/>
            </a:pPr>
            <a:r>
              <a:rPr lang="en-US" dirty="0" smtClean="0"/>
              <a:t>	Not </a:t>
            </a:r>
            <a:r>
              <a:rPr lang="en-US" dirty="0"/>
              <a:t>otherwise specified </a:t>
            </a:r>
          </a:p>
          <a:p>
            <a:pPr marL="0" indent="0">
              <a:buNone/>
            </a:pPr>
            <a:r>
              <a:rPr lang="en-US" dirty="0" smtClean="0"/>
              <a:t>	Unknown </a:t>
            </a:r>
            <a:r>
              <a:rPr lang="en-US" dirty="0"/>
              <a:t>etiology or </a:t>
            </a:r>
          </a:p>
          <a:p>
            <a:pPr marL="0" indent="0">
              <a:buNone/>
            </a:pPr>
            <a:r>
              <a:rPr lang="en-US" dirty="0" smtClean="0"/>
              <a:t>	Transient </a:t>
            </a:r>
            <a:endParaRPr lang="en-US" dirty="0"/>
          </a:p>
          <a:p>
            <a:r>
              <a:rPr lang="en-US" dirty="0" smtClean="0"/>
              <a:t>There </a:t>
            </a:r>
            <a:r>
              <a:rPr lang="en-US" dirty="0"/>
              <a:t>are codes to identify a patient’s coma scale. </a:t>
            </a:r>
          </a:p>
          <a:p>
            <a:endParaRPr lang="en-US" dirty="0"/>
          </a:p>
        </p:txBody>
      </p:sp>
      <p:pic>
        <p:nvPicPr>
          <p:cNvPr id="36866" name="Picture 2" descr="Image result for ABNORMAL LAB CLIP AR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531"/>
            <a:ext cx="1603574" cy="13906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395671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r>
              <a:rPr lang="en-US" sz="2400" dirty="0" smtClean="0"/>
              <a:t>	Chapter </a:t>
            </a:r>
            <a:r>
              <a:rPr lang="en-US" sz="2400" dirty="0"/>
              <a:t>18-Symptoms, Signs, and Abnormal Clinical Laboratory Findings, Not Elsewhere </a:t>
            </a:r>
            <a:r>
              <a:rPr lang="en-US" sz="2400" dirty="0" smtClean="0"/>
              <a:t>Classified</a:t>
            </a:r>
            <a:r>
              <a:rPr lang="en-US" sz="2400" dirty="0"/>
              <a:t/>
            </a:r>
            <a:br>
              <a:rPr lang="en-US" sz="2400" dirty="0"/>
            </a:br>
            <a:r>
              <a:rPr lang="en-US" sz="2400" dirty="0" smtClean="0"/>
              <a:t>Example</a:t>
            </a:r>
            <a:endParaRPr lang="en-US" sz="2400" dirty="0"/>
          </a:p>
        </p:txBody>
      </p:sp>
      <p:sp>
        <p:nvSpPr>
          <p:cNvPr id="5" name="Text Placeholder 4"/>
          <p:cNvSpPr>
            <a:spLocks noGrp="1"/>
          </p:cNvSpPr>
          <p:nvPr>
            <p:ph type="body" idx="1"/>
          </p:nvPr>
        </p:nvSpPr>
        <p:spPr/>
        <p:txBody>
          <a:bodyPr/>
          <a:lstStyle/>
          <a:p>
            <a:pPr algn="ctr"/>
            <a:r>
              <a:rPr lang="en-US" dirty="0" smtClean="0"/>
              <a:t>ICD 9</a:t>
            </a:r>
            <a:endParaRPr lang="en-US" dirty="0"/>
          </a:p>
        </p:txBody>
      </p:sp>
      <p:sp>
        <p:nvSpPr>
          <p:cNvPr id="6" name="Content Placeholder 5"/>
          <p:cNvSpPr>
            <a:spLocks noGrp="1"/>
          </p:cNvSpPr>
          <p:nvPr>
            <p:ph sz="half" idx="2"/>
          </p:nvPr>
        </p:nvSpPr>
        <p:spPr/>
        <p:txBody>
          <a:bodyPr>
            <a:normAutofit lnSpcReduction="10000"/>
          </a:bodyPr>
          <a:lstStyle/>
          <a:p>
            <a:r>
              <a:rPr lang="en-US" dirty="0" smtClean="0"/>
              <a:t>780.60</a:t>
            </a:r>
          </a:p>
          <a:p>
            <a:pPr marL="0" indent="0">
              <a:buNone/>
            </a:pPr>
            <a:r>
              <a:rPr lang="en-US" dirty="0" smtClean="0"/>
              <a:t>     Fever</a:t>
            </a:r>
          </a:p>
          <a:p>
            <a:pPr marL="0" indent="0">
              <a:buNone/>
            </a:pPr>
            <a:endParaRPr lang="en-US" dirty="0"/>
          </a:p>
          <a:p>
            <a:r>
              <a:rPr lang="en-US" dirty="0" smtClean="0"/>
              <a:t>790.29</a:t>
            </a:r>
          </a:p>
          <a:p>
            <a:pPr marL="0" indent="0">
              <a:buNone/>
            </a:pPr>
            <a:r>
              <a:rPr lang="en-US" dirty="0" smtClean="0"/>
              <a:t>Borderline Diabetes</a:t>
            </a:r>
          </a:p>
          <a:p>
            <a:pPr marL="0" indent="0">
              <a:buNone/>
            </a:pPr>
            <a:r>
              <a:rPr lang="en-US" dirty="0" smtClean="0"/>
              <a:t>Pre-Diabetes</a:t>
            </a:r>
          </a:p>
          <a:p>
            <a:pPr marL="0" indent="0">
              <a:buNone/>
            </a:pPr>
            <a:endParaRPr lang="en-US" dirty="0"/>
          </a:p>
          <a:p>
            <a:r>
              <a:rPr lang="en-US" dirty="0" smtClean="0"/>
              <a:t>796.2</a:t>
            </a:r>
          </a:p>
          <a:p>
            <a:pPr marL="0" indent="0">
              <a:buNone/>
            </a:pPr>
            <a:r>
              <a:rPr lang="en-US" dirty="0" smtClean="0"/>
              <a:t>Elevated Blood Pressure</a:t>
            </a:r>
          </a:p>
          <a:p>
            <a:pPr marL="0" indent="0">
              <a:buNone/>
            </a:pPr>
            <a:endParaRPr lang="en-US" dirty="0" smtClean="0"/>
          </a:p>
        </p:txBody>
      </p:sp>
      <p:sp>
        <p:nvSpPr>
          <p:cNvPr id="7" name="Text Placeholder 6"/>
          <p:cNvSpPr>
            <a:spLocks noGrp="1"/>
          </p:cNvSpPr>
          <p:nvPr>
            <p:ph type="body" sz="quarter" idx="3"/>
          </p:nvPr>
        </p:nvSpPr>
        <p:spPr/>
        <p:txBody>
          <a:bodyPr/>
          <a:lstStyle/>
          <a:p>
            <a:pPr algn="ctr"/>
            <a:r>
              <a:rPr lang="en-US" dirty="0" smtClean="0"/>
              <a:t>ICD 10</a:t>
            </a:r>
            <a:endParaRPr lang="en-US" dirty="0"/>
          </a:p>
        </p:txBody>
      </p:sp>
      <p:sp>
        <p:nvSpPr>
          <p:cNvPr id="8" name="Content Placeholder 7"/>
          <p:cNvSpPr>
            <a:spLocks noGrp="1"/>
          </p:cNvSpPr>
          <p:nvPr>
            <p:ph sz="quarter" idx="4"/>
          </p:nvPr>
        </p:nvSpPr>
        <p:spPr/>
        <p:txBody>
          <a:bodyPr>
            <a:normAutofit lnSpcReduction="10000"/>
          </a:bodyPr>
          <a:lstStyle/>
          <a:p>
            <a:r>
              <a:rPr lang="en-US" dirty="0" smtClean="0"/>
              <a:t>R50.9</a:t>
            </a:r>
          </a:p>
          <a:p>
            <a:pPr marL="0" indent="0">
              <a:buNone/>
            </a:pPr>
            <a:r>
              <a:rPr lang="en-US" dirty="0" smtClean="0"/>
              <a:t>Fever</a:t>
            </a:r>
          </a:p>
          <a:p>
            <a:pPr marL="0" indent="0">
              <a:buNone/>
            </a:pPr>
            <a:endParaRPr lang="en-US" dirty="0" smtClean="0"/>
          </a:p>
          <a:p>
            <a:r>
              <a:rPr lang="en-US" dirty="0" smtClean="0"/>
              <a:t>R73.09</a:t>
            </a:r>
          </a:p>
          <a:p>
            <a:pPr marL="0" indent="0">
              <a:buNone/>
            </a:pPr>
            <a:r>
              <a:rPr lang="en-US" dirty="0"/>
              <a:t>Borderline Diabetes</a:t>
            </a:r>
          </a:p>
          <a:p>
            <a:pPr marL="0" indent="0">
              <a:buNone/>
            </a:pPr>
            <a:r>
              <a:rPr lang="en-US" dirty="0" smtClean="0"/>
              <a:t>Pre-Diabetes</a:t>
            </a:r>
          </a:p>
          <a:p>
            <a:pPr marL="0" indent="0">
              <a:buNone/>
            </a:pPr>
            <a:endParaRPr lang="en-US" dirty="0"/>
          </a:p>
          <a:p>
            <a:r>
              <a:rPr lang="en-US" dirty="0" smtClean="0"/>
              <a:t>R03.0</a:t>
            </a:r>
          </a:p>
          <a:p>
            <a:pPr marL="0" indent="0">
              <a:buNone/>
            </a:pPr>
            <a:r>
              <a:rPr lang="en-US" dirty="0"/>
              <a:t>Elevated Blood Pressure</a:t>
            </a:r>
          </a:p>
          <a:p>
            <a:endParaRPr lang="en-US" dirty="0"/>
          </a:p>
        </p:txBody>
      </p:sp>
      <p:pic>
        <p:nvPicPr>
          <p:cNvPr id="9" name="Picture 2" descr="Image result for ABNORMAL LAB CLIP AR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531"/>
            <a:ext cx="1603574" cy="13906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4349948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dirty="0" smtClean="0"/>
              <a:t>Chapter 19-Injury </a:t>
            </a:r>
            <a:r>
              <a:rPr lang="en-US" sz="2800" dirty="0"/>
              <a:t>Poisoning and Certain Other Consequences of External </a:t>
            </a:r>
            <a:r>
              <a:rPr lang="en-US" sz="2800" dirty="0" smtClean="0"/>
              <a:t>Causes</a:t>
            </a:r>
            <a:br>
              <a:rPr lang="en-US" sz="2800" dirty="0" smtClean="0"/>
            </a:br>
            <a:r>
              <a:rPr lang="en-US" sz="2800" dirty="0" smtClean="0"/>
              <a:t>Codes starting with S-T </a:t>
            </a:r>
            <a:endParaRPr lang="en-US" sz="2800" dirty="0"/>
          </a:p>
        </p:txBody>
      </p:sp>
      <p:sp>
        <p:nvSpPr>
          <p:cNvPr id="3" name="Content Placeholder 2"/>
          <p:cNvSpPr>
            <a:spLocks noGrp="1"/>
          </p:cNvSpPr>
          <p:nvPr>
            <p:ph idx="1"/>
          </p:nvPr>
        </p:nvSpPr>
        <p:spPr/>
        <p:txBody>
          <a:bodyPr>
            <a:normAutofit fontScale="70000" lnSpcReduction="20000"/>
          </a:bodyPr>
          <a:lstStyle/>
          <a:p>
            <a:pPr marL="0" indent="0">
              <a:buNone/>
            </a:pPr>
            <a:r>
              <a:rPr lang="en-US" dirty="0" smtClean="0"/>
              <a:t>Injuries </a:t>
            </a:r>
            <a:r>
              <a:rPr lang="en-US" dirty="0"/>
              <a:t>grouped by body part rather than category of injury in ICD-9 </a:t>
            </a:r>
          </a:p>
          <a:p>
            <a:pPr marL="0" indent="0">
              <a:buNone/>
            </a:pPr>
            <a:r>
              <a:rPr lang="en-US" dirty="0" smtClean="0"/>
              <a:t>ICD-10-CM </a:t>
            </a:r>
            <a:r>
              <a:rPr lang="en-US" dirty="0"/>
              <a:t>introduces a 7th character requirement that describes the type of encounter. Most categories in this chapter use the 7th character requirement. Many categories in this chapter have three 7th character values of: </a:t>
            </a:r>
          </a:p>
          <a:p>
            <a:pPr marL="0" indent="0">
              <a:buNone/>
            </a:pPr>
            <a:r>
              <a:rPr lang="en-US" dirty="0" smtClean="0"/>
              <a:t>A </a:t>
            </a:r>
            <a:r>
              <a:rPr lang="en-US" dirty="0"/>
              <a:t>– Initial encounter </a:t>
            </a:r>
          </a:p>
          <a:p>
            <a:pPr marL="0" indent="0">
              <a:buNone/>
            </a:pPr>
            <a:r>
              <a:rPr lang="en-US" dirty="0" smtClean="0"/>
              <a:t>D </a:t>
            </a:r>
            <a:r>
              <a:rPr lang="en-US" dirty="0"/>
              <a:t>– Subsequent encounter </a:t>
            </a:r>
          </a:p>
          <a:p>
            <a:pPr marL="0" indent="0">
              <a:buNone/>
            </a:pPr>
            <a:r>
              <a:rPr lang="en-US" dirty="0" smtClean="0"/>
              <a:t>S </a:t>
            </a:r>
            <a:r>
              <a:rPr lang="en-US" dirty="0"/>
              <a:t>– Sequela </a:t>
            </a:r>
          </a:p>
          <a:p>
            <a:pPr marL="0" indent="0">
              <a:buNone/>
            </a:pPr>
            <a:r>
              <a:rPr lang="en-US" dirty="0" smtClean="0"/>
              <a:t>For </a:t>
            </a:r>
            <a:r>
              <a:rPr lang="en-US" dirty="0"/>
              <a:t>traumatic fractures, there are additional 7th character requirements depending upon the type of fracture and complication. Some of these character descriptions are based on the </a:t>
            </a:r>
            <a:r>
              <a:rPr lang="en-US" dirty="0" err="1"/>
              <a:t>Gustilo</a:t>
            </a:r>
            <a:r>
              <a:rPr lang="en-US" dirty="0"/>
              <a:t> open fracture classification. </a:t>
            </a:r>
          </a:p>
          <a:p>
            <a:pPr marL="0" indent="0">
              <a:buNone/>
            </a:pPr>
            <a:r>
              <a:rPr lang="en-US" dirty="0" smtClean="0"/>
              <a:t>Code </a:t>
            </a:r>
            <a:r>
              <a:rPr lang="en-US" dirty="0"/>
              <a:t>for </a:t>
            </a:r>
            <a:r>
              <a:rPr lang="en-US" dirty="0" err="1"/>
              <a:t>underdosing</a:t>
            </a:r>
            <a:r>
              <a:rPr lang="en-US" dirty="0"/>
              <a:t> are new in ICD-10-CM. </a:t>
            </a:r>
            <a:r>
              <a:rPr lang="en-US" dirty="0" err="1"/>
              <a:t>Underdosing</a:t>
            </a:r>
            <a:r>
              <a:rPr lang="en-US" dirty="0"/>
              <a:t> refers to taking less of a medication than is prescribed by a provider or less than the manufacturer’s instructions. </a:t>
            </a:r>
          </a:p>
          <a:p>
            <a:endParaRPr lang="en-US" dirty="0"/>
          </a:p>
        </p:txBody>
      </p:sp>
      <p:pic>
        <p:nvPicPr>
          <p:cNvPr id="37898" name="Picture 10" descr="http://photos.gograph.com/thumbs/CSP/CSP168/k1683420.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 y="92076"/>
            <a:ext cx="1039589" cy="8683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3051548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Fractures</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Fracture </a:t>
            </a:r>
            <a:r>
              <a:rPr lang="en-US" dirty="0"/>
              <a:t>codes require seventh character to identify if fracture is open or </a:t>
            </a:r>
            <a:r>
              <a:rPr lang="en-US" dirty="0" smtClean="0"/>
              <a:t>closed.</a:t>
            </a:r>
            <a:endParaRPr lang="en-US" dirty="0"/>
          </a:p>
          <a:p>
            <a:pPr marL="0" indent="0">
              <a:buNone/>
            </a:pPr>
            <a:r>
              <a:rPr lang="en-US" dirty="0" smtClean="0"/>
              <a:t>The </a:t>
            </a:r>
            <a:r>
              <a:rPr lang="en-US" dirty="0"/>
              <a:t>fracture extensions are: </a:t>
            </a:r>
            <a:endParaRPr lang="en-US" dirty="0" smtClean="0"/>
          </a:p>
          <a:p>
            <a:r>
              <a:rPr lang="en-US" dirty="0" smtClean="0"/>
              <a:t>A </a:t>
            </a:r>
            <a:r>
              <a:rPr lang="en-US" dirty="0"/>
              <a:t>Initial encounter for closed fracture </a:t>
            </a:r>
          </a:p>
          <a:p>
            <a:r>
              <a:rPr lang="en-US" dirty="0"/>
              <a:t>B Initial encounter for open fracture </a:t>
            </a:r>
          </a:p>
          <a:p>
            <a:r>
              <a:rPr lang="en-US" dirty="0"/>
              <a:t>D Subsequent encounter for fracture with routine healing </a:t>
            </a:r>
          </a:p>
          <a:p>
            <a:r>
              <a:rPr lang="en-US" dirty="0"/>
              <a:t>G Subsequent encounter for fracture with delayed healing </a:t>
            </a:r>
          </a:p>
          <a:p>
            <a:r>
              <a:rPr lang="en-US" dirty="0"/>
              <a:t>K Subsequent encounter for fracture with nonunion </a:t>
            </a:r>
          </a:p>
          <a:p>
            <a:r>
              <a:rPr lang="en-US" dirty="0"/>
              <a:t>P Subsequent encounter for fracture with </a:t>
            </a:r>
            <a:r>
              <a:rPr lang="en-US" dirty="0" err="1"/>
              <a:t>malunion</a:t>
            </a:r>
            <a:r>
              <a:rPr lang="en-US" dirty="0"/>
              <a:t> </a:t>
            </a:r>
          </a:p>
          <a:p>
            <a:r>
              <a:rPr lang="en-US" dirty="0"/>
              <a:t>S Sequelae </a:t>
            </a:r>
          </a:p>
          <a:p>
            <a:pPr marL="0" indent="0">
              <a:buNone/>
            </a:pPr>
            <a:endParaRPr lang="en-US" dirty="0"/>
          </a:p>
          <a:p>
            <a:pPr marL="0" indent="0">
              <a:buNone/>
            </a:pPr>
            <a:endParaRPr lang="en-US" dirty="0"/>
          </a:p>
          <a:p>
            <a:endParaRPr lang="en-US" dirty="0"/>
          </a:p>
        </p:txBody>
      </p:sp>
      <p:pic>
        <p:nvPicPr>
          <p:cNvPr id="9218" name="Picture 2" descr="Image result for icd 10 clip ar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0600" y="149361"/>
            <a:ext cx="1809750" cy="1474788"/>
          </a:xfrm>
          <a:prstGeom prst="rect">
            <a:avLst/>
          </a:prstGeom>
          <a:noFill/>
          <a:extLst>
            <a:ext uri="{909E8E84-426E-40DD-AFC4-6F175D3DCCD1}">
              <a14:hiddenFill xmlns:a14="http://schemas.microsoft.com/office/drawing/2010/main">
                <a:solidFill>
                  <a:srgbClr val="FFFFFF"/>
                </a:solidFill>
              </a14:hiddenFill>
            </a:ext>
          </a:extLst>
        </p:spPr>
      </p:pic>
      <p:pic>
        <p:nvPicPr>
          <p:cNvPr id="9220" name="Picture 4" descr="Image result for injury clipar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91400" y="61119"/>
            <a:ext cx="1619250" cy="1447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10553136"/>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smtClean="0"/>
              <a:t>Fractures</a:t>
            </a:r>
            <a:br>
              <a:rPr lang="en-US" dirty="0" smtClean="0"/>
            </a:br>
            <a:r>
              <a:rPr lang="en-US" dirty="0" smtClean="0"/>
              <a:t>Example</a:t>
            </a:r>
            <a:endParaRPr lang="en-US" dirty="0"/>
          </a:p>
        </p:txBody>
      </p:sp>
      <p:sp>
        <p:nvSpPr>
          <p:cNvPr id="5" name="Text Placeholder 4"/>
          <p:cNvSpPr>
            <a:spLocks noGrp="1"/>
          </p:cNvSpPr>
          <p:nvPr>
            <p:ph type="body" idx="1"/>
          </p:nvPr>
        </p:nvSpPr>
        <p:spPr/>
        <p:txBody>
          <a:bodyPr/>
          <a:lstStyle/>
          <a:p>
            <a:pPr algn="ctr"/>
            <a:r>
              <a:rPr lang="en-US" dirty="0" smtClean="0"/>
              <a:t>ICD-9</a:t>
            </a:r>
            <a:endParaRPr lang="en-US" dirty="0"/>
          </a:p>
        </p:txBody>
      </p:sp>
      <p:sp>
        <p:nvSpPr>
          <p:cNvPr id="6" name="Content Placeholder 5"/>
          <p:cNvSpPr>
            <a:spLocks noGrp="1"/>
          </p:cNvSpPr>
          <p:nvPr>
            <p:ph sz="half" idx="2"/>
          </p:nvPr>
        </p:nvSpPr>
        <p:spPr/>
        <p:txBody>
          <a:bodyPr/>
          <a:lstStyle/>
          <a:p>
            <a:r>
              <a:rPr lang="en-US" dirty="0" smtClean="0"/>
              <a:t>810.02</a:t>
            </a:r>
            <a:endParaRPr lang="en-US" dirty="0"/>
          </a:p>
          <a:p>
            <a:pPr marL="0" indent="0">
              <a:buNone/>
            </a:pPr>
            <a:r>
              <a:rPr lang="en-US" dirty="0" smtClean="0"/>
              <a:t>Closed </a:t>
            </a:r>
            <a:r>
              <a:rPr lang="en-US" dirty="0"/>
              <a:t>fracture of shaft </a:t>
            </a:r>
            <a:r>
              <a:rPr lang="en-US" dirty="0" smtClean="0"/>
              <a:t>clavicle</a:t>
            </a:r>
            <a:endParaRPr lang="en-US" dirty="0"/>
          </a:p>
          <a:p>
            <a:endParaRPr lang="en-US" dirty="0"/>
          </a:p>
        </p:txBody>
      </p:sp>
      <p:sp>
        <p:nvSpPr>
          <p:cNvPr id="7" name="Text Placeholder 6"/>
          <p:cNvSpPr>
            <a:spLocks noGrp="1"/>
          </p:cNvSpPr>
          <p:nvPr>
            <p:ph type="body" sz="quarter" idx="3"/>
          </p:nvPr>
        </p:nvSpPr>
        <p:spPr/>
        <p:txBody>
          <a:bodyPr/>
          <a:lstStyle/>
          <a:p>
            <a:pPr algn="ctr"/>
            <a:r>
              <a:rPr lang="en-US" dirty="0" smtClean="0"/>
              <a:t>ICD-10</a:t>
            </a:r>
            <a:endParaRPr lang="en-US" dirty="0"/>
          </a:p>
        </p:txBody>
      </p:sp>
      <p:sp>
        <p:nvSpPr>
          <p:cNvPr id="8" name="Content Placeholder 7"/>
          <p:cNvSpPr>
            <a:spLocks noGrp="1"/>
          </p:cNvSpPr>
          <p:nvPr>
            <p:ph sz="quarter" idx="4"/>
          </p:nvPr>
        </p:nvSpPr>
        <p:spPr/>
        <p:txBody>
          <a:bodyPr/>
          <a:lstStyle/>
          <a:p>
            <a:r>
              <a:rPr lang="en-US" dirty="0" smtClean="0"/>
              <a:t>S42.022A</a:t>
            </a:r>
          </a:p>
          <a:p>
            <a:pPr marL="0" indent="0">
              <a:buNone/>
            </a:pPr>
            <a:r>
              <a:rPr lang="en-US" dirty="0" smtClean="0"/>
              <a:t>Displaced </a:t>
            </a:r>
            <a:r>
              <a:rPr lang="en-US" dirty="0"/>
              <a:t>fracture of shaft of left clavicle initial encounter for closed fracture. Requires 7thcharacter A for initial encounter </a:t>
            </a:r>
          </a:p>
          <a:p>
            <a:endParaRPr lang="en-US" dirty="0"/>
          </a:p>
        </p:txBody>
      </p:sp>
      <p:pic>
        <p:nvPicPr>
          <p:cNvPr id="9" name="Picture 2" descr="Image result for icd 10 clip ar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37011"/>
            <a:ext cx="1809750" cy="1474788"/>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4" descr="Image result for injury clipar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91400" y="61119"/>
            <a:ext cx="1619250" cy="1447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7821933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ICD-10-CM </a:t>
            </a:r>
            <a:r>
              <a:rPr lang="en-US" dirty="0"/>
              <a:t>provides 50 different codes for </a:t>
            </a:r>
            <a:r>
              <a:rPr lang="en-US" dirty="0" smtClean="0"/>
              <a:t>complications </a:t>
            </a:r>
            <a:r>
              <a:rPr lang="en-US" dirty="0"/>
              <a:t>of foreign body accidently left in body following a </a:t>
            </a:r>
            <a:r>
              <a:rPr lang="en-US" dirty="0" smtClean="0"/>
              <a:t>procedure</a:t>
            </a:r>
          </a:p>
          <a:p>
            <a:pPr marL="0" indent="0">
              <a:buNone/>
            </a:pPr>
            <a:endParaRPr lang="en-US" dirty="0"/>
          </a:p>
          <a:p>
            <a:r>
              <a:rPr lang="en-US" dirty="0" smtClean="0"/>
              <a:t>Only </a:t>
            </a:r>
            <a:r>
              <a:rPr lang="en-US" dirty="0"/>
              <a:t>one code in ICD-9-CM </a:t>
            </a:r>
          </a:p>
          <a:p>
            <a:endParaRPr lang="en-US" dirty="0"/>
          </a:p>
        </p:txBody>
      </p:sp>
      <p:sp>
        <p:nvSpPr>
          <p:cNvPr id="7" name="Title 6"/>
          <p:cNvSpPr>
            <a:spLocks noGrp="1"/>
          </p:cNvSpPr>
          <p:nvPr>
            <p:ph type="title"/>
          </p:nvPr>
        </p:nvSpPr>
        <p:spPr>
          <a:xfrm>
            <a:off x="225425" y="465909"/>
            <a:ext cx="8229600" cy="1143000"/>
          </a:xfrm>
        </p:spPr>
        <p:txBody>
          <a:bodyPr/>
          <a:lstStyle/>
          <a:p>
            <a:r>
              <a:rPr lang="en-US" dirty="0" smtClean="0"/>
              <a:t>Chapter 19 </a:t>
            </a:r>
            <a:endParaRPr lang="en-US" dirty="0"/>
          </a:p>
        </p:txBody>
      </p:sp>
      <p:pic>
        <p:nvPicPr>
          <p:cNvPr id="38928" name="Picture 16" descr="http://www.abeka.com/BookImages/ClipArt/218618/150x150y160fx160fh-w/218618-Splinter-in-Finger-color-png.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0" y="402771"/>
            <a:ext cx="1295400" cy="12954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8680521"/>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Chapter 19</a:t>
            </a:r>
            <a:endParaRPr lang="en-US" dirty="0"/>
          </a:p>
        </p:txBody>
      </p:sp>
      <p:sp>
        <p:nvSpPr>
          <p:cNvPr id="5" name="Text Placeholder 4"/>
          <p:cNvSpPr>
            <a:spLocks noGrp="1"/>
          </p:cNvSpPr>
          <p:nvPr>
            <p:ph type="body" idx="1"/>
          </p:nvPr>
        </p:nvSpPr>
        <p:spPr/>
        <p:txBody>
          <a:bodyPr/>
          <a:lstStyle/>
          <a:p>
            <a:pPr algn="ctr"/>
            <a:r>
              <a:rPr lang="en-US" dirty="0" smtClean="0"/>
              <a:t>ICD-9</a:t>
            </a:r>
            <a:endParaRPr lang="en-US" dirty="0"/>
          </a:p>
        </p:txBody>
      </p:sp>
      <p:sp>
        <p:nvSpPr>
          <p:cNvPr id="6" name="Content Placeholder 5"/>
          <p:cNvSpPr>
            <a:spLocks noGrp="1"/>
          </p:cNvSpPr>
          <p:nvPr>
            <p:ph sz="half" idx="2"/>
          </p:nvPr>
        </p:nvSpPr>
        <p:spPr/>
        <p:txBody>
          <a:bodyPr/>
          <a:lstStyle/>
          <a:p>
            <a:r>
              <a:rPr lang="en-US" dirty="0" smtClean="0"/>
              <a:t>998.4</a:t>
            </a:r>
          </a:p>
          <a:p>
            <a:pPr marL="0" indent="0">
              <a:buNone/>
            </a:pPr>
            <a:r>
              <a:rPr lang="en-US" dirty="0"/>
              <a:t>Foreign Body Accidentally Left During a Procedure </a:t>
            </a:r>
          </a:p>
        </p:txBody>
      </p:sp>
      <p:sp>
        <p:nvSpPr>
          <p:cNvPr id="7" name="Text Placeholder 6"/>
          <p:cNvSpPr>
            <a:spLocks noGrp="1"/>
          </p:cNvSpPr>
          <p:nvPr>
            <p:ph type="body" sz="quarter" idx="3"/>
          </p:nvPr>
        </p:nvSpPr>
        <p:spPr/>
        <p:txBody>
          <a:bodyPr/>
          <a:lstStyle/>
          <a:p>
            <a:pPr algn="ctr"/>
            <a:r>
              <a:rPr lang="en-US" dirty="0" smtClean="0"/>
              <a:t>ICD-10</a:t>
            </a:r>
            <a:endParaRPr lang="en-US" dirty="0"/>
          </a:p>
        </p:txBody>
      </p:sp>
      <p:sp>
        <p:nvSpPr>
          <p:cNvPr id="8" name="Content Placeholder 7"/>
          <p:cNvSpPr>
            <a:spLocks noGrp="1"/>
          </p:cNvSpPr>
          <p:nvPr>
            <p:ph sz="quarter" idx="4"/>
          </p:nvPr>
        </p:nvSpPr>
        <p:spPr/>
        <p:txBody>
          <a:bodyPr>
            <a:normAutofit fontScale="70000" lnSpcReduction="20000"/>
          </a:bodyPr>
          <a:lstStyle/>
          <a:p>
            <a:r>
              <a:rPr lang="en-US" dirty="0"/>
              <a:t>T81.535-Perforation due to foreign body accidently left in body following heart catheterization </a:t>
            </a:r>
          </a:p>
          <a:p>
            <a:endParaRPr lang="en-US" dirty="0"/>
          </a:p>
          <a:p>
            <a:r>
              <a:rPr lang="en-US" dirty="0"/>
              <a:t>T81.530-Perforation due to foreign body accidently left in body following surgical operation </a:t>
            </a:r>
          </a:p>
          <a:p>
            <a:endParaRPr lang="en-US" dirty="0"/>
          </a:p>
          <a:p>
            <a:r>
              <a:rPr lang="en-US" dirty="0"/>
              <a:t>T81.524-Obstruction due to foreign body accidently left in body following endoscopic examination </a:t>
            </a:r>
          </a:p>
          <a:p>
            <a:endParaRPr lang="en-US" dirty="0"/>
          </a:p>
          <a:p>
            <a:r>
              <a:rPr lang="en-US" dirty="0"/>
              <a:t>T81.516-Adhesions due to foreign body accidently left in body following aspiration, puncture or other catheterization </a:t>
            </a:r>
          </a:p>
          <a:p>
            <a:endParaRPr lang="en-US" dirty="0"/>
          </a:p>
        </p:txBody>
      </p:sp>
      <p:pic>
        <p:nvPicPr>
          <p:cNvPr id="10" name="Picture 18" descr="Image result for changes clipar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76200"/>
            <a:ext cx="2667000" cy="1714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6289346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Chapter 20- External Causes</a:t>
            </a:r>
            <a:br>
              <a:rPr lang="en-US" dirty="0" smtClean="0"/>
            </a:br>
            <a:r>
              <a:rPr lang="en-US" dirty="0" smtClean="0"/>
              <a:t>Codes starting with V-Y</a:t>
            </a: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r>
              <a:rPr lang="en-US" dirty="0" smtClean="0"/>
              <a:t>External </a:t>
            </a:r>
            <a:r>
              <a:rPr lang="en-US" dirty="0"/>
              <a:t>cause codes are intended to provide data for injury research and evaluation of injury prevention strategies. </a:t>
            </a:r>
          </a:p>
          <a:p>
            <a:r>
              <a:rPr lang="en-US" dirty="0" smtClean="0"/>
              <a:t>These </a:t>
            </a:r>
            <a:r>
              <a:rPr lang="en-US" dirty="0"/>
              <a:t>codes capture how the injury or health condition was caused, the intent, the place where the event occurred, the activity of the patient at the time of the event, and the person’s status. </a:t>
            </a:r>
          </a:p>
          <a:p>
            <a:r>
              <a:rPr lang="en-US" dirty="0" smtClean="0"/>
              <a:t>These </a:t>
            </a:r>
            <a:r>
              <a:rPr lang="en-US" dirty="0"/>
              <a:t>codes are secondary codes for use in any health care setting and can never be a principal (first listed) diagnosis. </a:t>
            </a:r>
          </a:p>
          <a:p>
            <a:endParaRPr lang="en-US" dirty="0"/>
          </a:p>
        </p:txBody>
      </p:sp>
    </p:spTree>
    <p:extLst>
      <p:ext uri="{BB962C8B-B14F-4D97-AF65-F5344CB8AC3E}">
        <p14:creationId xmlns:p14="http://schemas.microsoft.com/office/powerpoint/2010/main" val="22754171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CODING CHAPTERS</a:t>
            </a:r>
            <a:endParaRPr lang="en-US" dirty="0"/>
          </a:p>
        </p:txBody>
      </p:sp>
      <p:graphicFrame>
        <p:nvGraphicFramePr>
          <p:cNvPr id="8" name="Table 7"/>
          <p:cNvGraphicFramePr>
            <a:graphicFrameLocks noGrp="1"/>
          </p:cNvGraphicFramePr>
          <p:nvPr>
            <p:extLst>
              <p:ext uri="{D42A27DB-BD31-4B8C-83A1-F6EECF244321}">
                <p14:modId xmlns:p14="http://schemas.microsoft.com/office/powerpoint/2010/main" val="2211606345"/>
              </p:ext>
            </p:extLst>
          </p:nvPr>
        </p:nvGraphicFramePr>
        <p:xfrm>
          <a:off x="0" y="1147808"/>
          <a:ext cx="9067800" cy="6279097"/>
        </p:xfrm>
        <a:graphic>
          <a:graphicData uri="http://schemas.openxmlformats.org/drawingml/2006/table">
            <a:tbl>
              <a:tblPr>
                <a:tableStyleId>{5C22544A-7EE6-4342-B048-85BDC9FD1C3A}</a:tableStyleId>
              </a:tblPr>
              <a:tblGrid>
                <a:gridCol w="304800"/>
                <a:gridCol w="3989263"/>
                <a:gridCol w="1769512"/>
                <a:gridCol w="3004225"/>
              </a:tblGrid>
              <a:tr h="151377">
                <a:tc>
                  <a:txBody>
                    <a:bodyPr/>
                    <a:lstStyle/>
                    <a:p>
                      <a:pPr algn="l" fontAlgn="b"/>
                      <a:r>
                        <a:rPr lang="en-US" sz="1100" u="none" strike="noStrike" dirty="0">
                          <a:effectLst/>
                        </a:rPr>
                        <a:t> </a:t>
                      </a:r>
                      <a:endParaRPr lang="en-US" sz="1100" b="0" i="0" u="none" strike="noStrike" dirty="0">
                        <a:solidFill>
                          <a:srgbClr val="000000"/>
                        </a:solidFill>
                        <a:effectLst/>
                        <a:latin typeface="Calibri" panose="020F0502020204030204" pitchFamily="34" charset="0"/>
                      </a:endParaRPr>
                    </a:p>
                  </a:txBody>
                  <a:tcPr marL="6075" marR="6075" marT="6075" marB="0" anchor="b"/>
                </a:tc>
                <a:tc>
                  <a:txBody>
                    <a:bodyPr/>
                    <a:lstStyle/>
                    <a:p>
                      <a:pPr algn="l" fontAlgn="b"/>
                      <a:r>
                        <a:rPr lang="en-US" sz="1100" u="none" strike="noStrike" dirty="0">
                          <a:effectLst/>
                        </a:rPr>
                        <a:t>ICD Chapters</a:t>
                      </a:r>
                      <a:endParaRPr lang="en-US" sz="1100" b="1" i="0" u="none" strike="noStrike" dirty="0">
                        <a:solidFill>
                          <a:srgbClr val="000000"/>
                        </a:solidFill>
                        <a:effectLst/>
                        <a:latin typeface="Arial" panose="020B0604020202020204" pitchFamily="34" charset="0"/>
                      </a:endParaRPr>
                    </a:p>
                  </a:txBody>
                  <a:tcPr marL="6075" marR="6075" marT="6075" marB="0" anchor="b"/>
                </a:tc>
                <a:tc>
                  <a:txBody>
                    <a:bodyPr/>
                    <a:lstStyle/>
                    <a:p>
                      <a:pPr algn="l" fontAlgn="b"/>
                      <a:r>
                        <a:rPr lang="en-US" sz="1100" u="none" strike="noStrike">
                          <a:effectLst/>
                        </a:rPr>
                        <a:t>ICD-9-CM</a:t>
                      </a:r>
                      <a:endParaRPr lang="en-US" sz="1100" b="1" i="0" u="none" strike="noStrike">
                        <a:solidFill>
                          <a:srgbClr val="000000"/>
                        </a:solidFill>
                        <a:effectLst/>
                        <a:latin typeface="Arial" panose="020B0604020202020204" pitchFamily="34" charset="0"/>
                      </a:endParaRPr>
                    </a:p>
                  </a:txBody>
                  <a:tcPr marL="6075" marR="6075" marT="6075" marB="0" anchor="b"/>
                </a:tc>
                <a:tc>
                  <a:txBody>
                    <a:bodyPr/>
                    <a:lstStyle/>
                    <a:p>
                      <a:pPr algn="l" fontAlgn="b"/>
                      <a:r>
                        <a:rPr lang="en-US" sz="1100" u="none" strike="noStrike" dirty="0">
                          <a:effectLst/>
                        </a:rPr>
                        <a:t>ICD-10-CM</a:t>
                      </a:r>
                      <a:endParaRPr lang="en-US" sz="1100" b="1" i="0" u="none" strike="noStrike" dirty="0">
                        <a:solidFill>
                          <a:srgbClr val="000000"/>
                        </a:solidFill>
                        <a:effectLst/>
                        <a:latin typeface="Arial" panose="020B0604020202020204" pitchFamily="34" charset="0"/>
                      </a:endParaRPr>
                    </a:p>
                  </a:txBody>
                  <a:tcPr marL="6075" marR="6075" marT="6075" marB="0" anchor="b"/>
                </a:tc>
              </a:tr>
              <a:tr h="151377">
                <a:tc>
                  <a:txBody>
                    <a:bodyPr/>
                    <a:lstStyle/>
                    <a:p>
                      <a:pPr algn="l" fontAlgn="b"/>
                      <a:r>
                        <a:rPr lang="en-US" sz="1100" u="none" strike="noStrike">
                          <a:effectLst/>
                        </a:rPr>
                        <a:t>1</a:t>
                      </a:r>
                      <a:endParaRPr lang="en-US" sz="1100" b="0" i="0" u="none" strike="noStrike">
                        <a:solidFill>
                          <a:srgbClr val="000000"/>
                        </a:solidFill>
                        <a:effectLst/>
                        <a:latin typeface="Calibri" panose="020F0502020204030204" pitchFamily="34" charset="0"/>
                      </a:endParaRPr>
                    </a:p>
                  </a:txBody>
                  <a:tcPr marL="6075" marR="6075" marT="6075" marB="0" anchor="b"/>
                </a:tc>
                <a:tc>
                  <a:txBody>
                    <a:bodyPr/>
                    <a:lstStyle/>
                    <a:p>
                      <a:pPr algn="l" fontAlgn="t"/>
                      <a:r>
                        <a:rPr lang="en-US" sz="1100" u="none" strike="noStrike" dirty="0">
                          <a:effectLst/>
                        </a:rPr>
                        <a:t>Certain Infectious and Parasitic Diseases</a:t>
                      </a:r>
                      <a:endParaRPr lang="en-US" sz="1100" b="0" i="0" u="none" strike="noStrike" dirty="0">
                        <a:solidFill>
                          <a:srgbClr val="000000"/>
                        </a:solidFill>
                        <a:effectLst/>
                        <a:latin typeface="Arial" panose="020B0604020202020204" pitchFamily="34" charset="0"/>
                      </a:endParaRPr>
                    </a:p>
                  </a:txBody>
                  <a:tcPr marL="6075" marR="6075" marT="6075" marB="0"/>
                </a:tc>
                <a:tc>
                  <a:txBody>
                    <a:bodyPr/>
                    <a:lstStyle/>
                    <a:p>
                      <a:pPr algn="l" fontAlgn="t"/>
                      <a:r>
                        <a:rPr lang="en-US" sz="1100" u="none" strike="noStrike">
                          <a:effectLst/>
                        </a:rPr>
                        <a:t>001–139</a:t>
                      </a:r>
                      <a:endParaRPr lang="en-US" sz="1100" b="0" i="0" u="none" strike="noStrike">
                        <a:solidFill>
                          <a:srgbClr val="000000"/>
                        </a:solidFill>
                        <a:effectLst/>
                        <a:latin typeface="Arial" panose="020B0604020202020204" pitchFamily="34" charset="0"/>
                      </a:endParaRPr>
                    </a:p>
                  </a:txBody>
                  <a:tcPr marL="6075" marR="6075" marT="6075" marB="0"/>
                </a:tc>
                <a:tc>
                  <a:txBody>
                    <a:bodyPr/>
                    <a:lstStyle/>
                    <a:p>
                      <a:pPr algn="l" fontAlgn="t"/>
                      <a:r>
                        <a:rPr lang="en-US" sz="1100" u="none" strike="noStrike">
                          <a:effectLst/>
                        </a:rPr>
                        <a:t>A00–B99</a:t>
                      </a:r>
                      <a:endParaRPr lang="en-US" sz="1100" b="0" i="0" u="none" strike="noStrike">
                        <a:solidFill>
                          <a:srgbClr val="000000"/>
                        </a:solidFill>
                        <a:effectLst/>
                        <a:latin typeface="Arial" panose="020B0604020202020204" pitchFamily="34" charset="0"/>
                      </a:endParaRPr>
                    </a:p>
                  </a:txBody>
                  <a:tcPr marL="6075" marR="6075" marT="6075" marB="0"/>
                </a:tc>
              </a:tr>
              <a:tr h="151377">
                <a:tc>
                  <a:txBody>
                    <a:bodyPr/>
                    <a:lstStyle/>
                    <a:p>
                      <a:pPr algn="l" fontAlgn="b"/>
                      <a:r>
                        <a:rPr lang="en-US" sz="1100" u="none" strike="noStrike">
                          <a:effectLst/>
                        </a:rPr>
                        <a:t>2</a:t>
                      </a:r>
                      <a:endParaRPr lang="en-US" sz="1100" b="0" i="0" u="none" strike="noStrike">
                        <a:solidFill>
                          <a:srgbClr val="000000"/>
                        </a:solidFill>
                        <a:effectLst/>
                        <a:latin typeface="Calibri" panose="020F0502020204030204" pitchFamily="34" charset="0"/>
                      </a:endParaRPr>
                    </a:p>
                  </a:txBody>
                  <a:tcPr marL="6075" marR="6075" marT="6075" marB="0" anchor="b"/>
                </a:tc>
                <a:tc>
                  <a:txBody>
                    <a:bodyPr/>
                    <a:lstStyle/>
                    <a:p>
                      <a:pPr algn="l" fontAlgn="t"/>
                      <a:r>
                        <a:rPr lang="en-US" sz="1100" u="none" strike="noStrike" dirty="0">
                          <a:effectLst/>
                        </a:rPr>
                        <a:t>Neoplasms</a:t>
                      </a:r>
                      <a:endParaRPr lang="en-US" sz="1100" b="0" i="0" u="none" strike="noStrike" dirty="0">
                        <a:solidFill>
                          <a:srgbClr val="000000"/>
                        </a:solidFill>
                        <a:effectLst/>
                        <a:latin typeface="Arial" panose="020B0604020202020204" pitchFamily="34" charset="0"/>
                      </a:endParaRPr>
                    </a:p>
                  </a:txBody>
                  <a:tcPr marL="6075" marR="6075" marT="6075" marB="0"/>
                </a:tc>
                <a:tc>
                  <a:txBody>
                    <a:bodyPr/>
                    <a:lstStyle/>
                    <a:p>
                      <a:pPr algn="l" fontAlgn="t"/>
                      <a:r>
                        <a:rPr lang="en-US" sz="1100" u="none" strike="noStrike">
                          <a:effectLst/>
                        </a:rPr>
                        <a:t>140–239</a:t>
                      </a:r>
                      <a:endParaRPr lang="en-US" sz="1100" b="0" i="0" u="none" strike="noStrike">
                        <a:solidFill>
                          <a:srgbClr val="000000"/>
                        </a:solidFill>
                        <a:effectLst/>
                        <a:latin typeface="Arial" panose="020B0604020202020204" pitchFamily="34" charset="0"/>
                      </a:endParaRPr>
                    </a:p>
                  </a:txBody>
                  <a:tcPr marL="6075" marR="6075" marT="6075" marB="0"/>
                </a:tc>
                <a:tc>
                  <a:txBody>
                    <a:bodyPr/>
                    <a:lstStyle/>
                    <a:p>
                      <a:pPr algn="l" fontAlgn="t"/>
                      <a:r>
                        <a:rPr lang="en-US" sz="1100" u="none" strike="noStrike">
                          <a:effectLst/>
                        </a:rPr>
                        <a:t>C00–D49</a:t>
                      </a:r>
                      <a:endParaRPr lang="en-US" sz="1100" b="0" i="0" u="none" strike="noStrike">
                        <a:solidFill>
                          <a:srgbClr val="000000"/>
                        </a:solidFill>
                        <a:effectLst/>
                        <a:latin typeface="Arial" panose="020B0604020202020204" pitchFamily="34" charset="0"/>
                      </a:endParaRPr>
                    </a:p>
                  </a:txBody>
                  <a:tcPr marL="6075" marR="6075" marT="6075" marB="0"/>
                </a:tc>
              </a:tr>
              <a:tr h="431426">
                <a:tc>
                  <a:txBody>
                    <a:bodyPr/>
                    <a:lstStyle/>
                    <a:p>
                      <a:pPr algn="l" fontAlgn="b"/>
                      <a:r>
                        <a:rPr lang="en-US" sz="1100" u="none" strike="noStrike">
                          <a:effectLst/>
                        </a:rPr>
                        <a:t>3</a:t>
                      </a:r>
                      <a:endParaRPr lang="en-US" sz="1100" b="0" i="0" u="none" strike="noStrike">
                        <a:solidFill>
                          <a:srgbClr val="000000"/>
                        </a:solidFill>
                        <a:effectLst/>
                        <a:latin typeface="Calibri" panose="020F0502020204030204" pitchFamily="34" charset="0"/>
                      </a:endParaRPr>
                    </a:p>
                  </a:txBody>
                  <a:tcPr marL="6075" marR="6075" marT="6075" marB="0" anchor="b"/>
                </a:tc>
                <a:tc>
                  <a:txBody>
                    <a:bodyPr/>
                    <a:lstStyle/>
                    <a:p>
                      <a:pPr algn="l" fontAlgn="t"/>
                      <a:r>
                        <a:rPr lang="en-US" sz="1100" u="none" strike="noStrike" dirty="0">
                          <a:effectLst/>
                        </a:rPr>
                        <a:t>Diseases of the Blood and Blood-Forming Organs and Certain Disorders Involving the Immune Mechanism</a:t>
                      </a:r>
                      <a:endParaRPr lang="en-US" sz="1100" b="0" i="0" u="none" strike="noStrike" dirty="0">
                        <a:solidFill>
                          <a:srgbClr val="000000"/>
                        </a:solidFill>
                        <a:effectLst/>
                        <a:latin typeface="Arial" panose="020B0604020202020204" pitchFamily="34" charset="0"/>
                      </a:endParaRPr>
                    </a:p>
                  </a:txBody>
                  <a:tcPr marL="6075" marR="6075" marT="6075" marB="0"/>
                </a:tc>
                <a:tc>
                  <a:txBody>
                    <a:bodyPr/>
                    <a:lstStyle/>
                    <a:p>
                      <a:pPr algn="l" fontAlgn="t"/>
                      <a:r>
                        <a:rPr lang="en-US" sz="1100" u="none" strike="noStrike">
                          <a:effectLst/>
                        </a:rPr>
                        <a:t>280–289 (only includes diseases of blood and blood-forming organs)</a:t>
                      </a:r>
                      <a:endParaRPr lang="en-US" sz="1100" b="0" i="0" u="none" strike="noStrike">
                        <a:solidFill>
                          <a:srgbClr val="000000"/>
                        </a:solidFill>
                        <a:effectLst/>
                        <a:latin typeface="Arial" panose="020B0604020202020204" pitchFamily="34" charset="0"/>
                      </a:endParaRPr>
                    </a:p>
                  </a:txBody>
                  <a:tcPr marL="6075" marR="6075" marT="6075" marB="0"/>
                </a:tc>
                <a:tc>
                  <a:txBody>
                    <a:bodyPr/>
                    <a:lstStyle/>
                    <a:p>
                      <a:pPr algn="l" fontAlgn="t"/>
                      <a:r>
                        <a:rPr lang="en-US" sz="1100" u="none" strike="noStrike">
                          <a:effectLst/>
                        </a:rPr>
                        <a:t>D50–D89</a:t>
                      </a:r>
                      <a:endParaRPr lang="en-US" sz="1100" b="0" i="0" u="none" strike="noStrike">
                        <a:solidFill>
                          <a:srgbClr val="000000"/>
                        </a:solidFill>
                        <a:effectLst/>
                        <a:latin typeface="Arial" panose="020B0604020202020204" pitchFamily="34" charset="0"/>
                      </a:endParaRPr>
                    </a:p>
                  </a:txBody>
                  <a:tcPr marL="6075" marR="6075" marT="6075" marB="0"/>
                </a:tc>
              </a:tr>
              <a:tr h="287616">
                <a:tc>
                  <a:txBody>
                    <a:bodyPr/>
                    <a:lstStyle/>
                    <a:p>
                      <a:pPr algn="l" fontAlgn="b"/>
                      <a:r>
                        <a:rPr lang="en-US" sz="1100" u="none" strike="noStrike">
                          <a:effectLst/>
                        </a:rPr>
                        <a:t>4</a:t>
                      </a:r>
                      <a:endParaRPr lang="en-US" sz="1100" b="0" i="0" u="none" strike="noStrike">
                        <a:solidFill>
                          <a:srgbClr val="000000"/>
                        </a:solidFill>
                        <a:effectLst/>
                        <a:latin typeface="Calibri" panose="020F0502020204030204" pitchFamily="34" charset="0"/>
                      </a:endParaRPr>
                    </a:p>
                  </a:txBody>
                  <a:tcPr marL="6075" marR="6075" marT="6075" marB="0" anchor="b"/>
                </a:tc>
                <a:tc>
                  <a:txBody>
                    <a:bodyPr/>
                    <a:lstStyle/>
                    <a:p>
                      <a:pPr algn="l" fontAlgn="t"/>
                      <a:r>
                        <a:rPr lang="en-US" sz="1100" u="none" strike="noStrike" dirty="0">
                          <a:effectLst/>
                        </a:rPr>
                        <a:t>Endocrine, Nutritional, and Metabolic Diseases</a:t>
                      </a:r>
                      <a:endParaRPr lang="en-US" sz="1100" b="0" i="0" u="none" strike="noStrike" dirty="0">
                        <a:solidFill>
                          <a:srgbClr val="000000"/>
                        </a:solidFill>
                        <a:effectLst/>
                        <a:latin typeface="Arial" panose="020B0604020202020204" pitchFamily="34" charset="0"/>
                      </a:endParaRPr>
                    </a:p>
                  </a:txBody>
                  <a:tcPr marL="6075" marR="6075" marT="6075" marB="0"/>
                </a:tc>
                <a:tc>
                  <a:txBody>
                    <a:bodyPr/>
                    <a:lstStyle/>
                    <a:p>
                      <a:pPr algn="l" fontAlgn="t"/>
                      <a:r>
                        <a:rPr lang="en-US" sz="1100" u="none" strike="noStrike" dirty="0">
                          <a:effectLst/>
                        </a:rPr>
                        <a:t>240-279 (also includes immunity disorders)</a:t>
                      </a:r>
                      <a:endParaRPr lang="en-US" sz="1100" b="0" i="0" u="none" strike="noStrike" dirty="0">
                        <a:solidFill>
                          <a:srgbClr val="000000"/>
                        </a:solidFill>
                        <a:effectLst/>
                        <a:latin typeface="Arial" panose="020B0604020202020204" pitchFamily="34" charset="0"/>
                      </a:endParaRPr>
                    </a:p>
                  </a:txBody>
                  <a:tcPr marL="6075" marR="6075" marT="6075" marB="0"/>
                </a:tc>
                <a:tc>
                  <a:txBody>
                    <a:bodyPr/>
                    <a:lstStyle/>
                    <a:p>
                      <a:pPr algn="l" fontAlgn="t"/>
                      <a:r>
                        <a:rPr lang="en-US" sz="1100" u="none" strike="noStrike">
                          <a:effectLst/>
                        </a:rPr>
                        <a:t>E00–E89</a:t>
                      </a:r>
                      <a:endParaRPr lang="en-US" sz="1100" b="0" i="0" u="none" strike="noStrike">
                        <a:solidFill>
                          <a:srgbClr val="000000"/>
                        </a:solidFill>
                        <a:effectLst/>
                        <a:latin typeface="Arial" panose="020B0604020202020204" pitchFamily="34" charset="0"/>
                      </a:endParaRPr>
                    </a:p>
                  </a:txBody>
                  <a:tcPr marL="6075" marR="6075" marT="6075" marB="0"/>
                </a:tc>
              </a:tr>
              <a:tr h="151377">
                <a:tc>
                  <a:txBody>
                    <a:bodyPr/>
                    <a:lstStyle/>
                    <a:p>
                      <a:pPr algn="l" fontAlgn="b"/>
                      <a:r>
                        <a:rPr lang="en-US" sz="1100" u="none" strike="noStrike">
                          <a:effectLst/>
                        </a:rPr>
                        <a:t>5</a:t>
                      </a:r>
                      <a:endParaRPr lang="en-US" sz="1100" b="0" i="0" u="none" strike="noStrike">
                        <a:solidFill>
                          <a:srgbClr val="000000"/>
                        </a:solidFill>
                        <a:effectLst/>
                        <a:latin typeface="Calibri" panose="020F0502020204030204" pitchFamily="34" charset="0"/>
                      </a:endParaRPr>
                    </a:p>
                  </a:txBody>
                  <a:tcPr marL="6075" marR="6075" marT="6075" marB="0" anchor="b"/>
                </a:tc>
                <a:tc>
                  <a:txBody>
                    <a:bodyPr/>
                    <a:lstStyle/>
                    <a:p>
                      <a:pPr algn="l" fontAlgn="t"/>
                      <a:r>
                        <a:rPr lang="en-US" sz="1100" u="none" strike="noStrike">
                          <a:effectLst/>
                        </a:rPr>
                        <a:t>Mental and Behavioral Disorders</a:t>
                      </a:r>
                      <a:endParaRPr lang="en-US" sz="1100" b="0" i="0" u="none" strike="noStrike">
                        <a:solidFill>
                          <a:srgbClr val="000000"/>
                        </a:solidFill>
                        <a:effectLst/>
                        <a:latin typeface="Arial" panose="020B0604020202020204" pitchFamily="34" charset="0"/>
                      </a:endParaRPr>
                    </a:p>
                  </a:txBody>
                  <a:tcPr marL="6075" marR="6075" marT="6075" marB="0"/>
                </a:tc>
                <a:tc>
                  <a:txBody>
                    <a:bodyPr/>
                    <a:lstStyle/>
                    <a:p>
                      <a:pPr algn="l" fontAlgn="t"/>
                      <a:r>
                        <a:rPr lang="en-US" sz="1100" u="none" strike="noStrike" dirty="0">
                          <a:effectLst/>
                        </a:rPr>
                        <a:t>290–319</a:t>
                      </a:r>
                      <a:endParaRPr lang="en-US" sz="1100" b="0" i="0" u="none" strike="noStrike" dirty="0">
                        <a:solidFill>
                          <a:srgbClr val="000000"/>
                        </a:solidFill>
                        <a:effectLst/>
                        <a:latin typeface="Arial" panose="020B0604020202020204" pitchFamily="34" charset="0"/>
                      </a:endParaRPr>
                    </a:p>
                  </a:txBody>
                  <a:tcPr marL="6075" marR="6075" marT="6075" marB="0"/>
                </a:tc>
                <a:tc>
                  <a:txBody>
                    <a:bodyPr/>
                    <a:lstStyle/>
                    <a:p>
                      <a:pPr algn="l" fontAlgn="t"/>
                      <a:r>
                        <a:rPr lang="en-US" sz="1100" u="none" strike="noStrike">
                          <a:effectLst/>
                        </a:rPr>
                        <a:t>F01–F99</a:t>
                      </a:r>
                      <a:endParaRPr lang="en-US" sz="1100" b="0" i="0" u="none" strike="noStrike">
                        <a:solidFill>
                          <a:srgbClr val="000000"/>
                        </a:solidFill>
                        <a:effectLst/>
                        <a:latin typeface="Arial" panose="020B0604020202020204" pitchFamily="34" charset="0"/>
                      </a:endParaRPr>
                    </a:p>
                  </a:txBody>
                  <a:tcPr marL="6075" marR="6075" marT="6075" marB="0"/>
                </a:tc>
              </a:tr>
              <a:tr h="151377">
                <a:tc>
                  <a:txBody>
                    <a:bodyPr/>
                    <a:lstStyle/>
                    <a:p>
                      <a:pPr algn="l" fontAlgn="b"/>
                      <a:r>
                        <a:rPr lang="en-US" sz="1100" u="none" strike="noStrike">
                          <a:effectLst/>
                        </a:rPr>
                        <a:t>6</a:t>
                      </a:r>
                      <a:endParaRPr lang="en-US" sz="1100" b="0" i="0" u="none" strike="noStrike">
                        <a:solidFill>
                          <a:srgbClr val="000000"/>
                        </a:solidFill>
                        <a:effectLst/>
                        <a:latin typeface="Calibri" panose="020F0502020204030204" pitchFamily="34" charset="0"/>
                      </a:endParaRPr>
                    </a:p>
                  </a:txBody>
                  <a:tcPr marL="6075" marR="6075" marT="6075" marB="0" anchor="b"/>
                </a:tc>
                <a:tc>
                  <a:txBody>
                    <a:bodyPr/>
                    <a:lstStyle/>
                    <a:p>
                      <a:pPr algn="l" fontAlgn="t"/>
                      <a:r>
                        <a:rPr lang="en-US" sz="1100" u="none" strike="noStrike">
                          <a:effectLst/>
                        </a:rPr>
                        <a:t>Diseases of the Nervous System</a:t>
                      </a:r>
                      <a:endParaRPr lang="en-US" sz="1100" b="0" i="0" u="none" strike="noStrike">
                        <a:solidFill>
                          <a:srgbClr val="000000"/>
                        </a:solidFill>
                        <a:effectLst/>
                        <a:latin typeface="Arial" panose="020B0604020202020204" pitchFamily="34" charset="0"/>
                      </a:endParaRPr>
                    </a:p>
                  </a:txBody>
                  <a:tcPr marL="6075" marR="6075" marT="6075" marB="0"/>
                </a:tc>
                <a:tc rowSpan="3">
                  <a:txBody>
                    <a:bodyPr/>
                    <a:lstStyle/>
                    <a:p>
                      <a:pPr algn="l" fontAlgn="ctr"/>
                      <a:r>
                        <a:rPr lang="en-US" sz="1100" u="none" strike="noStrike" dirty="0">
                          <a:effectLst/>
                        </a:rPr>
                        <a:t>320–389 (Diseases of the Nervous System and Sense Organs)</a:t>
                      </a:r>
                      <a:endParaRPr lang="en-US" sz="1100" b="0" i="0" u="none" strike="noStrike" dirty="0">
                        <a:solidFill>
                          <a:srgbClr val="000000"/>
                        </a:solidFill>
                        <a:effectLst/>
                        <a:latin typeface="Arial" panose="020B0604020202020204" pitchFamily="34" charset="0"/>
                      </a:endParaRPr>
                    </a:p>
                  </a:txBody>
                  <a:tcPr marL="6075" marR="6075" marT="6075" marB="0" anchor="ctr"/>
                </a:tc>
                <a:tc>
                  <a:txBody>
                    <a:bodyPr/>
                    <a:lstStyle/>
                    <a:p>
                      <a:pPr algn="l" fontAlgn="t"/>
                      <a:r>
                        <a:rPr lang="en-US" sz="1100" u="none" strike="noStrike" dirty="0">
                          <a:effectLst/>
                        </a:rPr>
                        <a:t>G00–G99</a:t>
                      </a:r>
                      <a:endParaRPr lang="en-US" sz="1100" b="0" i="0" u="none" strike="noStrike" dirty="0">
                        <a:solidFill>
                          <a:srgbClr val="000000"/>
                        </a:solidFill>
                        <a:effectLst/>
                        <a:latin typeface="Arial" panose="020B0604020202020204" pitchFamily="34" charset="0"/>
                      </a:endParaRPr>
                    </a:p>
                  </a:txBody>
                  <a:tcPr marL="6075" marR="6075" marT="6075" marB="0"/>
                </a:tc>
              </a:tr>
              <a:tr h="151377">
                <a:tc>
                  <a:txBody>
                    <a:bodyPr/>
                    <a:lstStyle/>
                    <a:p>
                      <a:pPr algn="l" fontAlgn="b"/>
                      <a:r>
                        <a:rPr lang="en-US" sz="1100" u="none" strike="noStrike">
                          <a:effectLst/>
                        </a:rPr>
                        <a:t>7</a:t>
                      </a:r>
                      <a:endParaRPr lang="en-US" sz="1100" b="0" i="0" u="none" strike="noStrike">
                        <a:solidFill>
                          <a:srgbClr val="000000"/>
                        </a:solidFill>
                        <a:effectLst/>
                        <a:latin typeface="Calibri" panose="020F0502020204030204" pitchFamily="34" charset="0"/>
                      </a:endParaRPr>
                    </a:p>
                  </a:txBody>
                  <a:tcPr marL="6075" marR="6075" marT="6075" marB="0" anchor="b"/>
                </a:tc>
                <a:tc>
                  <a:txBody>
                    <a:bodyPr/>
                    <a:lstStyle/>
                    <a:p>
                      <a:pPr algn="l" fontAlgn="t"/>
                      <a:r>
                        <a:rPr lang="en-US" sz="1100" u="none" strike="noStrike" dirty="0">
                          <a:effectLst/>
                        </a:rPr>
                        <a:t>Diseases of the Eye and Adnexa</a:t>
                      </a:r>
                      <a:endParaRPr lang="en-US" sz="1100" b="0" i="0" u="none" strike="noStrike" dirty="0">
                        <a:solidFill>
                          <a:srgbClr val="000000"/>
                        </a:solidFill>
                        <a:effectLst/>
                        <a:latin typeface="Arial" panose="020B0604020202020204" pitchFamily="34" charset="0"/>
                      </a:endParaRPr>
                    </a:p>
                  </a:txBody>
                  <a:tcPr marL="6075" marR="6075" marT="6075" marB="0"/>
                </a:tc>
                <a:tc vMerge="1">
                  <a:txBody>
                    <a:bodyPr/>
                    <a:lstStyle/>
                    <a:p>
                      <a:endParaRPr lang="en-US"/>
                    </a:p>
                  </a:txBody>
                  <a:tcPr/>
                </a:tc>
                <a:tc>
                  <a:txBody>
                    <a:bodyPr/>
                    <a:lstStyle/>
                    <a:p>
                      <a:pPr algn="l" fontAlgn="t"/>
                      <a:r>
                        <a:rPr lang="en-US" sz="1100" u="none" strike="noStrike">
                          <a:effectLst/>
                        </a:rPr>
                        <a:t>H00–H59</a:t>
                      </a:r>
                      <a:endParaRPr lang="en-US" sz="1100" b="0" i="0" u="none" strike="noStrike">
                        <a:solidFill>
                          <a:srgbClr val="000000"/>
                        </a:solidFill>
                        <a:effectLst/>
                        <a:latin typeface="Arial" panose="020B0604020202020204" pitchFamily="34" charset="0"/>
                      </a:endParaRPr>
                    </a:p>
                  </a:txBody>
                  <a:tcPr marL="6075" marR="6075" marT="6075" marB="0"/>
                </a:tc>
              </a:tr>
              <a:tr h="151377">
                <a:tc>
                  <a:txBody>
                    <a:bodyPr/>
                    <a:lstStyle/>
                    <a:p>
                      <a:pPr algn="l" fontAlgn="b"/>
                      <a:r>
                        <a:rPr lang="en-US" sz="1100" u="none" strike="noStrike">
                          <a:effectLst/>
                        </a:rPr>
                        <a:t>8</a:t>
                      </a:r>
                      <a:endParaRPr lang="en-US" sz="1100" b="0" i="0" u="none" strike="noStrike">
                        <a:solidFill>
                          <a:srgbClr val="000000"/>
                        </a:solidFill>
                        <a:effectLst/>
                        <a:latin typeface="Calibri" panose="020F0502020204030204" pitchFamily="34" charset="0"/>
                      </a:endParaRPr>
                    </a:p>
                  </a:txBody>
                  <a:tcPr marL="6075" marR="6075" marT="6075" marB="0" anchor="b"/>
                </a:tc>
                <a:tc>
                  <a:txBody>
                    <a:bodyPr/>
                    <a:lstStyle/>
                    <a:p>
                      <a:pPr algn="l" fontAlgn="t"/>
                      <a:r>
                        <a:rPr lang="en-US" sz="1100" u="none" strike="noStrike" dirty="0">
                          <a:effectLst/>
                        </a:rPr>
                        <a:t>Diseases of the Ear and Mastoid Process</a:t>
                      </a:r>
                      <a:endParaRPr lang="en-US" sz="1100" b="0" i="0" u="none" strike="noStrike" dirty="0">
                        <a:solidFill>
                          <a:srgbClr val="000000"/>
                        </a:solidFill>
                        <a:effectLst/>
                        <a:latin typeface="Arial" panose="020B0604020202020204" pitchFamily="34" charset="0"/>
                      </a:endParaRPr>
                    </a:p>
                  </a:txBody>
                  <a:tcPr marL="6075" marR="6075" marT="6075" marB="0"/>
                </a:tc>
                <a:tc vMerge="1">
                  <a:txBody>
                    <a:bodyPr/>
                    <a:lstStyle/>
                    <a:p>
                      <a:endParaRPr lang="en-US"/>
                    </a:p>
                  </a:txBody>
                  <a:tcPr/>
                </a:tc>
                <a:tc>
                  <a:txBody>
                    <a:bodyPr/>
                    <a:lstStyle/>
                    <a:p>
                      <a:pPr algn="l" fontAlgn="t"/>
                      <a:r>
                        <a:rPr lang="en-US" sz="1100" u="none" strike="noStrike">
                          <a:effectLst/>
                        </a:rPr>
                        <a:t>H60–H95</a:t>
                      </a:r>
                      <a:endParaRPr lang="en-US" sz="1100" b="0" i="0" u="none" strike="noStrike">
                        <a:solidFill>
                          <a:srgbClr val="000000"/>
                        </a:solidFill>
                        <a:effectLst/>
                        <a:latin typeface="Arial" panose="020B0604020202020204" pitchFamily="34" charset="0"/>
                      </a:endParaRPr>
                    </a:p>
                  </a:txBody>
                  <a:tcPr marL="6075" marR="6075" marT="6075" marB="0"/>
                </a:tc>
              </a:tr>
              <a:tr h="151377">
                <a:tc>
                  <a:txBody>
                    <a:bodyPr/>
                    <a:lstStyle/>
                    <a:p>
                      <a:pPr algn="l" fontAlgn="b"/>
                      <a:r>
                        <a:rPr lang="en-US" sz="1100" u="none" strike="noStrike">
                          <a:effectLst/>
                        </a:rPr>
                        <a:t>9</a:t>
                      </a:r>
                      <a:endParaRPr lang="en-US" sz="1100" b="0" i="0" u="none" strike="noStrike">
                        <a:solidFill>
                          <a:srgbClr val="000000"/>
                        </a:solidFill>
                        <a:effectLst/>
                        <a:latin typeface="Calibri" panose="020F0502020204030204" pitchFamily="34" charset="0"/>
                      </a:endParaRPr>
                    </a:p>
                  </a:txBody>
                  <a:tcPr marL="6075" marR="6075" marT="6075" marB="0" anchor="b"/>
                </a:tc>
                <a:tc>
                  <a:txBody>
                    <a:bodyPr/>
                    <a:lstStyle/>
                    <a:p>
                      <a:pPr algn="l" fontAlgn="t"/>
                      <a:r>
                        <a:rPr lang="en-US" sz="1100" u="none" strike="noStrike">
                          <a:effectLst/>
                        </a:rPr>
                        <a:t>Diseases of the Circulatory System</a:t>
                      </a:r>
                      <a:endParaRPr lang="en-US" sz="1100" b="0" i="0" u="none" strike="noStrike">
                        <a:solidFill>
                          <a:srgbClr val="000000"/>
                        </a:solidFill>
                        <a:effectLst/>
                        <a:latin typeface="Arial" panose="020B0604020202020204" pitchFamily="34" charset="0"/>
                      </a:endParaRPr>
                    </a:p>
                  </a:txBody>
                  <a:tcPr marL="6075" marR="6075" marT="6075" marB="0"/>
                </a:tc>
                <a:tc>
                  <a:txBody>
                    <a:bodyPr/>
                    <a:lstStyle/>
                    <a:p>
                      <a:pPr algn="l" fontAlgn="t"/>
                      <a:r>
                        <a:rPr lang="en-US" sz="1100" u="none" strike="noStrike" dirty="0">
                          <a:effectLst/>
                        </a:rPr>
                        <a:t>390–459</a:t>
                      </a:r>
                      <a:endParaRPr lang="en-US" sz="1100" b="0" i="0" u="none" strike="noStrike" dirty="0">
                        <a:solidFill>
                          <a:srgbClr val="000000"/>
                        </a:solidFill>
                        <a:effectLst/>
                        <a:latin typeface="Arial" panose="020B0604020202020204" pitchFamily="34" charset="0"/>
                      </a:endParaRPr>
                    </a:p>
                  </a:txBody>
                  <a:tcPr marL="6075" marR="6075" marT="6075" marB="0"/>
                </a:tc>
                <a:tc>
                  <a:txBody>
                    <a:bodyPr/>
                    <a:lstStyle/>
                    <a:p>
                      <a:pPr algn="l" fontAlgn="t"/>
                      <a:r>
                        <a:rPr lang="en-US" sz="1100" u="none" strike="noStrike">
                          <a:effectLst/>
                        </a:rPr>
                        <a:t>I00–I99</a:t>
                      </a:r>
                      <a:endParaRPr lang="en-US" sz="1100" b="0" i="0" u="none" strike="noStrike">
                        <a:solidFill>
                          <a:srgbClr val="000000"/>
                        </a:solidFill>
                        <a:effectLst/>
                        <a:latin typeface="Arial" panose="020B0604020202020204" pitchFamily="34" charset="0"/>
                      </a:endParaRPr>
                    </a:p>
                  </a:txBody>
                  <a:tcPr marL="6075" marR="6075" marT="6075" marB="0"/>
                </a:tc>
              </a:tr>
              <a:tr h="151377">
                <a:tc>
                  <a:txBody>
                    <a:bodyPr/>
                    <a:lstStyle/>
                    <a:p>
                      <a:pPr algn="l" fontAlgn="b"/>
                      <a:r>
                        <a:rPr lang="en-US" sz="1100" u="none" strike="noStrike">
                          <a:effectLst/>
                        </a:rPr>
                        <a:t>10</a:t>
                      </a:r>
                      <a:endParaRPr lang="en-US" sz="1100" b="0" i="0" u="none" strike="noStrike">
                        <a:solidFill>
                          <a:srgbClr val="000000"/>
                        </a:solidFill>
                        <a:effectLst/>
                        <a:latin typeface="Calibri" panose="020F0502020204030204" pitchFamily="34" charset="0"/>
                      </a:endParaRPr>
                    </a:p>
                  </a:txBody>
                  <a:tcPr marL="6075" marR="6075" marT="6075" marB="0" anchor="b"/>
                </a:tc>
                <a:tc>
                  <a:txBody>
                    <a:bodyPr/>
                    <a:lstStyle/>
                    <a:p>
                      <a:pPr algn="l" fontAlgn="t"/>
                      <a:r>
                        <a:rPr lang="en-US" sz="1100" u="none" strike="noStrike">
                          <a:effectLst/>
                        </a:rPr>
                        <a:t>Diseases of the Respiratory System</a:t>
                      </a:r>
                      <a:endParaRPr lang="en-US" sz="1100" b="0" i="0" u="none" strike="noStrike">
                        <a:solidFill>
                          <a:srgbClr val="000000"/>
                        </a:solidFill>
                        <a:effectLst/>
                        <a:latin typeface="Arial" panose="020B0604020202020204" pitchFamily="34" charset="0"/>
                      </a:endParaRPr>
                    </a:p>
                  </a:txBody>
                  <a:tcPr marL="6075" marR="6075" marT="6075" marB="0"/>
                </a:tc>
                <a:tc>
                  <a:txBody>
                    <a:bodyPr/>
                    <a:lstStyle/>
                    <a:p>
                      <a:pPr algn="l" fontAlgn="t"/>
                      <a:r>
                        <a:rPr lang="en-US" sz="1100" u="none" strike="noStrike">
                          <a:effectLst/>
                        </a:rPr>
                        <a:t>460–519</a:t>
                      </a:r>
                      <a:endParaRPr lang="en-US" sz="1100" b="0" i="0" u="none" strike="noStrike">
                        <a:solidFill>
                          <a:srgbClr val="000000"/>
                        </a:solidFill>
                        <a:effectLst/>
                        <a:latin typeface="Arial" panose="020B0604020202020204" pitchFamily="34" charset="0"/>
                      </a:endParaRPr>
                    </a:p>
                  </a:txBody>
                  <a:tcPr marL="6075" marR="6075" marT="6075" marB="0"/>
                </a:tc>
                <a:tc>
                  <a:txBody>
                    <a:bodyPr/>
                    <a:lstStyle/>
                    <a:p>
                      <a:pPr algn="l" fontAlgn="t"/>
                      <a:r>
                        <a:rPr lang="en-US" sz="1100" u="none" strike="noStrike">
                          <a:effectLst/>
                        </a:rPr>
                        <a:t>J00–J99</a:t>
                      </a:r>
                      <a:endParaRPr lang="en-US" sz="1100" b="0" i="0" u="none" strike="noStrike">
                        <a:solidFill>
                          <a:srgbClr val="000000"/>
                        </a:solidFill>
                        <a:effectLst/>
                        <a:latin typeface="Arial" panose="020B0604020202020204" pitchFamily="34" charset="0"/>
                      </a:endParaRPr>
                    </a:p>
                  </a:txBody>
                  <a:tcPr marL="6075" marR="6075" marT="6075" marB="0"/>
                </a:tc>
              </a:tr>
              <a:tr h="151377">
                <a:tc>
                  <a:txBody>
                    <a:bodyPr/>
                    <a:lstStyle/>
                    <a:p>
                      <a:pPr algn="l" fontAlgn="b"/>
                      <a:r>
                        <a:rPr lang="en-US" sz="1100" u="none" strike="noStrike">
                          <a:effectLst/>
                        </a:rPr>
                        <a:t>11</a:t>
                      </a:r>
                      <a:endParaRPr lang="en-US" sz="1100" b="0" i="0" u="none" strike="noStrike">
                        <a:solidFill>
                          <a:srgbClr val="000000"/>
                        </a:solidFill>
                        <a:effectLst/>
                        <a:latin typeface="Calibri" panose="020F0502020204030204" pitchFamily="34" charset="0"/>
                      </a:endParaRPr>
                    </a:p>
                  </a:txBody>
                  <a:tcPr marL="6075" marR="6075" marT="6075" marB="0" anchor="b"/>
                </a:tc>
                <a:tc>
                  <a:txBody>
                    <a:bodyPr/>
                    <a:lstStyle/>
                    <a:p>
                      <a:pPr algn="l" fontAlgn="t"/>
                      <a:r>
                        <a:rPr lang="en-US" sz="1100" u="none" strike="noStrike">
                          <a:effectLst/>
                        </a:rPr>
                        <a:t>Diseases of the Digestive System</a:t>
                      </a:r>
                      <a:endParaRPr lang="en-US" sz="1100" b="0" i="0" u="none" strike="noStrike">
                        <a:solidFill>
                          <a:srgbClr val="000000"/>
                        </a:solidFill>
                        <a:effectLst/>
                        <a:latin typeface="Arial" panose="020B0604020202020204" pitchFamily="34" charset="0"/>
                      </a:endParaRPr>
                    </a:p>
                  </a:txBody>
                  <a:tcPr marL="6075" marR="6075" marT="6075" marB="0"/>
                </a:tc>
                <a:tc>
                  <a:txBody>
                    <a:bodyPr/>
                    <a:lstStyle/>
                    <a:p>
                      <a:pPr algn="l" fontAlgn="t"/>
                      <a:r>
                        <a:rPr lang="en-US" sz="1100" u="none" strike="noStrike">
                          <a:effectLst/>
                        </a:rPr>
                        <a:t>520–579</a:t>
                      </a:r>
                      <a:endParaRPr lang="en-US" sz="1100" b="0" i="0" u="none" strike="noStrike">
                        <a:solidFill>
                          <a:srgbClr val="000000"/>
                        </a:solidFill>
                        <a:effectLst/>
                        <a:latin typeface="Arial" panose="020B0604020202020204" pitchFamily="34" charset="0"/>
                      </a:endParaRPr>
                    </a:p>
                  </a:txBody>
                  <a:tcPr marL="6075" marR="6075" marT="6075" marB="0"/>
                </a:tc>
                <a:tc>
                  <a:txBody>
                    <a:bodyPr/>
                    <a:lstStyle/>
                    <a:p>
                      <a:pPr algn="l" fontAlgn="t"/>
                      <a:r>
                        <a:rPr lang="en-US" sz="1100" u="none" strike="noStrike" dirty="0">
                          <a:effectLst/>
                        </a:rPr>
                        <a:t>K00–K94</a:t>
                      </a:r>
                      <a:endParaRPr lang="en-US" sz="1100" b="0" i="0" u="none" strike="noStrike" dirty="0">
                        <a:solidFill>
                          <a:srgbClr val="000000"/>
                        </a:solidFill>
                        <a:effectLst/>
                        <a:latin typeface="Arial" panose="020B0604020202020204" pitchFamily="34" charset="0"/>
                      </a:endParaRPr>
                    </a:p>
                  </a:txBody>
                  <a:tcPr marL="6075" marR="6075" marT="6075" marB="0"/>
                </a:tc>
              </a:tr>
              <a:tr h="151377">
                <a:tc>
                  <a:txBody>
                    <a:bodyPr/>
                    <a:lstStyle/>
                    <a:p>
                      <a:pPr algn="l" fontAlgn="b"/>
                      <a:r>
                        <a:rPr lang="en-US" sz="1100" u="none" strike="noStrike">
                          <a:effectLst/>
                        </a:rPr>
                        <a:t>12</a:t>
                      </a:r>
                      <a:endParaRPr lang="en-US" sz="1100" b="0" i="0" u="none" strike="noStrike">
                        <a:solidFill>
                          <a:srgbClr val="000000"/>
                        </a:solidFill>
                        <a:effectLst/>
                        <a:latin typeface="Calibri" panose="020F0502020204030204" pitchFamily="34" charset="0"/>
                      </a:endParaRPr>
                    </a:p>
                  </a:txBody>
                  <a:tcPr marL="6075" marR="6075" marT="6075" marB="0" anchor="b"/>
                </a:tc>
                <a:tc>
                  <a:txBody>
                    <a:bodyPr/>
                    <a:lstStyle/>
                    <a:p>
                      <a:pPr algn="l" fontAlgn="t"/>
                      <a:r>
                        <a:rPr lang="en-US" sz="1100" u="none" strike="noStrike">
                          <a:effectLst/>
                        </a:rPr>
                        <a:t>Diseases of the Skin and Subcutaneous Tissue</a:t>
                      </a:r>
                      <a:endParaRPr lang="en-US" sz="1100" b="0" i="0" u="none" strike="noStrike">
                        <a:solidFill>
                          <a:srgbClr val="000000"/>
                        </a:solidFill>
                        <a:effectLst/>
                        <a:latin typeface="Arial" panose="020B0604020202020204" pitchFamily="34" charset="0"/>
                      </a:endParaRPr>
                    </a:p>
                  </a:txBody>
                  <a:tcPr marL="6075" marR="6075" marT="6075" marB="0"/>
                </a:tc>
                <a:tc>
                  <a:txBody>
                    <a:bodyPr/>
                    <a:lstStyle/>
                    <a:p>
                      <a:pPr algn="l" fontAlgn="t"/>
                      <a:r>
                        <a:rPr lang="en-US" sz="1100" u="none" strike="noStrike">
                          <a:effectLst/>
                        </a:rPr>
                        <a:t>680–709</a:t>
                      </a:r>
                      <a:endParaRPr lang="en-US" sz="1100" b="0" i="0" u="none" strike="noStrike">
                        <a:solidFill>
                          <a:srgbClr val="000000"/>
                        </a:solidFill>
                        <a:effectLst/>
                        <a:latin typeface="Arial" panose="020B0604020202020204" pitchFamily="34" charset="0"/>
                      </a:endParaRPr>
                    </a:p>
                  </a:txBody>
                  <a:tcPr marL="6075" marR="6075" marT="6075" marB="0"/>
                </a:tc>
                <a:tc>
                  <a:txBody>
                    <a:bodyPr/>
                    <a:lstStyle/>
                    <a:p>
                      <a:pPr algn="l" fontAlgn="t"/>
                      <a:r>
                        <a:rPr lang="en-US" sz="1100" u="none" strike="noStrike" dirty="0">
                          <a:effectLst/>
                        </a:rPr>
                        <a:t>L00–L99</a:t>
                      </a:r>
                      <a:endParaRPr lang="en-US" sz="1100" b="0" i="0" u="none" strike="noStrike" dirty="0">
                        <a:solidFill>
                          <a:srgbClr val="000000"/>
                        </a:solidFill>
                        <a:effectLst/>
                        <a:latin typeface="Arial" panose="020B0604020202020204" pitchFamily="34" charset="0"/>
                      </a:endParaRPr>
                    </a:p>
                  </a:txBody>
                  <a:tcPr marL="6075" marR="6075" marT="6075" marB="0"/>
                </a:tc>
              </a:tr>
              <a:tr h="359009">
                <a:tc>
                  <a:txBody>
                    <a:bodyPr/>
                    <a:lstStyle/>
                    <a:p>
                      <a:pPr algn="l" fontAlgn="b"/>
                      <a:r>
                        <a:rPr lang="en-US" sz="1100" u="none" strike="noStrike">
                          <a:effectLst/>
                        </a:rPr>
                        <a:t>13</a:t>
                      </a:r>
                      <a:endParaRPr lang="en-US" sz="1100" b="0" i="0" u="none" strike="noStrike">
                        <a:solidFill>
                          <a:srgbClr val="000000"/>
                        </a:solidFill>
                        <a:effectLst/>
                        <a:latin typeface="Calibri" panose="020F0502020204030204" pitchFamily="34" charset="0"/>
                      </a:endParaRPr>
                    </a:p>
                  </a:txBody>
                  <a:tcPr marL="6075" marR="6075" marT="6075" marB="0" anchor="b"/>
                </a:tc>
                <a:tc>
                  <a:txBody>
                    <a:bodyPr/>
                    <a:lstStyle/>
                    <a:p>
                      <a:pPr algn="l" fontAlgn="t"/>
                      <a:r>
                        <a:rPr lang="en-US" sz="1100" u="none" strike="noStrike" dirty="0">
                          <a:effectLst/>
                        </a:rPr>
                        <a:t>Diseases of the Musculoskeletal System and Connective Tissue</a:t>
                      </a:r>
                      <a:endParaRPr lang="en-US" sz="1100" b="0" i="0" u="none" strike="noStrike" dirty="0">
                        <a:solidFill>
                          <a:srgbClr val="000000"/>
                        </a:solidFill>
                        <a:effectLst/>
                        <a:latin typeface="Arial" panose="020B0604020202020204" pitchFamily="34" charset="0"/>
                      </a:endParaRPr>
                    </a:p>
                  </a:txBody>
                  <a:tcPr marL="6075" marR="6075" marT="6075" marB="0"/>
                </a:tc>
                <a:tc>
                  <a:txBody>
                    <a:bodyPr/>
                    <a:lstStyle/>
                    <a:p>
                      <a:pPr algn="l" fontAlgn="t"/>
                      <a:r>
                        <a:rPr lang="en-US" sz="1100" u="none" strike="noStrike">
                          <a:effectLst/>
                        </a:rPr>
                        <a:t>710–739</a:t>
                      </a:r>
                      <a:endParaRPr lang="en-US" sz="1100" b="0" i="0" u="none" strike="noStrike">
                        <a:solidFill>
                          <a:srgbClr val="000000"/>
                        </a:solidFill>
                        <a:effectLst/>
                        <a:latin typeface="Arial" panose="020B0604020202020204" pitchFamily="34" charset="0"/>
                      </a:endParaRPr>
                    </a:p>
                  </a:txBody>
                  <a:tcPr marL="6075" marR="6075" marT="6075" marB="0"/>
                </a:tc>
                <a:tc>
                  <a:txBody>
                    <a:bodyPr/>
                    <a:lstStyle/>
                    <a:p>
                      <a:pPr algn="l" fontAlgn="t"/>
                      <a:r>
                        <a:rPr lang="en-US" sz="1100" u="none" strike="noStrike" dirty="0">
                          <a:effectLst/>
                        </a:rPr>
                        <a:t>M00–M99</a:t>
                      </a:r>
                      <a:endParaRPr lang="en-US" sz="1100" b="0" i="0" u="none" strike="noStrike" dirty="0">
                        <a:solidFill>
                          <a:srgbClr val="000000"/>
                        </a:solidFill>
                        <a:effectLst/>
                        <a:latin typeface="Arial" panose="020B0604020202020204" pitchFamily="34" charset="0"/>
                      </a:endParaRPr>
                    </a:p>
                  </a:txBody>
                  <a:tcPr marL="6075" marR="6075" marT="6075" marB="0"/>
                </a:tc>
              </a:tr>
              <a:tr h="151377">
                <a:tc>
                  <a:txBody>
                    <a:bodyPr/>
                    <a:lstStyle/>
                    <a:p>
                      <a:pPr algn="l" fontAlgn="b"/>
                      <a:r>
                        <a:rPr lang="en-US" sz="1100" u="none" strike="noStrike">
                          <a:effectLst/>
                        </a:rPr>
                        <a:t>14</a:t>
                      </a:r>
                      <a:endParaRPr lang="en-US" sz="1100" b="0" i="0" u="none" strike="noStrike">
                        <a:solidFill>
                          <a:srgbClr val="000000"/>
                        </a:solidFill>
                        <a:effectLst/>
                        <a:latin typeface="Calibri" panose="020F0502020204030204" pitchFamily="34" charset="0"/>
                      </a:endParaRPr>
                    </a:p>
                  </a:txBody>
                  <a:tcPr marL="6075" marR="6075" marT="6075" marB="0" anchor="b"/>
                </a:tc>
                <a:tc>
                  <a:txBody>
                    <a:bodyPr/>
                    <a:lstStyle/>
                    <a:p>
                      <a:pPr algn="l" fontAlgn="t"/>
                      <a:r>
                        <a:rPr lang="en-US" sz="1100" u="none" strike="noStrike">
                          <a:effectLst/>
                        </a:rPr>
                        <a:t>Diseases of the Genitourinary System</a:t>
                      </a:r>
                      <a:endParaRPr lang="en-US" sz="1100" b="0" i="0" u="none" strike="noStrike">
                        <a:solidFill>
                          <a:srgbClr val="000000"/>
                        </a:solidFill>
                        <a:effectLst/>
                        <a:latin typeface="Arial" panose="020B0604020202020204" pitchFamily="34" charset="0"/>
                      </a:endParaRPr>
                    </a:p>
                  </a:txBody>
                  <a:tcPr marL="6075" marR="6075" marT="6075" marB="0"/>
                </a:tc>
                <a:tc>
                  <a:txBody>
                    <a:bodyPr/>
                    <a:lstStyle/>
                    <a:p>
                      <a:pPr algn="l" fontAlgn="t"/>
                      <a:r>
                        <a:rPr lang="en-US" sz="1100" u="none" strike="noStrike">
                          <a:effectLst/>
                        </a:rPr>
                        <a:t>580–629</a:t>
                      </a:r>
                      <a:endParaRPr lang="en-US" sz="1100" b="0" i="0" u="none" strike="noStrike">
                        <a:solidFill>
                          <a:srgbClr val="000000"/>
                        </a:solidFill>
                        <a:effectLst/>
                        <a:latin typeface="Arial" panose="020B0604020202020204" pitchFamily="34" charset="0"/>
                      </a:endParaRPr>
                    </a:p>
                  </a:txBody>
                  <a:tcPr marL="6075" marR="6075" marT="6075" marB="0"/>
                </a:tc>
                <a:tc>
                  <a:txBody>
                    <a:bodyPr/>
                    <a:lstStyle/>
                    <a:p>
                      <a:pPr algn="l" fontAlgn="t"/>
                      <a:r>
                        <a:rPr lang="en-US" sz="1100" u="none" strike="noStrike" dirty="0">
                          <a:effectLst/>
                        </a:rPr>
                        <a:t>N00–N99</a:t>
                      </a:r>
                      <a:endParaRPr lang="en-US" sz="1100" b="0" i="0" u="none" strike="noStrike" dirty="0">
                        <a:solidFill>
                          <a:srgbClr val="000000"/>
                        </a:solidFill>
                        <a:effectLst/>
                        <a:latin typeface="Arial" panose="020B0604020202020204" pitchFamily="34" charset="0"/>
                      </a:endParaRPr>
                    </a:p>
                  </a:txBody>
                  <a:tcPr marL="6075" marR="6075" marT="6075" marB="0"/>
                </a:tc>
              </a:tr>
              <a:tr h="469270">
                <a:tc>
                  <a:txBody>
                    <a:bodyPr/>
                    <a:lstStyle/>
                    <a:p>
                      <a:pPr algn="l" fontAlgn="b"/>
                      <a:r>
                        <a:rPr lang="en-US" sz="1100" u="none" strike="noStrike">
                          <a:effectLst/>
                        </a:rPr>
                        <a:t>15</a:t>
                      </a:r>
                      <a:endParaRPr lang="en-US" sz="1100" b="0" i="0" u="none" strike="noStrike">
                        <a:solidFill>
                          <a:srgbClr val="000000"/>
                        </a:solidFill>
                        <a:effectLst/>
                        <a:latin typeface="Calibri" panose="020F0502020204030204" pitchFamily="34" charset="0"/>
                      </a:endParaRPr>
                    </a:p>
                  </a:txBody>
                  <a:tcPr marL="6075" marR="6075" marT="6075" marB="0" anchor="b"/>
                </a:tc>
                <a:tc>
                  <a:txBody>
                    <a:bodyPr/>
                    <a:lstStyle/>
                    <a:p>
                      <a:pPr algn="l" fontAlgn="t"/>
                      <a:r>
                        <a:rPr lang="en-US" sz="1100" u="none" strike="noStrike" dirty="0">
                          <a:effectLst/>
                        </a:rPr>
                        <a:t>Pregnancy, Childbirth, and the Puerperium</a:t>
                      </a:r>
                      <a:endParaRPr lang="en-US" sz="1100" b="0" i="0" u="none" strike="noStrike" dirty="0">
                        <a:solidFill>
                          <a:srgbClr val="000000"/>
                        </a:solidFill>
                        <a:effectLst/>
                        <a:latin typeface="Arial" panose="020B0604020202020204" pitchFamily="34" charset="0"/>
                      </a:endParaRPr>
                    </a:p>
                  </a:txBody>
                  <a:tcPr marL="6075" marR="6075" marT="6075" marB="0"/>
                </a:tc>
                <a:tc>
                  <a:txBody>
                    <a:bodyPr/>
                    <a:lstStyle/>
                    <a:p>
                      <a:pPr algn="l" fontAlgn="t"/>
                      <a:r>
                        <a:rPr lang="en-US" sz="1100" u="none" strike="noStrike">
                          <a:effectLst/>
                        </a:rPr>
                        <a:t>630–677 (Complications of Pregnancy, Childbirth, and the Puerperium)</a:t>
                      </a:r>
                      <a:endParaRPr lang="en-US" sz="1100" b="0" i="0" u="none" strike="noStrike">
                        <a:solidFill>
                          <a:srgbClr val="000000"/>
                        </a:solidFill>
                        <a:effectLst/>
                        <a:latin typeface="Arial" panose="020B0604020202020204" pitchFamily="34" charset="0"/>
                      </a:endParaRPr>
                    </a:p>
                  </a:txBody>
                  <a:tcPr marL="6075" marR="6075" marT="6075" marB="0"/>
                </a:tc>
                <a:tc>
                  <a:txBody>
                    <a:bodyPr/>
                    <a:lstStyle/>
                    <a:p>
                      <a:pPr algn="l" fontAlgn="t"/>
                      <a:r>
                        <a:rPr lang="en-US" sz="1100" u="none" strike="noStrike" dirty="0">
                          <a:effectLst/>
                        </a:rPr>
                        <a:t>O00–O9a</a:t>
                      </a:r>
                      <a:endParaRPr lang="en-US" sz="1100" b="0" i="0" u="none" strike="noStrike" dirty="0">
                        <a:solidFill>
                          <a:srgbClr val="000000"/>
                        </a:solidFill>
                        <a:effectLst/>
                        <a:latin typeface="Arial" panose="020B0604020202020204" pitchFamily="34" charset="0"/>
                      </a:endParaRPr>
                    </a:p>
                  </a:txBody>
                  <a:tcPr marL="6075" marR="6075" marT="6075" marB="0"/>
                </a:tc>
              </a:tr>
              <a:tr h="287616">
                <a:tc>
                  <a:txBody>
                    <a:bodyPr/>
                    <a:lstStyle/>
                    <a:p>
                      <a:pPr algn="l" fontAlgn="b"/>
                      <a:r>
                        <a:rPr lang="en-US" sz="1100" u="none" strike="noStrike">
                          <a:effectLst/>
                        </a:rPr>
                        <a:t>16</a:t>
                      </a:r>
                      <a:endParaRPr lang="en-US" sz="1100" b="0" i="0" u="none" strike="noStrike">
                        <a:solidFill>
                          <a:srgbClr val="000000"/>
                        </a:solidFill>
                        <a:effectLst/>
                        <a:latin typeface="Calibri" panose="020F0502020204030204" pitchFamily="34" charset="0"/>
                      </a:endParaRPr>
                    </a:p>
                  </a:txBody>
                  <a:tcPr marL="6075" marR="6075" marT="6075" marB="0" anchor="b"/>
                </a:tc>
                <a:tc>
                  <a:txBody>
                    <a:bodyPr/>
                    <a:lstStyle/>
                    <a:p>
                      <a:pPr algn="l" fontAlgn="t"/>
                      <a:r>
                        <a:rPr lang="en-US" sz="1100" u="none" strike="noStrike">
                          <a:effectLst/>
                        </a:rPr>
                        <a:t>Certain Conditions Originating in the Perinatal Period</a:t>
                      </a:r>
                      <a:endParaRPr lang="en-US" sz="1100" b="0" i="0" u="none" strike="noStrike">
                        <a:solidFill>
                          <a:srgbClr val="000000"/>
                        </a:solidFill>
                        <a:effectLst/>
                        <a:latin typeface="Arial" panose="020B0604020202020204" pitchFamily="34" charset="0"/>
                      </a:endParaRPr>
                    </a:p>
                  </a:txBody>
                  <a:tcPr marL="6075" marR="6075" marT="6075" marB="0"/>
                </a:tc>
                <a:tc>
                  <a:txBody>
                    <a:bodyPr/>
                    <a:lstStyle/>
                    <a:p>
                      <a:pPr algn="l" fontAlgn="t"/>
                      <a:r>
                        <a:rPr lang="en-US" sz="1100" u="none" strike="noStrike">
                          <a:effectLst/>
                        </a:rPr>
                        <a:t>760–779</a:t>
                      </a:r>
                      <a:endParaRPr lang="en-US" sz="1100" b="0" i="0" u="none" strike="noStrike">
                        <a:solidFill>
                          <a:srgbClr val="000000"/>
                        </a:solidFill>
                        <a:effectLst/>
                        <a:latin typeface="Arial" panose="020B0604020202020204" pitchFamily="34" charset="0"/>
                      </a:endParaRPr>
                    </a:p>
                  </a:txBody>
                  <a:tcPr marL="6075" marR="6075" marT="6075" marB="0"/>
                </a:tc>
                <a:tc>
                  <a:txBody>
                    <a:bodyPr/>
                    <a:lstStyle/>
                    <a:p>
                      <a:pPr algn="l" fontAlgn="t"/>
                      <a:r>
                        <a:rPr lang="en-US" sz="1100" u="none" strike="noStrike" dirty="0">
                          <a:effectLst/>
                        </a:rPr>
                        <a:t>P00–P96</a:t>
                      </a:r>
                      <a:endParaRPr lang="en-US" sz="1100" b="0" i="0" u="none" strike="noStrike" dirty="0">
                        <a:solidFill>
                          <a:srgbClr val="000000"/>
                        </a:solidFill>
                        <a:effectLst/>
                        <a:latin typeface="Arial" panose="020B0604020202020204" pitchFamily="34" charset="0"/>
                      </a:endParaRPr>
                    </a:p>
                  </a:txBody>
                  <a:tcPr marL="6075" marR="6075" marT="6075" marB="0"/>
                </a:tc>
              </a:tr>
              <a:tr h="287616">
                <a:tc>
                  <a:txBody>
                    <a:bodyPr/>
                    <a:lstStyle/>
                    <a:p>
                      <a:pPr algn="l" fontAlgn="b"/>
                      <a:r>
                        <a:rPr lang="en-US" sz="1100" u="none" strike="noStrike">
                          <a:effectLst/>
                        </a:rPr>
                        <a:t>17</a:t>
                      </a:r>
                      <a:endParaRPr lang="en-US" sz="1100" b="0" i="0" u="none" strike="noStrike">
                        <a:solidFill>
                          <a:srgbClr val="000000"/>
                        </a:solidFill>
                        <a:effectLst/>
                        <a:latin typeface="Calibri" panose="020F0502020204030204" pitchFamily="34" charset="0"/>
                      </a:endParaRPr>
                    </a:p>
                  </a:txBody>
                  <a:tcPr marL="6075" marR="6075" marT="6075" marB="0" anchor="b"/>
                </a:tc>
                <a:tc>
                  <a:txBody>
                    <a:bodyPr/>
                    <a:lstStyle/>
                    <a:p>
                      <a:pPr algn="l" fontAlgn="t"/>
                      <a:r>
                        <a:rPr lang="en-US" sz="1100" u="none" strike="noStrike" dirty="0">
                          <a:effectLst/>
                        </a:rPr>
                        <a:t>Congenital Malformations, Deformations, and Chromosomal Abnormalities</a:t>
                      </a:r>
                      <a:endParaRPr lang="en-US" sz="1100" b="0" i="0" u="none" strike="noStrike" dirty="0">
                        <a:solidFill>
                          <a:srgbClr val="000000"/>
                        </a:solidFill>
                        <a:effectLst/>
                        <a:latin typeface="Arial" panose="020B0604020202020204" pitchFamily="34" charset="0"/>
                      </a:endParaRPr>
                    </a:p>
                  </a:txBody>
                  <a:tcPr marL="6075" marR="6075" marT="6075" marB="0"/>
                </a:tc>
                <a:tc>
                  <a:txBody>
                    <a:bodyPr/>
                    <a:lstStyle/>
                    <a:p>
                      <a:pPr algn="l" fontAlgn="t"/>
                      <a:r>
                        <a:rPr lang="en-US" sz="1100" u="none" strike="noStrike">
                          <a:effectLst/>
                        </a:rPr>
                        <a:t>740–759 (Congenital Anomalies)</a:t>
                      </a:r>
                      <a:endParaRPr lang="en-US" sz="1100" b="0" i="0" u="none" strike="noStrike">
                        <a:solidFill>
                          <a:srgbClr val="000000"/>
                        </a:solidFill>
                        <a:effectLst/>
                        <a:latin typeface="Arial" panose="020B0604020202020204" pitchFamily="34" charset="0"/>
                      </a:endParaRPr>
                    </a:p>
                  </a:txBody>
                  <a:tcPr marL="6075" marR="6075" marT="6075" marB="0"/>
                </a:tc>
                <a:tc>
                  <a:txBody>
                    <a:bodyPr/>
                    <a:lstStyle/>
                    <a:p>
                      <a:pPr algn="l" fontAlgn="t"/>
                      <a:r>
                        <a:rPr lang="en-US" sz="1100" u="none" strike="noStrike" dirty="0">
                          <a:effectLst/>
                        </a:rPr>
                        <a:t>Q00–Q99</a:t>
                      </a:r>
                      <a:endParaRPr lang="en-US" sz="1100" b="0" i="0" u="none" strike="noStrike" dirty="0">
                        <a:solidFill>
                          <a:srgbClr val="000000"/>
                        </a:solidFill>
                        <a:effectLst/>
                        <a:latin typeface="Arial" panose="020B0604020202020204" pitchFamily="34" charset="0"/>
                      </a:endParaRPr>
                    </a:p>
                  </a:txBody>
                  <a:tcPr marL="6075" marR="6075" marT="6075" marB="0"/>
                </a:tc>
              </a:tr>
              <a:tr h="431426">
                <a:tc>
                  <a:txBody>
                    <a:bodyPr/>
                    <a:lstStyle/>
                    <a:p>
                      <a:pPr algn="l" fontAlgn="b"/>
                      <a:r>
                        <a:rPr lang="en-US" sz="1100" u="none" strike="noStrike">
                          <a:effectLst/>
                        </a:rPr>
                        <a:t>18</a:t>
                      </a:r>
                      <a:endParaRPr lang="en-US" sz="1100" b="0" i="0" u="none" strike="noStrike">
                        <a:solidFill>
                          <a:srgbClr val="000000"/>
                        </a:solidFill>
                        <a:effectLst/>
                        <a:latin typeface="Calibri" panose="020F0502020204030204" pitchFamily="34" charset="0"/>
                      </a:endParaRPr>
                    </a:p>
                  </a:txBody>
                  <a:tcPr marL="6075" marR="6075" marT="6075" marB="0" anchor="b"/>
                </a:tc>
                <a:tc>
                  <a:txBody>
                    <a:bodyPr/>
                    <a:lstStyle/>
                    <a:p>
                      <a:pPr algn="l" fontAlgn="t"/>
                      <a:r>
                        <a:rPr lang="en-US" sz="1100" u="none" strike="noStrike">
                          <a:effectLst/>
                        </a:rPr>
                        <a:t>Symptoms, Signs, and Abnormal Clinical Laboratory Findings, Not Elsewhere Classified</a:t>
                      </a:r>
                      <a:endParaRPr lang="en-US" sz="1100" b="0" i="0" u="none" strike="noStrike">
                        <a:solidFill>
                          <a:srgbClr val="000000"/>
                        </a:solidFill>
                        <a:effectLst/>
                        <a:latin typeface="Arial" panose="020B0604020202020204" pitchFamily="34" charset="0"/>
                      </a:endParaRPr>
                    </a:p>
                  </a:txBody>
                  <a:tcPr marL="6075" marR="6075" marT="6075" marB="0"/>
                </a:tc>
                <a:tc>
                  <a:txBody>
                    <a:bodyPr/>
                    <a:lstStyle/>
                    <a:p>
                      <a:pPr algn="l" fontAlgn="t"/>
                      <a:r>
                        <a:rPr lang="en-US" sz="1100" u="none" strike="noStrike">
                          <a:effectLst/>
                        </a:rPr>
                        <a:t>780–799 (Symptoms, Signs, and Ill-Defined Conditions)</a:t>
                      </a:r>
                      <a:endParaRPr lang="en-US" sz="1100" b="0" i="0" u="none" strike="noStrike">
                        <a:solidFill>
                          <a:srgbClr val="000000"/>
                        </a:solidFill>
                        <a:effectLst/>
                        <a:latin typeface="Arial" panose="020B0604020202020204" pitchFamily="34" charset="0"/>
                      </a:endParaRPr>
                    </a:p>
                  </a:txBody>
                  <a:tcPr marL="6075" marR="6075" marT="6075" marB="0"/>
                </a:tc>
                <a:tc>
                  <a:txBody>
                    <a:bodyPr/>
                    <a:lstStyle/>
                    <a:p>
                      <a:pPr algn="l" fontAlgn="t"/>
                      <a:r>
                        <a:rPr lang="en-US" sz="1100" u="none" strike="noStrike" dirty="0">
                          <a:effectLst/>
                        </a:rPr>
                        <a:t>R00–R99</a:t>
                      </a:r>
                      <a:endParaRPr lang="en-US" sz="1100" b="0" i="0" u="none" strike="noStrike" dirty="0">
                        <a:solidFill>
                          <a:srgbClr val="000000"/>
                        </a:solidFill>
                        <a:effectLst/>
                        <a:latin typeface="Arial" panose="020B0604020202020204" pitchFamily="34" charset="0"/>
                      </a:endParaRPr>
                    </a:p>
                  </a:txBody>
                  <a:tcPr marL="6075" marR="6075" marT="6075" marB="0"/>
                </a:tc>
              </a:tr>
              <a:tr h="287616">
                <a:tc>
                  <a:txBody>
                    <a:bodyPr/>
                    <a:lstStyle/>
                    <a:p>
                      <a:pPr algn="l" fontAlgn="b"/>
                      <a:r>
                        <a:rPr lang="en-US" sz="1100" u="none" strike="noStrike">
                          <a:effectLst/>
                        </a:rPr>
                        <a:t>19</a:t>
                      </a:r>
                      <a:endParaRPr lang="en-US" sz="1100" b="0" i="0" u="none" strike="noStrike">
                        <a:solidFill>
                          <a:srgbClr val="000000"/>
                        </a:solidFill>
                        <a:effectLst/>
                        <a:latin typeface="Calibri" panose="020F0502020204030204" pitchFamily="34" charset="0"/>
                      </a:endParaRPr>
                    </a:p>
                  </a:txBody>
                  <a:tcPr marL="6075" marR="6075" marT="6075" marB="0" anchor="b"/>
                </a:tc>
                <a:tc>
                  <a:txBody>
                    <a:bodyPr/>
                    <a:lstStyle/>
                    <a:p>
                      <a:pPr algn="l" fontAlgn="t"/>
                      <a:r>
                        <a:rPr lang="en-US" sz="1100" u="none" strike="noStrike">
                          <a:effectLst/>
                        </a:rPr>
                        <a:t>Injury Poisoning and Certain Other Consequences of External Causes</a:t>
                      </a:r>
                      <a:endParaRPr lang="en-US" sz="1100" b="0" i="0" u="none" strike="noStrike">
                        <a:solidFill>
                          <a:srgbClr val="000000"/>
                        </a:solidFill>
                        <a:effectLst/>
                        <a:latin typeface="Arial" panose="020B0604020202020204" pitchFamily="34" charset="0"/>
                      </a:endParaRPr>
                    </a:p>
                  </a:txBody>
                  <a:tcPr marL="6075" marR="6075" marT="6075" marB="0"/>
                </a:tc>
                <a:tc>
                  <a:txBody>
                    <a:bodyPr/>
                    <a:lstStyle/>
                    <a:p>
                      <a:pPr algn="l" fontAlgn="t"/>
                      <a:r>
                        <a:rPr lang="en-US" sz="1100" u="none" strike="noStrike">
                          <a:effectLst/>
                        </a:rPr>
                        <a:t>800–999 (Injury and Poisoning)</a:t>
                      </a:r>
                      <a:endParaRPr lang="en-US" sz="1100" b="0" i="0" u="none" strike="noStrike">
                        <a:solidFill>
                          <a:srgbClr val="000000"/>
                        </a:solidFill>
                        <a:effectLst/>
                        <a:latin typeface="Arial" panose="020B0604020202020204" pitchFamily="34" charset="0"/>
                      </a:endParaRPr>
                    </a:p>
                  </a:txBody>
                  <a:tcPr marL="6075" marR="6075" marT="6075" marB="0"/>
                </a:tc>
                <a:tc>
                  <a:txBody>
                    <a:bodyPr/>
                    <a:lstStyle/>
                    <a:p>
                      <a:pPr algn="l" fontAlgn="t"/>
                      <a:r>
                        <a:rPr lang="en-US" sz="1100" u="none" strike="noStrike" dirty="0">
                          <a:effectLst/>
                        </a:rPr>
                        <a:t>S00–T98</a:t>
                      </a:r>
                      <a:endParaRPr lang="en-US" sz="1100" b="0" i="0" u="none" strike="noStrike" dirty="0">
                        <a:solidFill>
                          <a:srgbClr val="000000"/>
                        </a:solidFill>
                        <a:effectLst/>
                        <a:latin typeface="Arial" panose="020B0604020202020204" pitchFamily="34" charset="0"/>
                      </a:endParaRPr>
                    </a:p>
                  </a:txBody>
                  <a:tcPr marL="6075" marR="6075" marT="6075" marB="0"/>
                </a:tc>
              </a:tr>
              <a:tr h="151377">
                <a:tc>
                  <a:txBody>
                    <a:bodyPr/>
                    <a:lstStyle/>
                    <a:p>
                      <a:pPr algn="l" fontAlgn="b"/>
                      <a:r>
                        <a:rPr lang="en-US" sz="1100" u="none" strike="noStrike">
                          <a:effectLst/>
                        </a:rPr>
                        <a:t>20</a:t>
                      </a:r>
                      <a:endParaRPr lang="en-US" sz="1100" b="0" i="0" u="none" strike="noStrike">
                        <a:solidFill>
                          <a:srgbClr val="000000"/>
                        </a:solidFill>
                        <a:effectLst/>
                        <a:latin typeface="Calibri" panose="020F0502020204030204" pitchFamily="34" charset="0"/>
                      </a:endParaRPr>
                    </a:p>
                  </a:txBody>
                  <a:tcPr marL="6075" marR="6075" marT="6075" marB="0" anchor="b"/>
                </a:tc>
                <a:tc>
                  <a:txBody>
                    <a:bodyPr/>
                    <a:lstStyle/>
                    <a:p>
                      <a:pPr algn="l" fontAlgn="t"/>
                      <a:r>
                        <a:rPr lang="en-US" sz="1100" u="none" strike="noStrike">
                          <a:effectLst/>
                        </a:rPr>
                        <a:t>External Causes of Morbidity</a:t>
                      </a:r>
                      <a:endParaRPr lang="en-US" sz="1100" b="0" i="0" u="none" strike="noStrike">
                        <a:solidFill>
                          <a:srgbClr val="000000"/>
                        </a:solidFill>
                        <a:effectLst/>
                        <a:latin typeface="Arial" panose="020B0604020202020204" pitchFamily="34" charset="0"/>
                      </a:endParaRPr>
                    </a:p>
                  </a:txBody>
                  <a:tcPr marL="6075" marR="6075" marT="6075" marB="0"/>
                </a:tc>
                <a:tc>
                  <a:txBody>
                    <a:bodyPr/>
                    <a:lstStyle/>
                    <a:p>
                      <a:pPr algn="l" fontAlgn="t"/>
                      <a:r>
                        <a:rPr lang="en-US" sz="1100" u="none" strike="noStrike">
                          <a:effectLst/>
                        </a:rPr>
                        <a:t>E800–E999</a:t>
                      </a:r>
                      <a:endParaRPr lang="en-US" sz="1100" b="0" i="0" u="none" strike="noStrike">
                        <a:solidFill>
                          <a:srgbClr val="000000"/>
                        </a:solidFill>
                        <a:effectLst/>
                        <a:latin typeface="Arial" panose="020B0604020202020204" pitchFamily="34" charset="0"/>
                      </a:endParaRPr>
                    </a:p>
                  </a:txBody>
                  <a:tcPr marL="6075" marR="6075" marT="6075" marB="0"/>
                </a:tc>
                <a:tc>
                  <a:txBody>
                    <a:bodyPr/>
                    <a:lstStyle/>
                    <a:p>
                      <a:pPr algn="l" fontAlgn="t"/>
                      <a:r>
                        <a:rPr lang="en-US" sz="1100" u="none" strike="noStrike" dirty="0">
                          <a:effectLst/>
                        </a:rPr>
                        <a:t>V00–Y98</a:t>
                      </a:r>
                      <a:endParaRPr lang="en-US" sz="1100" b="0" i="0" u="none" strike="noStrike" dirty="0">
                        <a:solidFill>
                          <a:srgbClr val="000000"/>
                        </a:solidFill>
                        <a:effectLst/>
                        <a:latin typeface="Arial" panose="020B0604020202020204" pitchFamily="34" charset="0"/>
                      </a:endParaRPr>
                    </a:p>
                  </a:txBody>
                  <a:tcPr marL="6075" marR="6075" marT="6075" marB="0"/>
                </a:tc>
              </a:tr>
              <a:tr h="900696">
                <a:tc>
                  <a:txBody>
                    <a:bodyPr/>
                    <a:lstStyle/>
                    <a:p>
                      <a:pPr algn="l" fontAlgn="b"/>
                      <a:r>
                        <a:rPr lang="en-US" sz="1100" u="none" strike="noStrike">
                          <a:effectLst/>
                        </a:rPr>
                        <a:t>21</a:t>
                      </a:r>
                      <a:endParaRPr lang="en-US" sz="1100" b="0" i="0" u="none" strike="noStrike">
                        <a:solidFill>
                          <a:srgbClr val="000000"/>
                        </a:solidFill>
                        <a:effectLst/>
                        <a:latin typeface="Calibri" panose="020F0502020204030204" pitchFamily="34" charset="0"/>
                      </a:endParaRPr>
                    </a:p>
                  </a:txBody>
                  <a:tcPr marL="6075" marR="6075" marT="6075" marB="0" anchor="b"/>
                </a:tc>
                <a:tc>
                  <a:txBody>
                    <a:bodyPr/>
                    <a:lstStyle/>
                    <a:p>
                      <a:pPr algn="l" fontAlgn="t"/>
                      <a:r>
                        <a:rPr lang="en-US" sz="1100" u="none" strike="noStrike">
                          <a:effectLst/>
                        </a:rPr>
                        <a:t>Supplementary Classification of External Causes of Injury and Poisoning Factors Influencing Health Status and Contact with Health Services</a:t>
                      </a:r>
                      <a:endParaRPr lang="en-US" sz="1100" b="0" i="0" u="none" strike="noStrike">
                        <a:solidFill>
                          <a:srgbClr val="000000"/>
                        </a:solidFill>
                        <a:effectLst/>
                        <a:latin typeface="Arial" panose="020B0604020202020204" pitchFamily="34" charset="0"/>
                      </a:endParaRPr>
                    </a:p>
                  </a:txBody>
                  <a:tcPr marL="6075" marR="6075" marT="6075" marB="0"/>
                </a:tc>
                <a:tc>
                  <a:txBody>
                    <a:bodyPr/>
                    <a:lstStyle/>
                    <a:p>
                      <a:pPr algn="l" fontAlgn="t"/>
                      <a:r>
                        <a:rPr lang="en-US" sz="1100" u="none" strike="noStrike">
                          <a:effectLst/>
                        </a:rPr>
                        <a:t>V01–V83 Supplementary Classification of Factors Influencing Health Status and Contact with Health Services</a:t>
                      </a:r>
                      <a:endParaRPr lang="en-US" sz="1100" b="0" i="0" u="none" strike="noStrike">
                        <a:solidFill>
                          <a:srgbClr val="000000"/>
                        </a:solidFill>
                        <a:effectLst/>
                        <a:latin typeface="Arial" panose="020B0604020202020204" pitchFamily="34" charset="0"/>
                      </a:endParaRPr>
                    </a:p>
                  </a:txBody>
                  <a:tcPr marL="6075" marR="6075" marT="6075" marB="0"/>
                </a:tc>
                <a:tc>
                  <a:txBody>
                    <a:bodyPr/>
                    <a:lstStyle/>
                    <a:p>
                      <a:pPr algn="l" fontAlgn="t"/>
                      <a:r>
                        <a:rPr lang="en-US" sz="1100" u="none" strike="noStrike" dirty="0">
                          <a:effectLst/>
                        </a:rPr>
                        <a:t>Z00–Z99</a:t>
                      </a:r>
                      <a:endParaRPr lang="en-US" sz="1100" b="0" i="0" u="none" strike="noStrike" dirty="0">
                        <a:solidFill>
                          <a:srgbClr val="000000"/>
                        </a:solidFill>
                        <a:effectLst/>
                        <a:latin typeface="Arial" panose="020B0604020202020204" pitchFamily="34" charset="0"/>
                      </a:endParaRPr>
                    </a:p>
                  </a:txBody>
                  <a:tcPr marL="6075" marR="6075" marT="6075" marB="0"/>
                </a:tc>
              </a:tr>
            </a:tbl>
          </a:graphicData>
        </a:graphic>
      </p:graphicFrame>
      <p:pic>
        <p:nvPicPr>
          <p:cNvPr id="4" name="Picture 2" descr="Image result for icd10 clip ar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657" y="2177"/>
            <a:ext cx="1600199" cy="114082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25792715"/>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fontScale="90000"/>
          </a:bodyPr>
          <a:lstStyle/>
          <a:p>
            <a:r>
              <a:rPr lang="en-US" dirty="0"/>
              <a:t>Just how specific is ICD-10</a:t>
            </a:r>
            <a:br>
              <a:rPr lang="en-US" dirty="0"/>
            </a:br>
            <a:r>
              <a:rPr lang="en-US" dirty="0"/>
              <a:t>Examples</a:t>
            </a:r>
          </a:p>
        </p:txBody>
      </p:sp>
      <p:sp>
        <p:nvSpPr>
          <p:cNvPr id="8" name="Content Placeholder 7"/>
          <p:cNvSpPr>
            <a:spLocks noGrp="1"/>
          </p:cNvSpPr>
          <p:nvPr>
            <p:ph idx="1"/>
          </p:nvPr>
        </p:nvSpPr>
        <p:spPr/>
        <p:txBody>
          <a:bodyPr>
            <a:normAutofit lnSpcReduction="10000"/>
          </a:bodyPr>
          <a:lstStyle/>
          <a:p>
            <a:pPr marL="0" indent="0">
              <a:buNone/>
            </a:pPr>
            <a:r>
              <a:rPr lang="en-US" dirty="0" smtClean="0"/>
              <a:t>Patient treated for carpal tunnel syndrome from excessive, long-time computer keyboarding at work.</a:t>
            </a:r>
          </a:p>
          <a:p>
            <a:pPr marL="0" indent="0">
              <a:buNone/>
            </a:pPr>
            <a:r>
              <a:rPr lang="en-US" dirty="0" smtClean="0"/>
              <a:t>G56.00 	Carpal Tunnel Syndrome, unspecified 		upper limb</a:t>
            </a:r>
          </a:p>
          <a:p>
            <a:pPr marL="0" indent="0">
              <a:buNone/>
            </a:pPr>
            <a:r>
              <a:rPr lang="en-US" dirty="0" smtClean="0"/>
              <a:t>Y93.C1	Activity, computer keyboarding</a:t>
            </a:r>
          </a:p>
          <a:p>
            <a:pPr marL="0" indent="0">
              <a:buNone/>
            </a:pPr>
            <a:r>
              <a:rPr lang="en-US" dirty="0" smtClean="0"/>
              <a:t>Y99.0	</a:t>
            </a:r>
            <a:r>
              <a:rPr lang="en-US" dirty="0"/>
              <a:t>Civilian activity done for income or </a:t>
            </a:r>
            <a:r>
              <a:rPr lang="en-US" dirty="0" smtClean="0"/>
              <a:t>		pay</a:t>
            </a:r>
            <a:r>
              <a:rPr lang="en-US" dirty="0"/>
              <a:t/>
            </a:r>
            <a:br>
              <a:rPr lang="en-US" dirty="0"/>
            </a:br>
            <a:endParaRPr lang="en-US" dirty="0" smtClean="0"/>
          </a:p>
          <a:p>
            <a:pPr marL="0" indent="0">
              <a:buNone/>
            </a:pPr>
            <a:endParaRPr lang="en-US" dirty="0"/>
          </a:p>
        </p:txBody>
      </p:sp>
      <p:pic>
        <p:nvPicPr>
          <p:cNvPr id="40962" name="Picture 2" descr="Image result for typing clipar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416" y="76200"/>
            <a:ext cx="1735183" cy="1447800"/>
          </a:xfrm>
          <a:prstGeom prst="rect">
            <a:avLst/>
          </a:prstGeom>
          <a:noFill/>
          <a:extLst>
            <a:ext uri="{909E8E84-426E-40DD-AFC4-6F175D3DCCD1}">
              <a14:hiddenFill xmlns:a14="http://schemas.microsoft.com/office/drawing/2010/main">
                <a:solidFill>
                  <a:srgbClr val="FFFFFF"/>
                </a:solidFill>
              </a14:hiddenFill>
            </a:ext>
          </a:extLst>
        </p:spPr>
      </p:pic>
      <p:pic>
        <p:nvPicPr>
          <p:cNvPr id="40968" name="Picture 8" descr="Image result for typing clipar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48400" y="5029200"/>
            <a:ext cx="2286000" cy="13620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1748364"/>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Just how specific is ICD-10</a:t>
            </a:r>
            <a:br>
              <a:rPr lang="en-US" dirty="0" smtClean="0"/>
            </a:br>
            <a:r>
              <a:rPr lang="en-US" dirty="0" smtClean="0"/>
              <a:t>Examples</a:t>
            </a:r>
            <a:endParaRPr lang="en-US" dirty="0"/>
          </a:p>
        </p:txBody>
      </p:sp>
      <p:sp>
        <p:nvSpPr>
          <p:cNvPr id="7" name="Content Placeholder 6"/>
          <p:cNvSpPr>
            <a:spLocks noGrp="1"/>
          </p:cNvSpPr>
          <p:nvPr>
            <p:ph idx="1"/>
          </p:nvPr>
        </p:nvSpPr>
        <p:spPr/>
        <p:txBody>
          <a:bodyPr>
            <a:normAutofit fontScale="92500"/>
          </a:bodyPr>
          <a:lstStyle/>
          <a:p>
            <a:r>
              <a:rPr lang="en-US" dirty="0" smtClean="0"/>
              <a:t>While playing tennis in a tournament at the Clay Court County Club, a male player sprained his right wrist and was treated in a hospital emergency department close to the courts</a:t>
            </a:r>
          </a:p>
          <a:p>
            <a:r>
              <a:rPr lang="en-US" dirty="0" smtClean="0"/>
              <a:t>S63.501	Unspecified sprain of right wrist, initial encounter</a:t>
            </a:r>
          </a:p>
          <a:p>
            <a:r>
              <a:rPr lang="en-US" dirty="0" smtClean="0"/>
              <a:t>Y93.73	Activity, racquet and hand sports</a:t>
            </a:r>
          </a:p>
          <a:p>
            <a:r>
              <a:rPr lang="en-US" dirty="0" smtClean="0"/>
              <a:t>Y92.312	Tennis court as the place of occurrence as the external cause</a:t>
            </a:r>
            <a:endParaRPr lang="en-US" dirty="0"/>
          </a:p>
        </p:txBody>
      </p:sp>
      <p:pic>
        <p:nvPicPr>
          <p:cNvPr id="41992" name="Picture 8" descr="Image result for sprained wrist clip ar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787434" cy="1431924"/>
          </a:xfrm>
          <a:prstGeom prst="rect">
            <a:avLst/>
          </a:prstGeom>
          <a:noFill/>
          <a:extLst>
            <a:ext uri="{909E8E84-426E-40DD-AFC4-6F175D3DCCD1}">
              <a14:hiddenFill xmlns:a14="http://schemas.microsoft.com/office/drawing/2010/main">
                <a:solidFill>
                  <a:srgbClr val="FFFFFF"/>
                </a:solidFill>
              </a14:hiddenFill>
            </a:ext>
          </a:extLst>
        </p:spPr>
      </p:pic>
      <p:pic>
        <p:nvPicPr>
          <p:cNvPr id="41994" name="Picture 10" descr="Image result for sprained wrist clip ar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0" y="5588271"/>
            <a:ext cx="2808540" cy="126972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48796302"/>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000" dirty="0" smtClean="0"/>
              <a:t>		Chapter 21- Supplementary </a:t>
            </a:r>
            <a:r>
              <a:rPr lang="en-US" sz="2000" dirty="0"/>
              <a:t>Classification of External Causes </a:t>
            </a:r>
            <a:r>
              <a:rPr lang="en-US" sz="2000" dirty="0" smtClean="0"/>
              <a:t>		of </a:t>
            </a:r>
            <a:r>
              <a:rPr lang="en-US" sz="2000" dirty="0"/>
              <a:t>Injury </a:t>
            </a:r>
            <a:r>
              <a:rPr lang="en-US" sz="2000" dirty="0" smtClean="0"/>
              <a:t>and </a:t>
            </a:r>
            <a:r>
              <a:rPr lang="en-US" sz="2000" dirty="0"/>
              <a:t>Poisoning Factors Influencing Health Status and Contact with Health Services </a:t>
            </a:r>
            <a:r>
              <a:rPr lang="en-US" sz="2000" dirty="0" smtClean="0"/>
              <a:t/>
            </a:r>
            <a:br>
              <a:rPr lang="en-US" sz="2000" dirty="0" smtClean="0"/>
            </a:br>
            <a:r>
              <a:rPr lang="en-US" sz="2000" dirty="0" smtClean="0"/>
              <a:t>Codes starting with Z</a:t>
            </a:r>
            <a:endParaRPr lang="en-US" sz="2000" dirty="0"/>
          </a:p>
        </p:txBody>
      </p:sp>
      <p:sp>
        <p:nvSpPr>
          <p:cNvPr id="3" name="Content Placeholder 2"/>
          <p:cNvSpPr>
            <a:spLocks noGrp="1"/>
          </p:cNvSpPr>
          <p:nvPr>
            <p:ph idx="1"/>
          </p:nvPr>
        </p:nvSpPr>
        <p:spPr/>
        <p:txBody>
          <a:bodyPr>
            <a:normAutofit fontScale="77500" lnSpcReduction="20000"/>
          </a:bodyPr>
          <a:lstStyle/>
          <a:p>
            <a:pPr marL="0" indent="0">
              <a:buNone/>
            </a:pPr>
            <a:r>
              <a:rPr lang="en-US" dirty="0" smtClean="0"/>
              <a:t>These </a:t>
            </a:r>
            <a:r>
              <a:rPr lang="en-US" dirty="0"/>
              <a:t>codes are used in any healthcare setting. Z codes my be used as either a first listed (principal diagnosis code in the inpatient setting), or secondary code, depending upon the circumstances of the encounter. Certain Z codes may only be used as first listed or principal diagnosis in certain conditions-refer to official coding guidelines for details. </a:t>
            </a:r>
          </a:p>
          <a:p>
            <a:r>
              <a:rPr lang="en-US" dirty="0" smtClean="0"/>
              <a:t>Categories </a:t>
            </a:r>
            <a:r>
              <a:rPr lang="en-US" dirty="0"/>
              <a:t>include, contact/exposure, vaccinations, status code, screening, aftercare </a:t>
            </a:r>
          </a:p>
          <a:p>
            <a:r>
              <a:rPr lang="en-US" dirty="0" smtClean="0"/>
              <a:t>Aftercare </a:t>
            </a:r>
            <a:r>
              <a:rPr lang="en-US" dirty="0"/>
              <a:t>note - In ICD-10-CM Aftercare Z codes should not be used for aftercare of fractures. </a:t>
            </a:r>
          </a:p>
          <a:p>
            <a:r>
              <a:rPr lang="en-US" dirty="0" smtClean="0"/>
              <a:t>For </a:t>
            </a:r>
            <a:r>
              <a:rPr lang="en-US" dirty="0"/>
              <a:t>aftercare of a fracture, assign the acute fracture code with the 7th character extension of D for subsequent encounter </a:t>
            </a:r>
          </a:p>
          <a:p>
            <a:endParaRPr lang="en-US" dirty="0"/>
          </a:p>
        </p:txBody>
      </p:sp>
      <p:pic>
        <p:nvPicPr>
          <p:cNvPr id="39938" name="Picture 2" descr="Image result for icd-10 clip ar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43800" y="5453924"/>
            <a:ext cx="1396487" cy="1377950"/>
          </a:xfrm>
          <a:prstGeom prst="rect">
            <a:avLst/>
          </a:prstGeom>
          <a:noFill/>
          <a:extLst>
            <a:ext uri="{909E8E84-426E-40DD-AFC4-6F175D3DCCD1}">
              <a14:hiddenFill xmlns:a14="http://schemas.microsoft.com/office/drawing/2010/main">
                <a:solidFill>
                  <a:srgbClr val="FFFFFF"/>
                </a:solidFill>
              </a14:hiddenFill>
            </a:ext>
          </a:extLst>
        </p:spPr>
      </p:pic>
      <p:pic>
        <p:nvPicPr>
          <p:cNvPr id="39940" name="Picture 4" descr="Image result for doctor visit clip ar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 y="76200"/>
            <a:ext cx="2133600" cy="1447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97576202"/>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sz="2200" dirty="0" smtClean="0"/>
              <a:t/>
            </a:r>
            <a:br>
              <a:rPr lang="en-US" sz="2200" dirty="0" smtClean="0"/>
            </a:br>
            <a:r>
              <a:rPr lang="en-US" sz="2200" dirty="0"/>
              <a:t>	</a:t>
            </a:r>
            <a:r>
              <a:rPr lang="en-US" sz="2200" dirty="0" smtClean="0"/>
              <a:t>Chapter </a:t>
            </a:r>
            <a:r>
              <a:rPr lang="en-US" sz="2200" dirty="0"/>
              <a:t>21- Supplementary Classification of External Causes 		</a:t>
            </a:r>
            <a:r>
              <a:rPr lang="en-US" sz="2200" dirty="0" smtClean="0"/>
              <a:t>	of </a:t>
            </a:r>
            <a:r>
              <a:rPr lang="en-US" sz="2200" dirty="0"/>
              <a:t>Injury and Poisoning Factors Influencing Health Status and Contact with Health Services </a:t>
            </a:r>
            <a:r>
              <a:rPr lang="en-US" dirty="0"/>
              <a:t/>
            </a:r>
            <a:br>
              <a:rPr lang="en-US" dirty="0"/>
            </a:br>
            <a:endParaRPr lang="en-US" dirty="0"/>
          </a:p>
        </p:txBody>
      </p:sp>
      <p:sp>
        <p:nvSpPr>
          <p:cNvPr id="5" name="Text Placeholder 4"/>
          <p:cNvSpPr>
            <a:spLocks noGrp="1"/>
          </p:cNvSpPr>
          <p:nvPr>
            <p:ph type="body" idx="1"/>
          </p:nvPr>
        </p:nvSpPr>
        <p:spPr/>
        <p:txBody>
          <a:bodyPr/>
          <a:lstStyle/>
          <a:p>
            <a:pPr algn="ctr"/>
            <a:r>
              <a:rPr lang="en-US" dirty="0" smtClean="0"/>
              <a:t>ICD-9</a:t>
            </a:r>
            <a:endParaRPr lang="en-US" dirty="0"/>
          </a:p>
        </p:txBody>
      </p:sp>
      <p:sp>
        <p:nvSpPr>
          <p:cNvPr id="6" name="Content Placeholder 5"/>
          <p:cNvSpPr>
            <a:spLocks noGrp="1"/>
          </p:cNvSpPr>
          <p:nvPr>
            <p:ph sz="half" idx="2"/>
          </p:nvPr>
        </p:nvSpPr>
        <p:spPr/>
        <p:txBody>
          <a:bodyPr/>
          <a:lstStyle/>
          <a:p>
            <a:r>
              <a:rPr lang="en-US" dirty="0" smtClean="0"/>
              <a:t>V70.0</a:t>
            </a:r>
          </a:p>
          <a:p>
            <a:pPr marL="0" indent="0">
              <a:buNone/>
            </a:pPr>
            <a:r>
              <a:rPr lang="en-US" dirty="0" smtClean="0"/>
              <a:t>Routine </a:t>
            </a:r>
            <a:r>
              <a:rPr lang="en-US" dirty="0"/>
              <a:t>general medical examination at a health care </a:t>
            </a:r>
            <a:r>
              <a:rPr lang="en-US" dirty="0" smtClean="0"/>
              <a:t>facility</a:t>
            </a:r>
          </a:p>
          <a:p>
            <a:endParaRPr lang="en-US" dirty="0" smtClean="0"/>
          </a:p>
          <a:p>
            <a:endParaRPr lang="en-US" dirty="0"/>
          </a:p>
          <a:p>
            <a:endParaRPr lang="en-US" dirty="0" smtClean="0"/>
          </a:p>
          <a:p>
            <a:r>
              <a:rPr lang="en-US" dirty="0" smtClean="0"/>
              <a:t>V72.31 Gynecology exam</a:t>
            </a:r>
            <a:endParaRPr lang="en-US" dirty="0"/>
          </a:p>
          <a:p>
            <a:endParaRPr lang="en-US" dirty="0"/>
          </a:p>
        </p:txBody>
      </p:sp>
      <p:sp>
        <p:nvSpPr>
          <p:cNvPr id="7" name="Text Placeholder 6"/>
          <p:cNvSpPr>
            <a:spLocks noGrp="1"/>
          </p:cNvSpPr>
          <p:nvPr>
            <p:ph type="body" sz="quarter" idx="3"/>
          </p:nvPr>
        </p:nvSpPr>
        <p:spPr/>
        <p:txBody>
          <a:bodyPr/>
          <a:lstStyle/>
          <a:p>
            <a:pPr algn="ctr"/>
            <a:r>
              <a:rPr lang="en-US" dirty="0" smtClean="0"/>
              <a:t>ICD-10</a:t>
            </a:r>
            <a:endParaRPr lang="en-US" dirty="0"/>
          </a:p>
        </p:txBody>
      </p:sp>
      <p:sp>
        <p:nvSpPr>
          <p:cNvPr id="8" name="Content Placeholder 7"/>
          <p:cNvSpPr>
            <a:spLocks noGrp="1"/>
          </p:cNvSpPr>
          <p:nvPr>
            <p:ph sz="quarter" idx="4"/>
          </p:nvPr>
        </p:nvSpPr>
        <p:spPr/>
        <p:txBody>
          <a:bodyPr>
            <a:normAutofit fontScale="85000" lnSpcReduction="20000"/>
          </a:bodyPr>
          <a:lstStyle/>
          <a:p>
            <a:r>
              <a:rPr lang="en-US" dirty="0" smtClean="0"/>
              <a:t>Z00.00 </a:t>
            </a:r>
          </a:p>
          <a:p>
            <a:pPr marL="0" indent="0">
              <a:buNone/>
            </a:pPr>
            <a:r>
              <a:rPr lang="en-US" dirty="0" smtClean="0"/>
              <a:t>Routine </a:t>
            </a:r>
            <a:r>
              <a:rPr lang="en-US" dirty="0"/>
              <a:t>general </a:t>
            </a:r>
            <a:r>
              <a:rPr lang="en-US" dirty="0" smtClean="0"/>
              <a:t>adult medical </a:t>
            </a:r>
            <a:r>
              <a:rPr lang="en-US" dirty="0"/>
              <a:t>examination at a health care </a:t>
            </a:r>
            <a:r>
              <a:rPr lang="en-US" dirty="0" smtClean="0"/>
              <a:t>facility without abnormal findings</a:t>
            </a:r>
          </a:p>
          <a:p>
            <a:pPr marL="0" indent="0">
              <a:buNone/>
            </a:pPr>
            <a:endParaRPr lang="en-US" dirty="0" smtClean="0"/>
          </a:p>
          <a:p>
            <a:r>
              <a:rPr lang="en-US" dirty="0" smtClean="0"/>
              <a:t>Z00.01 </a:t>
            </a:r>
          </a:p>
          <a:p>
            <a:pPr marL="0" indent="0">
              <a:buNone/>
            </a:pPr>
            <a:r>
              <a:rPr lang="en-US" dirty="0" smtClean="0"/>
              <a:t>Routine </a:t>
            </a:r>
            <a:r>
              <a:rPr lang="en-US" dirty="0"/>
              <a:t>general adult medical examination at a health care facility </a:t>
            </a:r>
            <a:r>
              <a:rPr lang="en-US" dirty="0" smtClean="0"/>
              <a:t>with </a:t>
            </a:r>
            <a:r>
              <a:rPr lang="en-US" dirty="0"/>
              <a:t>abnormal findings</a:t>
            </a:r>
          </a:p>
          <a:p>
            <a:pPr marL="0" indent="0">
              <a:buNone/>
            </a:pPr>
            <a:endParaRPr lang="en-US" dirty="0" smtClean="0"/>
          </a:p>
          <a:p>
            <a:r>
              <a:rPr lang="en-US" dirty="0" smtClean="0"/>
              <a:t>Z01.411 Gynecology exam with abnormal findings</a:t>
            </a:r>
          </a:p>
          <a:p>
            <a:r>
              <a:rPr lang="en-US" dirty="0" smtClean="0"/>
              <a:t>Z01.419 </a:t>
            </a:r>
            <a:r>
              <a:rPr lang="en-US" dirty="0"/>
              <a:t>Gynecology exam </a:t>
            </a:r>
            <a:r>
              <a:rPr lang="en-US" dirty="0" smtClean="0"/>
              <a:t>without </a:t>
            </a:r>
            <a:r>
              <a:rPr lang="en-US" dirty="0"/>
              <a:t>abnormal findings</a:t>
            </a:r>
          </a:p>
          <a:p>
            <a:pPr marL="0" indent="0">
              <a:buNone/>
            </a:pPr>
            <a:endParaRPr lang="en-US" dirty="0"/>
          </a:p>
          <a:p>
            <a:endParaRPr lang="en-US" dirty="0"/>
          </a:p>
        </p:txBody>
      </p:sp>
      <p:pic>
        <p:nvPicPr>
          <p:cNvPr id="9" name="Picture 4" descr="Image result for doctor visit clip ar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140494"/>
            <a:ext cx="1684421" cy="1143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68112231"/>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0225" y="304800"/>
            <a:ext cx="8229600" cy="1143000"/>
          </a:xfrm>
        </p:spPr>
        <p:txBody>
          <a:bodyPr>
            <a:normAutofit fontScale="90000"/>
          </a:bodyPr>
          <a:lstStyle/>
          <a:p>
            <a:r>
              <a:rPr lang="en-US" sz="2000" dirty="0" smtClean="0"/>
              <a:t>	Chapter </a:t>
            </a:r>
            <a:r>
              <a:rPr lang="en-US" sz="2000" dirty="0"/>
              <a:t>21- Supplementary Classification of External Causes 		</a:t>
            </a:r>
            <a:r>
              <a:rPr lang="en-US" sz="2000" dirty="0" smtClean="0"/>
              <a:t>of </a:t>
            </a:r>
            <a:r>
              <a:rPr lang="en-US" sz="2000" dirty="0"/>
              <a:t>Injury and Poisoning Factors Influencing Health Status and Contact with Health Services </a:t>
            </a:r>
            <a:br>
              <a:rPr lang="en-US" sz="2000" dirty="0"/>
            </a:br>
            <a:endParaRPr lang="en-US" sz="2000" dirty="0"/>
          </a:p>
        </p:txBody>
      </p:sp>
      <p:sp>
        <p:nvSpPr>
          <p:cNvPr id="3" name="Text Placeholder 2"/>
          <p:cNvSpPr>
            <a:spLocks noGrp="1"/>
          </p:cNvSpPr>
          <p:nvPr>
            <p:ph type="body" idx="1"/>
          </p:nvPr>
        </p:nvSpPr>
        <p:spPr/>
        <p:txBody>
          <a:bodyPr/>
          <a:lstStyle/>
          <a:p>
            <a:pPr algn="ctr"/>
            <a:r>
              <a:rPr lang="en-US" dirty="0" smtClean="0"/>
              <a:t>ICD-9 CODE	</a:t>
            </a:r>
            <a:endParaRPr lang="en-US" dirty="0"/>
          </a:p>
        </p:txBody>
      </p:sp>
      <p:sp>
        <p:nvSpPr>
          <p:cNvPr id="4" name="Content Placeholder 3"/>
          <p:cNvSpPr>
            <a:spLocks noGrp="1"/>
          </p:cNvSpPr>
          <p:nvPr>
            <p:ph sz="half" idx="2"/>
          </p:nvPr>
        </p:nvSpPr>
        <p:spPr/>
        <p:txBody>
          <a:bodyPr>
            <a:normAutofit/>
          </a:bodyPr>
          <a:lstStyle/>
          <a:p>
            <a:r>
              <a:rPr lang="en-US" sz="2000" dirty="0"/>
              <a:t>V76.12  </a:t>
            </a:r>
            <a:r>
              <a:rPr lang="en-US" sz="2000" dirty="0" smtClean="0"/>
              <a:t>Encounter </a:t>
            </a:r>
            <a:r>
              <a:rPr lang="en-US" sz="2000" dirty="0"/>
              <a:t>for screening mammogram for malignant neoplasm of </a:t>
            </a:r>
            <a:r>
              <a:rPr lang="en-US" sz="2000" dirty="0" smtClean="0"/>
              <a:t>breast</a:t>
            </a:r>
          </a:p>
          <a:p>
            <a:pPr marL="0" indent="0">
              <a:buNone/>
            </a:pPr>
            <a:endParaRPr lang="en-US" sz="2000" dirty="0"/>
          </a:p>
          <a:p>
            <a:r>
              <a:rPr lang="en-US" sz="2000" dirty="0" smtClean="0"/>
              <a:t>V76.51 </a:t>
            </a:r>
            <a:r>
              <a:rPr lang="en-US" sz="2000" dirty="0"/>
              <a:t>Screening for colon </a:t>
            </a:r>
            <a:r>
              <a:rPr lang="en-US" sz="2000" dirty="0" smtClean="0"/>
              <a:t>cancer</a:t>
            </a:r>
          </a:p>
          <a:p>
            <a:endParaRPr lang="en-US" sz="2000" dirty="0"/>
          </a:p>
          <a:p>
            <a:r>
              <a:rPr lang="en-US" sz="2000" dirty="0" smtClean="0"/>
              <a:t>V80.1 Screening for Glaucoma</a:t>
            </a:r>
          </a:p>
          <a:p>
            <a:r>
              <a:rPr lang="en-US" sz="2000" dirty="0" smtClean="0"/>
              <a:t>V80.2 Screening for other eye conditions</a:t>
            </a:r>
          </a:p>
          <a:p>
            <a:r>
              <a:rPr lang="en-US" sz="2000" dirty="0" smtClean="0"/>
              <a:t>V80.3 Screening for ear disease</a:t>
            </a:r>
          </a:p>
        </p:txBody>
      </p:sp>
      <p:sp>
        <p:nvSpPr>
          <p:cNvPr id="5" name="Text Placeholder 4"/>
          <p:cNvSpPr>
            <a:spLocks noGrp="1"/>
          </p:cNvSpPr>
          <p:nvPr>
            <p:ph type="body" sz="quarter" idx="3"/>
          </p:nvPr>
        </p:nvSpPr>
        <p:spPr/>
        <p:txBody>
          <a:bodyPr/>
          <a:lstStyle/>
          <a:p>
            <a:pPr algn="ctr"/>
            <a:r>
              <a:rPr lang="en-US" dirty="0" smtClean="0"/>
              <a:t>ICD-10 CODE</a:t>
            </a:r>
            <a:endParaRPr lang="en-US" dirty="0"/>
          </a:p>
        </p:txBody>
      </p:sp>
      <p:sp>
        <p:nvSpPr>
          <p:cNvPr id="6" name="Content Placeholder 5"/>
          <p:cNvSpPr>
            <a:spLocks noGrp="1"/>
          </p:cNvSpPr>
          <p:nvPr>
            <p:ph sz="quarter" idx="4"/>
          </p:nvPr>
        </p:nvSpPr>
        <p:spPr/>
        <p:txBody>
          <a:bodyPr>
            <a:normAutofit/>
          </a:bodyPr>
          <a:lstStyle/>
          <a:p>
            <a:r>
              <a:rPr lang="en-US" sz="2000" dirty="0" smtClean="0"/>
              <a:t>Z12.31 Encounter </a:t>
            </a:r>
            <a:r>
              <a:rPr lang="en-US" sz="2000" dirty="0"/>
              <a:t>for screening mammogram for malignant neoplasm of </a:t>
            </a:r>
            <a:r>
              <a:rPr lang="en-US" sz="2000" dirty="0" smtClean="0"/>
              <a:t>breast</a:t>
            </a:r>
          </a:p>
          <a:p>
            <a:endParaRPr lang="en-US" sz="2000" dirty="0" smtClean="0"/>
          </a:p>
          <a:p>
            <a:r>
              <a:rPr lang="en-US" sz="2000" dirty="0" smtClean="0"/>
              <a:t>Z12.11 </a:t>
            </a:r>
            <a:r>
              <a:rPr lang="en-US" sz="2000" dirty="0"/>
              <a:t>Screening for colon cancer</a:t>
            </a:r>
          </a:p>
          <a:p>
            <a:endParaRPr lang="en-US" sz="2000" dirty="0" smtClean="0"/>
          </a:p>
          <a:p>
            <a:r>
              <a:rPr lang="en-US" sz="2000" dirty="0" smtClean="0"/>
              <a:t>Z13.5 Encounters for screening for eye and ear disorders</a:t>
            </a:r>
            <a:endParaRPr lang="en-US" sz="2000" dirty="0"/>
          </a:p>
        </p:txBody>
      </p:sp>
      <p:pic>
        <p:nvPicPr>
          <p:cNvPr id="7" name="Picture 4" descr="Image result for doctor visit clip ar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1" y="76200"/>
            <a:ext cx="1796716" cy="1219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93497156"/>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p:txBody>
          <a:bodyPr/>
          <a:lstStyle/>
          <a:p>
            <a:pPr eaLnBrk="1" fontAlgn="auto" hangingPunct="1">
              <a:spcAft>
                <a:spcPts val="0"/>
              </a:spcAft>
              <a:defRPr/>
            </a:pPr>
            <a:r>
              <a:rPr lang="en-US" dirty="0" smtClean="0">
                <a:solidFill>
                  <a:schemeClr val="tx2">
                    <a:lumMod val="75000"/>
                  </a:schemeClr>
                </a:solidFill>
              </a:rPr>
              <a:t>Contact Information</a:t>
            </a:r>
            <a:endParaRPr lang="en-US" dirty="0">
              <a:solidFill>
                <a:schemeClr val="tx2">
                  <a:lumMod val="75000"/>
                </a:schemeClr>
              </a:solidFill>
            </a:endParaRPr>
          </a:p>
        </p:txBody>
      </p:sp>
      <p:sp>
        <p:nvSpPr>
          <p:cNvPr id="5" name="Slide Number Placeholder 4"/>
          <p:cNvSpPr>
            <a:spLocks noGrp="1"/>
          </p:cNvSpPr>
          <p:nvPr>
            <p:ph type="sldNum" sz="quarter" idx="12"/>
          </p:nvPr>
        </p:nvSpPr>
        <p:spPr/>
        <p:txBody>
          <a:bodyPr/>
          <a:lstStyle/>
          <a:p>
            <a:pPr>
              <a:defRPr/>
            </a:pPr>
            <a:fld id="{24272CF7-DD14-40F9-8721-B8BD74A92B45}" type="slidenum">
              <a:rPr lang="en-US"/>
              <a:pPr>
                <a:defRPr/>
              </a:pPr>
              <a:t>65</a:t>
            </a:fld>
            <a:endParaRPr lang="en-US"/>
          </a:p>
        </p:txBody>
      </p:sp>
      <p:sp>
        <p:nvSpPr>
          <p:cNvPr id="13" name="Rectangle 12"/>
          <p:cNvSpPr/>
          <p:nvPr/>
        </p:nvSpPr>
        <p:spPr>
          <a:xfrm>
            <a:off x="2895600" y="1371600"/>
            <a:ext cx="5943600" cy="3785652"/>
          </a:xfrm>
          <a:prstGeom prst="rect">
            <a:avLst/>
          </a:prstGeom>
        </p:spPr>
        <p:txBody>
          <a:bodyPr wrap="square">
            <a:spAutoFit/>
          </a:bodyPr>
          <a:lstStyle/>
          <a:p>
            <a:pPr>
              <a:spcBef>
                <a:spcPct val="50000"/>
              </a:spcBef>
              <a:defRPr/>
            </a:pPr>
            <a:r>
              <a:rPr lang="en-US" sz="2400" dirty="0">
                <a:latin typeface="+mn-lt"/>
                <a:cs typeface="Arial" pitchFamily="34" charset="0"/>
              </a:rPr>
              <a:t>Additional </a:t>
            </a:r>
            <a:r>
              <a:rPr lang="en-US" sz="2400" dirty="0" smtClean="0">
                <a:latin typeface="+mn-lt"/>
                <a:cs typeface="Arial" pitchFamily="34" charset="0"/>
              </a:rPr>
              <a:t>questions??</a:t>
            </a:r>
          </a:p>
          <a:p>
            <a:pPr algn="ctr">
              <a:spcBef>
                <a:spcPct val="50000"/>
              </a:spcBef>
              <a:defRPr/>
            </a:pPr>
            <a:r>
              <a:rPr lang="en-US" sz="2400" dirty="0" smtClean="0">
                <a:cs typeface="Arial" pitchFamily="34" charset="0"/>
              </a:rPr>
              <a:t>F</a:t>
            </a:r>
            <a:r>
              <a:rPr lang="en-US" sz="2400" dirty="0" smtClean="0">
                <a:latin typeface="+mn-lt"/>
                <a:cs typeface="Arial" pitchFamily="34" charset="0"/>
              </a:rPr>
              <a:t>eel </a:t>
            </a:r>
            <a:r>
              <a:rPr lang="en-US" sz="2400" dirty="0">
                <a:latin typeface="+mn-lt"/>
                <a:cs typeface="Arial" pitchFamily="34" charset="0"/>
              </a:rPr>
              <a:t>free to contact me </a:t>
            </a:r>
            <a:r>
              <a:rPr lang="en-US" sz="2400" dirty="0" smtClean="0">
                <a:latin typeface="+mn-lt"/>
                <a:cs typeface="Arial" pitchFamily="34" charset="0"/>
              </a:rPr>
              <a:t>at:</a:t>
            </a:r>
            <a:endParaRPr lang="en-US" sz="2400" dirty="0">
              <a:latin typeface="+mn-lt"/>
              <a:cs typeface="Arial" pitchFamily="34" charset="0"/>
            </a:endParaRPr>
          </a:p>
          <a:p>
            <a:pPr>
              <a:spcBef>
                <a:spcPct val="50000"/>
              </a:spcBef>
              <a:defRPr/>
            </a:pPr>
            <a:endParaRPr lang="en-US" sz="2400" dirty="0">
              <a:latin typeface="+mn-lt"/>
              <a:cs typeface="Arial" pitchFamily="34" charset="0"/>
            </a:endParaRPr>
          </a:p>
          <a:p>
            <a:pPr>
              <a:spcBef>
                <a:spcPct val="50000"/>
              </a:spcBef>
              <a:defRPr/>
            </a:pPr>
            <a:r>
              <a:rPr lang="en-US" sz="2400" dirty="0">
                <a:cs typeface="Arial" pitchFamily="34" charset="0"/>
              </a:rPr>
              <a:t>e</a:t>
            </a:r>
            <a:r>
              <a:rPr lang="en-US" sz="2400" dirty="0" smtClean="0">
                <a:latin typeface="+mn-lt"/>
                <a:cs typeface="Arial" pitchFamily="34" charset="0"/>
              </a:rPr>
              <a:t>mail</a:t>
            </a:r>
            <a:r>
              <a:rPr lang="en-US" sz="2400" dirty="0">
                <a:latin typeface="+mn-lt"/>
                <a:cs typeface="Arial" pitchFamily="34" charset="0"/>
              </a:rPr>
              <a:t>:   klitzsey@medpointmanagement.com</a:t>
            </a:r>
          </a:p>
          <a:p>
            <a:pPr>
              <a:spcBef>
                <a:spcPct val="50000"/>
              </a:spcBef>
              <a:defRPr/>
            </a:pPr>
            <a:endParaRPr lang="en-US" sz="2400" dirty="0">
              <a:latin typeface="+mn-lt"/>
              <a:cs typeface="Arial" pitchFamily="34" charset="0"/>
            </a:endParaRPr>
          </a:p>
          <a:p>
            <a:pPr lvl="1">
              <a:spcBef>
                <a:spcPct val="50000"/>
              </a:spcBef>
              <a:defRPr/>
            </a:pPr>
            <a:r>
              <a:rPr lang="en-US" sz="2400" dirty="0">
                <a:latin typeface="+mn-lt"/>
                <a:cs typeface="Arial" pitchFamily="34" charset="0"/>
              </a:rPr>
              <a:t>Phone: 818-702-0100</a:t>
            </a:r>
          </a:p>
          <a:p>
            <a:pPr>
              <a:spcBef>
                <a:spcPct val="50000"/>
              </a:spcBef>
              <a:defRPr/>
            </a:pPr>
            <a:r>
              <a:rPr lang="en-US" sz="2400" dirty="0">
                <a:latin typeface="+mn-lt"/>
                <a:cs typeface="Arial" pitchFamily="34" charset="0"/>
              </a:rPr>
              <a:t>      </a:t>
            </a:r>
            <a:r>
              <a:rPr lang="en-US" sz="2400" dirty="0" smtClean="0">
                <a:latin typeface="+mn-lt"/>
                <a:cs typeface="Arial" pitchFamily="34" charset="0"/>
              </a:rPr>
              <a:t> </a:t>
            </a:r>
            <a:r>
              <a:rPr lang="en-US" sz="2400" dirty="0">
                <a:latin typeface="+mn-lt"/>
                <a:cs typeface="Arial" pitchFamily="34" charset="0"/>
              </a:rPr>
              <a:t>Extension 303</a:t>
            </a:r>
          </a:p>
        </p:txBody>
      </p:sp>
      <p:pic>
        <p:nvPicPr>
          <p:cNvPr id="3074" name="Picture 2" descr="C:\Users\Kimberley\Pictures\thumbnailCADHXNNO.jpg"/>
          <p:cNvPicPr>
            <a:picLocks noChangeAspect="1" noChangeArrowheads="1"/>
          </p:cNvPicPr>
          <p:nvPr/>
        </p:nvPicPr>
        <p:blipFill>
          <a:blip r:embed="rId3" cstate="print"/>
          <a:srcRect/>
          <a:stretch>
            <a:fillRect/>
          </a:stretch>
        </p:blipFill>
        <p:spPr bwMode="auto">
          <a:xfrm>
            <a:off x="816864" y="1752600"/>
            <a:ext cx="1719072" cy="1828800"/>
          </a:xfrm>
          <a:prstGeom prst="rect">
            <a:avLst/>
          </a:prstGeom>
          <a:noFill/>
        </p:spPr>
      </p:pic>
      <p:pic>
        <p:nvPicPr>
          <p:cNvPr id="43010" name="Picture 2" descr="Image result for iphone clipart"/>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36458" y="3810000"/>
            <a:ext cx="2114550" cy="2162176"/>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idx="4294967295"/>
          </p:nvPr>
        </p:nvSpPr>
        <p:spPr>
          <a:xfrm>
            <a:off x="685800" y="228600"/>
            <a:ext cx="8229600" cy="1143000"/>
          </a:xfrm>
        </p:spPr>
        <p:txBody>
          <a:bodyPr>
            <a:noAutofit/>
          </a:bodyPr>
          <a:lstStyle/>
          <a:p>
            <a:r>
              <a:rPr lang="en-US" sz="2800" dirty="0"/>
              <a:t>MEDICAL </a:t>
            </a:r>
            <a:r>
              <a:rPr lang="en-US" sz="2800" dirty="0" smtClean="0"/>
              <a:t>CONDITIONS CHANGES  </a:t>
            </a:r>
            <a:r>
              <a:rPr lang="en-US" sz="2800" dirty="0"/>
              <a:t>WITH ICD-10</a:t>
            </a:r>
            <a:r>
              <a:rPr lang="en-US" sz="2800" dirty="0">
                <a:solidFill>
                  <a:srgbClr val="000000"/>
                </a:solidFill>
                <a:latin typeface="Calibri" panose="020F0502020204030204" pitchFamily="34" charset="0"/>
              </a:rPr>
              <a:t/>
            </a:r>
            <a:br>
              <a:rPr lang="en-US" sz="2800" dirty="0">
                <a:solidFill>
                  <a:srgbClr val="000000"/>
                </a:solidFill>
                <a:latin typeface="Calibri" panose="020F0502020204030204" pitchFamily="34" charset="0"/>
              </a:rPr>
            </a:br>
            <a:endParaRPr lang="en-US" sz="2800" dirty="0"/>
          </a:p>
        </p:txBody>
      </p:sp>
      <p:graphicFrame>
        <p:nvGraphicFramePr>
          <p:cNvPr id="2" name="Table 1"/>
          <p:cNvGraphicFramePr>
            <a:graphicFrameLocks noGrp="1"/>
          </p:cNvGraphicFramePr>
          <p:nvPr>
            <p:extLst>
              <p:ext uri="{D42A27DB-BD31-4B8C-83A1-F6EECF244321}">
                <p14:modId xmlns:p14="http://schemas.microsoft.com/office/powerpoint/2010/main" val="4231512066"/>
              </p:ext>
            </p:extLst>
          </p:nvPr>
        </p:nvGraphicFramePr>
        <p:xfrm>
          <a:off x="0" y="934776"/>
          <a:ext cx="9144000" cy="5008821"/>
        </p:xfrm>
        <a:graphic>
          <a:graphicData uri="http://schemas.openxmlformats.org/drawingml/2006/table">
            <a:tbl>
              <a:tblPr firstRow="1" bandRow="1">
                <a:tableStyleId>{5C22544A-7EE6-4342-B048-85BDC9FD1C3A}</a:tableStyleId>
              </a:tblPr>
              <a:tblGrid>
                <a:gridCol w="3048000"/>
                <a:gridCol w="3048000"/>
                <a:gridCol w="3048000"/>
              </a:tblGrid>
              <a:tr h="379941">
                <a:tc>
                  <a:txBody>
                    <a:bodyPr/>
                    <a:lstStyle/>
                    <a:p>
                      <a:pPr algn="l"/>
                      <a:r>
                        <a:rPr lang="en-US" sz="1400" dirty="0" smtClean="0"/>
                        <a:t>Clinical Area</a:t>
                      </a:r>
                      <a:endParaRPr lang="en-US" sz="1400" dirty="0"/>
                    </a:p>
                  </a:txBody>
                  <a:tcPr/>
                </a:tc>
                <a:tc>
                  <a:txBody>
                    <a:bodyPr/>
                    <a:lstStyle/>
                    <a:p>
                      <a:pPr algn="l"/>
                      <a:r>
                        <a:rPr lang="en-US" sz="1400" dirty="0" smtClean="0"/>
                        <a:t>ICD-9</a:t>
                      </a:r>
                      <a:r>
                        <a:rPr lang="en-US" sz="1400" baseline="0" dirty="0" smtClean="0"/>
                        <a:t> Codes</a:t>
                      </a:r>
                      <a:endParaRPr lang="en-US" sz="1400" dirty="0"/>
                    </a:p>
                  </a:txBody>
                  <a:tcPr/>
                </a:tc>
                <a:tc>
                  <a:txBody>
                    <a:bodyPr/>
                    <a:lstStyle/>
                    <a:p>
                      <a:pPr algn="l"/>
                      <a:r>
                        <a:rPr lang="en-US" sz="1400" dirty="0" smtClean="0"/>
                        <a:t>ICD-10 Codes</a:t>
                      </a:r>
                      <a:endParaRPr lang="en-US" sz="1400" dirty="0"/>
                    </a:p>
                  </a:txBody>
                  <a:tcPr/>
                </a:tc>
              </a:tr>
              <a:tr h="407164">
                <a:tc>
                  <a:txBody>
                    <a:bodyPr/>
                    <a:lstStyle/>
                    <a:p>
                      <a:pPr algn="l"/>
                      <a:r>
                        <a:rPr lang="en-US" sz="1400" dirty="0" smtClean="0"/>
                        <a:t>Fractures</a:t>
                      </a:r>
                    </a:p>
                  </a:txBody>
                  <a:tcPr/>
                </a:tc>
                <a:tc>
                  <a:txBody>
                    <a:bodyPr/>
                    <a:lstStyle/>
                    <a:p>
                      <a:pPr algn="l"/>
                      <a:r>
                        <a:rPr lang="en-US" sz="1400" dirty="0" smtClean="0"/>
                        <a:t>747</a:t>
                      </a:r>
                      <a:endParaRPr lang="en-US" sz="1400" dirty="0"/>
                    </a:p>
                  </a:txBody>
                  <a:tcPr/>
                </a:tc>
                <a:tc>
                  <a:txBody>
                    <a:bodyPr/>
                    <a:lstStyle/>
                    <a:p>
                      <a:pPr algn="l"/>
                      <a:r>
                        <a:rPr lang="en-US" sz="1400" dirty="0" smtClean="0"/>
                        <a:t>17099</a:t>
                      </a:r>
                      <a:endParaRPr lang="en-US" sz="1400" dirty="0"/>
                    </a:p>
                  </a:txBody>
                  <a:tcPr/>
                </a:tc>
              </a:tr>
              <a:tr h="416027">
                <a:tc>
                  <a:txBody>
                    <a:bodyPr/>
                    <a:lstStyle/>
                    <a:p>
                      <a:pPr algn="l"/>
                      <a:r>
                        <a:rPr lang="en-US" sz="1400" dirty="0" smtClean="0"/>
                        <a:t>Poisoning and toxic effects</a:t>
                      </a:r>
                      <a:endParaRPr lang="en-US" sz="1400" dirty="0"/>
                    </a:p>
                  </a:txBody>
                  <a:tcPr/>
                </a:tc>
                <a:tc>
                  <a:txBody>
                    <a:bodyPr/>
                    <a:lstStyle/>
                    <a:p>
                      <a:pPr algn="l"/>
                      <a:r>
                        <a:rPr lang="en-US" sz="1400" dirty="0" smtClean="0"/>
                        <a:t>244</a:t>
                      </a:r>
                      <a:endParaRPr lang="en-US" sz="1400" dirty="0"/>
                    </a:p>
                  </a:txBody>
                  <a:tcPr/>
                </a:tc>
                <a:tc>
                  <a:txBody>
                    <a:bodyPr/>
                    <a:lstStyle/>
                    <a:p>
                      <a:pPr algn="l"/>
                      <a:r>
                        <a:rPr lang="en-US" sz="1400" dirty="0" smtClean="0"/>
                        <a:t>4662</a:t>
                      </a:r>
                      <a:endParaRPr lang="en-US" sz="1400" dirty="0"/>
                    </a:p>
                  </a:txBody>
                  <a:tcPr/>
                </a:tc>
              </a:tr>
              <a:tr h="379941">
                <a:tc>
                  <a:txBody>
                    <a:bodyPr/>
                    <a:lstStyle/>
                    <a:p>
                      <a:pPr algn="l"/>
                      <a:r>
                        <a:rPr lang="en-US" sz="1400" dirty="0" smtClean="0"/>
                        <a:t>Pregnancy</a:t>
                      </a:r>
                      <a:r>
                        <a:rPr lang="en-US" sz="1400" baseline="0" dirty="0" smtClean="0"/>
                        <a:t> related conditions</a:t>
                      </a:r>
                      <a:endParaRPr lang="en-US" sz="1400" dirty="0"/>
                    </a:p>
                  </a:txBody>
                  <a:tcPr/>
                </a:tc>
                <a:tc>
                  <a:txBody>
                    <a:bodyPr/>
                    <a:lstStyle/>
                    <a:p>
                      <a:pPr algn="l"/>
                      <a:r>
                        <a:rPr lang="en-US" sz="1400" dirty="0" smtClean="0"/>
                        <a:t>1104</a:t>
                      </a:r>
                      <a:endParaRPr lang="en-US" sz="1400" dirty="0"/>
                    </a:p>
                  </a:txBody>
                  <a:tcPr/>
                </a:tc>
                <a:tc>
                  <a:txBody>
                    <a:bodyPr/>
                    <a:lstStyle/>
                    <a:p>
                      <a:pPr algn="l"/>
                      <a:r>
                        <a:rPr lang="en-US" sz="1400" dirty="0" smtClean="0"/>
                        <a:t>2155</a:t>
                      </a:r>
                      <a:endParaRPr lang="en-US" sz="1400" dirty="0"/>
                    </a:p>
                  </a:txBody>
                  <a:tcPr/>
                </a:tc>
              </a:tr>
              <a:tr h="407164">
                <a:tc>
                  <a:txBody>
                    <a:bodyPr/>
                    <a:lstStyle/>
                    <a:p>
                      <a:pPr algn="l"/>
                      <a:r>
                        <a:rPr lang="en-US" sz="1400" dirty="0" smtClean="0"/>
                        <a:t>Brain Injury</a:t>
                      </a:r>
                      <a:endParaRPr lang="en-US" sz="1400" dirty="0"/>
                    </a:p>
                  </a:txBody>
                  <a:tcPr/>
                </a:tc>
                <a:tc>
                  <a:txBody>
                    <a:bodyPr/>
                    <a:lstStyle/>
                    <a:p>
                      <a:pPr algn="l"/>
                      <a:r>
                        <a:rPr lang="en-US" sz="1400" dirty="0" smtClean="0"/>
                        <a:t>292</a:t>
                      </a:r>
                      <a:endParaRPr lang="en-US" sz="1400" dirty="0"/>
                    </a:p>
                  </a:txBody>
                  <a:tcPr/>
                </a:tc>
                <a:tc>
                  <a:txBody>
                    <a:bodyPr/>
                    <a:lstStyle/>
                    <a:p>
                      <a:pPr algn="l"/>
                      <a:r>
                        <a:rPr lang="en-US" sz="1400" dirty="0" smtClean="0"/>
                        <a:t>574</a:t>
                      </a:r>
                      <a:endParaRPr lang="en-US" sz="1400" dirty="0"/>
                    </a:p>
                  </a:txBody>
                  <a:tcPr/>
                </a:tc>
              </a:tr>
              <a:tr h="407164">
                <a:tc>
                  <a:txBody>
                    <a:bodyPr/>
                    <a:lstStyle/>
                    <a:p>
                      <a:pPr algn="l"/>
                      <a:r>
                        <a:rPr lang="en-US" sz="1400" dirty="0" smtClean="0"/>
                        <a:t>Diabetes</a:t>
                      </a:r>
                      <a:endParaRPr lang="en-US" sz="1400" dirty="0"/>
                    </a:p>
                  </a:txBody>
                  <a:tcPr/>
                </a:tc>
                <a:tc>
                  <a:txBody>
                    <a:bodyPr/>
                    <a:lstStyle/>
                    <a:p>
                      <a:pPr algn="l"/>
                      <a:r>
                        <a:rPr lang="en-US" sz="1400" dirty="0" smtClean="0"/>
                        <a:t>69</a:t>
                      </a:r>
                      <a:endParaRPr lang="en-US" sz="1400" dirty="0"/>
                    </a:p>
                  </a:txBody>
                  <a:tcPr/>
                </a:tc>
                <a:tc>
                  <a:txBody>
                    <a:bodyPr/>
                    <a:lstStyle/>
                    <a:p>
                      <a:pPr algn="l"/>
                      <a:r>
                        <a:rPr lang="en-US" sz="1400" dirty="0" smtClean="0"/>
                        <a:t>239</a:t>
                      </a:r>
                      <a:endParaRPr lang="en-US" sz="1400" dirty="0"/>
                    </a:p>
                  </a:txBody>
                  <a:tcPr/>
                </a:tc>
              </a:tr>
              <a:tr h="407164">
                <a:tc>
                  <a:txBody>
                    <a:bodyPr/>
                    <a:lstStyle/>
                    <a:p>
                      <a:pPr algn="l"/>
                      <a:r>
                        <a:rPr lang="en-US" sz="1400" dirty="0" smtClean="0"/>
                        <a:t>Migraine</a:t>
                      </a:r>
                      <a:endParaRPr lang="en-US" sz="1400" dirty="0"/>
                    </a:p>
                  </a:txBody>
                  <a:tcPr/>
                </a:tc>
                <a:tc>
                  <a:txBody>
                    <a:bodyPr/>
                    <a:lstStyle/>
                    <a:p>
                      <a:pPr algn="l"/>
                      <a:r>
                        <a:rPr lang="en-US" sz="1400" dirty="0" smtClean="0"/>
                        <a:t>40</a:t>
                      </a:r>
                      <a:endParaRPr lang="en-US" sz="1400" dirty="0"/>
                    </a:p>
                  </a:txBody>
                  <a:tcPr/>
                </a:tc>
                <a:tc>
                  <a:txBody>
                    <a:bodyPr/>
                    <a:lstStyle/>
                    <a:p>
                      <a:pPr algn="l"/>
                      <a:r>
                        <a:rPr lang="en-US" sz="1400" dirty="0" smtClean="0"/>
                        <a:t>44</a:t>
                      </a:r>
                      <a:endParaRPr lang="en-US" sz="1400" dirty="0"/>
                    </a:p>
                  </a:txBody>
                  <a:tcPr/>
                </a:tc>
              </a:tr>
              <a:tr h="407164">
                <a:tc>
                  <a:txBody>
                    <a:bodyPr/>
                    <a:lstStyle/>
                    <a:p>
                      <a:pPr algn="l"/>
                      <a:r>
                        <a:rPr lang="en-US" sz="1400" dirty="0" smtClean="0"/>
                        <a:t>Bleeding</a:t>
                      </a:r>
                      <a:r>
                        <a:rPr lang="en-US" sz="1400" baseline="0" dirty="0" smtClean="0"/>
                        <a:t> disorders</a:t>
                      </a:r>
                      <a:endParaRPr lang="en-US" sz="1400" dirty="0"/>
                    </a:p>
                  </a:txBody>
                  <a:tcPr/>
                </a:tc>
                <a:tc>
                  <a:txBody>
                    <a:bodyPr/>
                    <a:lstStyle/>
                    <a:p>
                      <a:pPr algn="l"/>
                      <a:r>
                        <a:rPr lang="en-US" sz="1400" dirty="0" smtClean="0"/>
                        <a:t>26</a:t>
                      </a:r>
                      <a:endParaRPr lang="en-US" sz="1400" dirty="0"/>
                    </a:p>
                  </a:txBody>
                  <a:tcPr/>
                </a:tc>
                <a:tc>
                  <a:txBody>
                    <a:bodyPr/>
                    <a:lstStyle/>
                    <a:p>
                      <a:pPr algn="l"/>
                      <a:r>
                        <a:rPr lang="en-US" sz="1400" dirty="0" smtClean="0"/>
                        <a:t>29</a:t>
                      </a:r>
                      <a:endParaRPr lang="en-US" sz="1400" dirty="0"/>
                    </a:p>
                  </a:txBody>
                  <a:tcPr/>
                </a:tc>
              </a:tr>
              <a:tr h="429321">
                <a:tc>
                  <a:txBody>
                    <a:bodyPr/>
                    <a:lstStyle/>
                    <a:p>
                      <a:pPr algn="l"/>
                      <a:r>
                        <a:rPr lang="en-US" sz="1400" dirty="0" smtClean="0"/>
                        <a:t>Mood</a:t>
                      </a:r>
                      <a:r>
                        <a:rPr lang="en-US" sz="1400" baseline="0" dirty="0" smtClean="0"/>
                        <a:t> related disorders</a:t>
                      </a:r>
                      <a:endParaRPr lang="en-US" sz="1400" dirty="0"/>
                    </a:p>
                  </a:txBody>
                  <a:tcPr/>
                </a:tc>
                <a:tc>
                  <a:txBody>
                    <a:bodyPr/>
                    <a:lstStyle/>
                    <a:p>
                      <a:pPr algn="l"/>
                      <a:r>
                        <a:rPr lang="en-US" sz="1400" dirty="0" smtClean="0"/>
                        <a:t>78</a:t>
                      </a:r>
                      <a:endParaRPr lang="en-US" sz="1400" dirty="0"/>
                    </a:p>
                  </a:txBody>
                  <a:tcPr/>
                </a:tc>
                <a:tc>
                  <a:txBody>
                    <a:bodyPr/>
                    <a:lstStyle/>
                    <a:p>
                      <a:pPr algn="l"/>
                      <a:r>
                        <a:rPr lang="en-US" sz="1400" dirty="0" smtClean="0"/>
                        <a:t>71</a:t>
                      </a:r>
                      <a:endParaRPr lang="en-US" sz="1400" dirty="0"/>
                    </a:p>
                  </a:txBody>
                  <a:tcPr/>
                </a:tc>
              </a:tr>
              <a:tr h="493915">
                <a:tc>
                  <a:txBody>
                    <a:bodyPr/>
                    <a:lstStyle/>
                    <a:p>
                      <a:pPr algn="l"/>
                      <a:r>
                        <a:rPr lang="en-US" sz="1400" dirty="0" smtClean="0"/>
                        <a:t>Hypertensive</a:t>
                      </a:r>
                      <a:r>
                        <a:rPr lang="en-US" sz="1400" baseline="0" dirty="0" smtClean="0"/>
                        <a:t> disease</a:t>
                      </a:r>
                      <a:endParaRPr lang="en-US" sz="1400" dirty="0"/>
                    </a:p>
                  </a:txBody>
                  <a:tcPr/>
                </a:tc>
                <a:tc>
                  <a:txBody>
                    <a:bodyPr/>
                    <a:lstStyle/>
                    <a:p>
                      <a:pPr algn="l"/>
                      <a:r>
                        <a:rPr lang="en-US" sz="1400" dirty="0" smtClean="0"/>
                        <a:t>33</a:t>
                      </a:r>
                      <a:endParaRPr lang="en-US" sz="1400" dirty="0"/>
                    </a:p>
                  </a:txBody>
                  <a:tcPr/>
                </a:tc>
                <a:tc>
                  <a:txBody>
                    <a:bodyPr/>
                    <a:lstStyle/>
                    <a:p>
                      <a:pPr algn="l"/>
                      <a:r>
                        <a:rPr lang="en-US" sz="1400" dirty="0" smtClean="0"/>
                        <a:t>14</a:t>
                      </a:r>
                      <a:endParaRPr lang="en-US" sz="1400" dirty="0"/>
                    </a:p>
                  </a:txBody>
                  <a:tcPr/>
                </a:tc>
              </a:tr>
              <a:tr h="493915">
                <a:tc>
                  <a:txBody>
                    <a:bodyPr/>
                    <a:lstStyle/>
                    <a:p>
                      <a:pPr algn="l"/>
                      <a:r>
                        <a:rPr lang="en-US" sz="1400" dirty="0" smtClean="0"/>
                        <a:t>End</a:t>
                      </a:r>
                      <a:r>
                        <a:rPr lang="en-US" sz="1400" baseline="0" dirty="0" smtClean="0"/>
                        <a:t> Stage Renal Disease</a:t>
                      </a:r>
                      <a:endParaRPr lang="en-US" sz="1400" dirty="0"/>
                    </a:p>
                  </a:txBody>
                  <a:tcPr/>
                </a:tc>
                <a:tc>
                  <a:txBody>
                    <a:bodyPr/>
                    <a:lstStyle/>
                    <a:p>
                      <a:pPr algn="l"/>
                      <a:r>
                        <a:rPr lang="en-US" sz="1400" dirty="0" smtClean="0"/>
                        <a:t>11</a:t>
                      </a:r>
                      <a:endParaRPr lang="en-US" sz="1400" dirty="0"/>
                    </a:p>
                  </a:txBody>
                  <a:tcPr/>
                </a:tc>
                <a:tc>
                  <a:txBody>
                    <a:bodyPr/>
                    <a:lstStyle/>
                    <a:p>
                      <a:pPr algn="l"/>
                      <a:r>
                        <a:rPr lang="en-US" sz="1400" dirty="0" smtClean="0"/>
                        <a:t>5</a:t>
                      </a:r>
                      <a:endParaRPr lang="en-US" sz="1400" dirty="0"/>
                    </a:p>
                  </a:txBody>
                  <a:tcPr/>
                </a:tc>
              </a:tr>
              <a:tr h="379941">
                <a:tc>
                  <a:txBody>
                    <a:bodyPr/>
                    <a:lstStyle/>
                    <a:p>
                      <a:pPr algn="l"/>
                      <a:r>
                        <a:rPr lang="en-US" sz="1400" dirty="0" smtClean="0"/>
                        <a:t>Chronic respiratory failure</a:t>
                      </a:r>
                      <a:endParaRPr lang="en-US" sz="1400" dirty="0"/>
                    </a:p>
                  </a:txBody>
                  <a:tcPr/>
                </a:tc>
                <a:tc>
                  <a:txBody>
                    <a:bodyPr/>
                    <a:lstStyle/>
                    <a:p>
                      <a:pPr algn="l"/>
                      <a:r>
                        <a:rPr lang="en-US" sz="1400" dirty="0" smtClean="0"/>
                        <a:t>7</a:t>
                      </a:r>
                      <a:endParaRPr lang="en-US" sz="1400" dirty="0"/>
                    </a:p>
                  </a:txBody>
                  <a:tcPr/>
                </a:tc>
                <a:tc>
                  <a:txBody>
                    <a:bodyPr/>
                    <a:lstStyle/>
                    <a:p>
                      <a:pPr algn="l"/>
                      <a:r>
                        <a:rPr lang="en-US" sz="1400" dirty="0" smtClean="0"/>
                        <a:t>4</a:t>
                      </a:r>
                      <a:endParaRPr lang="en-US" sz="1400" dirty="0"/>
                    </a:p>
                  </a:txBody>
                  <a:tcPr/>
                </a:tc>
              </a:tr>
            </a:tbl>
          </a:graphicData>
        </a:graphic>
      </p:graphicFrame>
      <p:pic>
        <p:nvPicPr>
          <p:cNvPr id="4" name="Picture 2" descr="Image result for icd10 clip ar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76200"/>
            <a:ext cx="1262743" cy="83602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3687427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0" y="1857661"/>
            <a:ext cx="9144000" cy="3142677"/>
          </a:xfrm>
          <a:prstGeom prst="rect">
            <a:avLst/>
          </a:prstGeom>
        </p:spPr>
      </p:pic>
      <p:sp>
        <p:nvSpPr>
          <p:cNvPr id="8" name="Title 7"/>
          <p:cNvSpPr>
            <a:spLocks noGrp="1"/>
          </p:cNvSpPr>
          <p:nvPr>
            <p:ph type="title"/>
          </p:nvPr>
        </p:nvSpPr>
        <p:spPr/>
        <p:txBody>
          <a:bodyPr>
            <a:normAutofit/>
          </a:bodyPr>
          <a:lstStyle/>
          <a:p>
            <a:r>
              <a:rPr lang="en-US" sz="3200" dirty="0" smtClean="0"/>
              <a:t>       ICD-9 VERSUS ICD-10</a:t>
            </a:r>
            <a:br>
              <a:rPr lang="en-US" sz="3200" dirty="0" smtClean="0"/>
            </a:br>
            <a:r>
              <a:rPr lang="en-US" sz="3200" dirty="0" smtClean="0"/>
              <a:t>Coding Structure</a:t>
            </a:r>
            <a:endParaRPr lang="en-US" sz="3200" dirty="0"/>
          </a:p>
        </p:txBody>
      </p:sp>
    </p:spTree>
    <p:extLst>
      <p:ext uri="{BB962C8B-B14F-4D97-AF65-F5344CB8AC3E}">
        <p14:creationId xmlns:p14="http://schemas.microsoft.com/office/powerpoint/2010/main" val="214997021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Major Change with ICD-10</a:t>
            </a:r>
            <a:endParaRPr lang="en-US" dirty="0"/>
          </a:p>
        </p:txBody>
      </p:sp>
      <p:sp>
        <p:nvSpPr>
          <p:cNvPr id="3" name="Content Placeholder 2"/>
          <p:cNvSpPr>
            <a:spLocks noGrp="1"/>
          </p:cNvSpPr>
          <p:nvPr>
            <p:ph idx="1"/>
          </p:nvPr>
        </p:nvSpPr>
        <p:spPr/>
        <p:txBody>
          <a:bodyPr>
            <a:normAutofit/>
          </a:bodyPr>
          <a:lstStyle/>
          <a:p>
            <a:pPr marL="0" lvl="1" indent="0">
              <a:buNone/>
            </a:pPr>
            <a:r>
              <a:rPr lang="en-US" sz="3200" dirty="0" smtClean="0"/>
              <a:t>36 </a:t>
            </a:r>
            <a:r>
              <a:rPr lang="en-US" sz="3200" dirty="0"/>
              <a:t>% of all ICD-10 codes distinguish right vs </a:t>
            </a:r>
            <a:r>
              <a:rPr lang="en-US" sz="3200" dirty="0" smtClean="0"/>
              <a:t>left</a:t>
            </a:r>
          </a:p>
          <a:p>
            <a:pPr marL="0" lvl="1" indent="0">
              <a:buNone/>
            </a:pPr>
            <a:endParaRPr lang="en-US" sz="3200" dirty="0"/>
          </a:p>
          <a:p>
            <a:r>
              <a:rPr lang="en-US" dirty="0" smtClean="0"/>
              <a:t>50 % of the codes are related to </a:t>
            </a:r>
            <a:r>
              <a:rPr lang="en-US" dirty="0" err="1" smtClean="0"/>
              <a:t>musculosketal</a:t>
            </a:r>
            <a:endParaRPr lang="en-US" dirty="0" smtClean="0"/>
          </a:p>
          <a:p>
            <a:endParaRPr lang="en-US" dirty="0" smtClean="0"/>
          </a:p>
          <a:p>
            <a:r>
              <a:rPr lang="en-US" dirty="0" smtClean="0"/>
              <a:t>25% of the codes are related to fractures</a:t>
            </a:r>
          </a:p>
          <a:p>
            <a:pPr marL="457200" lvl="1" indent="0">
              <a:buNone/>
            </a:pPr>
            <a:r>
              <a:rPr lang="en-US" sz="3200" dirty="0" smtClean="0"/>
              <a:t>62% of the fracture codes distinguish </a:t>
            </a:r>
          </a:p>
          <a:p>
            <a:pPr marL="457200" lvl="1" indent="0">
              <a:buNone/>
            </a:pPr>
            <a:r>
              <a:rPr lang="en-US" sz="3200" dirty="0" smtClean="0"/>
              <a:t>right  versus left</a:t>
            </a:r>
          </a:p>
        </p:txBody>
      </p:sp>
      <p:sp>
        <p:nvSpPr>
          <p:cNvPr id="4" name="AutoShape 2" descr="Image result for icd 10 clip art"/>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 name="AutoShape 4" descr="Image result for icd 10 clip art"/>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 name="AutoShape 6" descr="Image result for icd 10 clip art"/>
          <p:cNvSpPr>
            <a:spLocks noChangeAspect="1" noChangeArrowheads="1"/>
          </p:cNvSpPr>
          <p:nvPr/>
        </p:nvSpPr>
        <p:spPr bwMode="auto">
          <a:xfrm>
            <a:off x="685800" y="6937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 name="AutoShape 8" descr="Image result for icd 10 clip art"/>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6156" name="Picture 12" descr="Image result for changes clipar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7938"/>
            <a:ext cx="1532466" cy="1404258"/>
          </a:xfrm>
          <a:prstGeom prst="rect">
            <a:avLst/>
          </a:prstGeom>
          <a:noFill/>
          <a:extLst>
            <a:ext uri="{909E8E84-426E-40DD-AFC4-6F175D3DCCD1}">
              <a14:hiddenFill xmlns:a14="http://schemas.microsoft.com/office/drawing/2010/main">
                <a:solidFill>
                  <a:srgbClr val="FFFFFF"/>
                </a:solidFill>
              </a14:hiddenFill>
            </a:ext>
          </a:extLst>
        </p:spPr>
      </p:pic>
      <p:pic>
        <p:nvPicPr>
          <p:cNvPr id="6158" name="Picture 14" descr="Image result for changes clipar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77000" y="5219700"/>
            <a:ext cx="2667000" cy="16383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8579010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1702</TotalTime>
  <Words>3504</Words>
  <Application>Microsoft Office PowerPoint</Application>
  <PresentationFormat>On-screen Show (4:3)</PresentationFormat>
  <Paragraphs>754</Paragraphs>
  <Slides>65</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65</vt:i4>
      </vt:variant>
    </vt:vector>
  </HeadingPairs>
  <TitlesOfParts>
    <vt:vector size="68" baseType="lpstr">
      <vt:lpstr>Arial</vt:lpstr>
      <vt:lpstr>Calibri</vt:lpstr>
      <vt:lpstr>Office Theme</vt:lpstr>
      <vt:lpstr>ICD-10 Training </vt:lpstr>
      <vt:lpstr>PowerPoint Presentation</vt:lpstr>
      <vt:lpstr>PowerPoint Presentation</vt:lpstr>
      <vt:lpstr>\        Why we need to understand ICD-10 </vt:lpstr>
      <vt:lpstr>ICD-9 VERSUS ICD-10</vt:lpstr>
      <vt:lpstr>CODING CHAPTERS</vt:lpstr>
      <vt:lpstr>MEDICAL CONDITIONS CHANGES  WITH ICD-10 </vt:lpstr>
      <vt:lpstr>       ICD-9 VERSUS ICD-10 Coding Structure</vt:lpstr>
      <vt:lpstr>Major Change with ICD-10</vt:lpstr>
      <vt:lpstr>Chapter 1-Infectious Disease Codes starting with A-B</vt:lpstr>
      <vt:lpstr>  Chapter 1-Infectious Disease Example   </vt:lpstr>
      <vt:lpstr>Chapter 2-Neoplasms (Cancer) Codes starting with C-D</vt:lpstr>
      <vt:lpstr>Chapter 2- Cancer Example</vt:lpstr>
      <vt:lpstr>Chapter 2-Cancer Example</vt:lpstr>
      <vt:lpstr>Chapter 3-Blood Disorders Codes starting with D</vt:lpstr>
      <vt:lpstr>Chapter 3-Blood Disorder Examples</vt:lpstr>
      <vt:lpstr>Chapter 4-Endocrine,Nutrition Codes starting with E</vt:lpstr>
      <vt:lpstr>Chapter 4 Example Diabetic Complications</vt:lpstr>
      <vt:lpstr> A patient with diabetic chronic kidney disease, stage 3 and takes insulin on a daily basis. </vt:lpstr>
      <vt:lpstr>Chapter 4 Continued</vt:lpstr>
      <vt:lpstr> Chapter 4 Endocrine continued Example</vt:lpstr>
      <vt:lpstr>Chapter 5-Mental Health Codes starting with F</vt:lpstr>
      <vt:lpstr>Mental Health  Chapter 5 Example</vt:lpstr>
      <vt:lpstr>Chapter 6-Nervous System Codes starting with G</vt:lpstr>
      <vt:lpstr>Nervous System Chapter 6 Example</vt:lpstr>
      <vt:lpstr>Chapter 7-Diseases of Eye Codes starting with H </vt:lpstr>
      <vt:lpstr>Chapter 7-Disease of the Eye  Example</vt:lpstr>
      <vt:lpstr>Chapter 7-Disease of the Eye  Example</vt:lpstr>
      <vt:lpstr>Chapter 8-Diseases of the Ear Codes starting with H</vt:lpstr>
      <vt:lpstr>Chapter 8-Diseases of the Ear Example</vt:lpstr>
      <vt:lpstr>Chapter 9-Circulatory Codes starting with I</vt:lpstr>
      <vt:lpstr>Chapter 9-Circulatory Example</vt:lpstr>
      <vt:lpstr>Chapter 10- Respiratory Codes starting with J</vt:lpstr>
      <vt:lpstr>Chapter 10 Respiratory Example</vt:lpstr>
      <vt:lpstr>Chapter 10 Respiratory Example</vt:lpstr>
      <vt:lpstr>Chapter 11-Digestive Codes starting with K</vt:lpstr>
      <vt:lpstr>Chapter 11-Digestive Example</vt:lpstr>
      <vt:lpstr>Chapter 12-Skin Codes starting with L</vt:lpstr>
      <vt:lpstr>Chapter 12-SkinCodes Example</vt:lpstr>
      <vt:lpstr>Chapter 13-Musclosketal Codes starting with M</vt:lpstr>
      <vt:lpstr>Chapter 13-Musclosketal Codes</vt:lpstr>
      <vt:lpstr> Chapter 14-Genitourinary Codes starting with N</vt:lpstr>
      <vt:lpstr>Chapter 14-Genitourinary Example</vt:lpstr>
      <vt:lpstr>Chapter 15-Obsterics/Gynecology Codes starting with O</vt:lpstr>
      <vt:lpstr>Chapter 15-Obsterics/Gynecology Example</vt:lpstr>
      <vt:lpstr>Chapter 15-Obsterics/Gynecology Example</vt:lpstr>
      <vt:lpstr>Chapter 15-Obsterics/Gynecology Example</vt:lpstr>
      <vt:lpstr>Chapter 16-Perinatal Codes starting with P</vt:lpstr>
      <vt:lpstr>Chapter 16-Perinatal Example</vt:lpstr>
      <vt:lpstr> Chapter 17-Congenital Malformations, Deformations, and Chromosomal Abnormalities  Codes starting with Q</vt:lpstr>
      <vt:lpstr> Chapter 17-Congenital Malformations,   Deformations, and Chromosomal Abnormalities  Example</vt:lpstr>
      <vt:lpstr> Chapter 18-Symptoms, Signs, and Abnormal Clinical Laboratory Findings, Not Elsewhere Classified Codes starting with R</vt:lpstr>
      <vt:lpstr> Chapter 18-Symptoms, Signs, and Abnormal Clinical Laboratory Findings, Not Elsewhere Classified Example</vt:lpstr>
      <vt:lpstr>Chapter 19-Injury Poisoning and Certain Other Consequences of External Causes Codes starting with S-T </vt:lpstr>
      <vt:lpstr>Fractures</vt:lpstr>
      <vt:lpstr>Fractures Example</vt:lpstr>
      <vt:lpstr>Chapter 19 </vt:lpstr>
      <vt:lpstr>Chapter 19</vt:lpstr>
      <vt:lpstr>Chapter 20- External Causes Codes starting with V-Y</vt:lpstr>
      <vt:lpstr>Just how specific is ICD-10 Examples</vt:lpstr>
      <vt:lpstr>Just how specific is ICD-10 Examples</vt:lpstr>
      <vt:lpstr>  Chapter 21- Supplementary Classification of External Causes   of Injury and Poisoning Factors Influencing Health Status and Contact with Health Services  Codes starting with Z</vt:lpstr>
      <vt:lpstr>  Chapter 21- Supplementary Classification of External Causes    of Injury and Poisoning Factors Influencing Health Status and Contact with Health Services  </vt:lpstr>
      <vt:lpstr> Chapter 21- Supplementary Classification of External Causes   of Injury and Poisoning Factors Influencing Health Status and Contact with Health Services  </vt:lpstr>
      <vt:lpstr>Contact Information</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Kim Litzsey</dc:creator>
  <cp:lastModifiedBy>Kim Litzsey</cp:lastModifiedBy>
  <cp:revision>110</cp:revision>
  <cp:lastPrinted>2015-08-15T00:04:11Z</cp:lastPrinted>
  <dcterms:created xsi:type="dcterms:W3CDTF">2012-08-09T22:06:47Z</dcterms:created>
  <dcterms:modified xsi:type="dcterms:W3CDTF">2015-09-22T21:31:46Z</dcterms:modified>
</cp:coreProperties>
</file>