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 id="2147483777" r:id="rId2"/>
  </p:sldMasterIdLst>
  <p:notesMasterIdLst>
    <p:notesMasterId r:id="rId26"/>
  </p:notesMasterIdLst>
  <p:sldIdLst>
    <p:sldId id="256" r:id="rId3"/>
    <p:sldId id="257" r:id="rId4"/>
    <p:sldId id="334" r:id="rId5"/>
    <p:sldId id="259" r:id="rId6"/>
    <p:sldId id="347" r:id="rId7"/>
    <p:sldId id="333" r:id="rId8"/>
    <p:sldId id="332" r:id="rId9"/>
    <p:sldId id="335" r:id="rId10"/>
    <p:sldId id="336" r:id="rId11"/>
    <p:sldId id="337" r:id="rId12"/>
    <p:sldId id="338" r:id="rId13"/>
    <p:sldId id="339" r:id="rId14"/>
    <p:sldId id="340" r:id="rId15"/>
    <p:sldId id="341" r:id="rId16"/>
    <p:sldId id="342" r:id="rId17"/>
    <p:sldId id="343" r:id="rId18"/>
    <p:sldId id="344" r:id="rId19"/>
    <p:sldId id="345" r:id="rId20"/>
    <p:sldId id="2147375095" r:id="rId21"/>
    <p:sldId id="346" r:id="rId22"/>
    <p:sldId id="328" r:id="rId23"/>
    <p:sldId id="316" r:id="rId24"/>
    <p:sldId id="25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2160">
          <p15:clr>
            <a:srgbClr val="A4A3A4"/>
          </p15:clr>
        </p15:guide>
        <p15:guide id="3" pos="5568">
          <p15:clr>
            <a:srgbClr val="A4A3A4"/>
          </p15:clr>
        </p15:guide>
        <p15:guide id="4" pos="264">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1560" y="114"/>
      </p:cViewPr>
      <p:guideLst>
        <p:guide orient="horz" pos="1008"/>
        <p:guide orient="horz" pos="2160"/>
        <p:guide pos="5568"/>
        <p:guide pos="2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4AFB52-7650-4130-92D4-D1A95CD53499}" type="datetimeFigureOut">
              <a:rPr lang="en-US" smtClean="0"/>
              <a:t>04/19/2022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AD50277-00E5-4201-BB61-8E8AF032DEB2}" type="slidenum">
              <a:rPr lang="en-US" smtClean="0"/>
              <a:t>‹#›</a:t>
            </a:fld>
            <a:endParaRPr lang="en-US"/>
          </a:p>
        </p:txBody>
      </p:sp>
    </p:spTree>
    <p:extLst>
      <p:ext uri="{BB962C8B-B14F-4D97-AF65-F5344CB8AC3E}">
        <p14:creationId xmlns:p14="http://schemas.microsoft.com/office/powerpoint/2010/main" val="426548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3D36A58-7FEC-4232-8132-5FB78C9F1C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113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775" y="786542"/>
            <a:ext cx="7542739" cy="3027813"/>
          </a:xfrm>
        </p:spPr>
        <p:txBody>
          <a:bodyPr anchor="b" anchorCtr="0">
            <a:noAutofit/>
          </a:bodyPr>
          <a:lstStyle>
            <a:lvl1pPr algn="l">
              <a:defRPr sz="4000">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9775" y="3985814"/>
            <a:ext cx="4055020" cy="414195"/>
          </a:xfrm>
        </p:spPr>
        <p:txBody>
          <a:bodyPr>
            <a:normAutofit/>
          </a:bodyPr>
          <a:lstStyle>
            <a:lvl1pPr marL="0" indent="0" algn="l">
              <a:buNone/>
              <a:defRPr sz="1800">
                <a:solidFill>
                  <a:schemeClr val="tx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AF8AFDF-2CD8-4A8A-A6C6-8EE1DC626742}"/>
              </a:ext>
            </a:extLst>
          </p:cNvPr>
          <p:cNvPicPr>
            <a:picLocks noChangeAspect="1"/>
          </p:cNvPicPr>
          <p:nvPr/>
        </p:nvPicPr>
        <p:blipFill>
          <a:blip r:embed="rId2"/>
          <a:stretch>
            <a:fillRect/>
          </a:stretch>
        </p:blipFill>
        <p:spPr>
          <a:xfrm>
            <a:off x="599775" y="5271099"/>
            <a:ext cx="1640079" cy="1503986"/>
          </a:xfrm>
          <a:prstGeom prst="rect">
            <a:avLst/>
          </a:prstGeom>
        </p:spPr>
      </p:pic>
      <p:pic>
        <p:nvPicPr>
          <p:cNvPr id="5" name="Picture 4">
            <a:extLst>
              <a:ext uri="{FF2B5EF4-FFF2-40B4-BE49-F238E27FC236}">
                <a16:creationId xmlns:a16="http://schemas.microsoft.com/office/drawing/2014/main" id="{20B3E5D5-446C-4DF6-8FE2-D0FA699AECAF}"/>
              </a:ext>
            </a:extLst>
          </p:cNvPr>
          <p:cNvPicPr>
            <a:picLocks noChangeAspect="1"/>
          </p:cNvPicPr>
          <p:nvPr/>
        </p:nvPicPr>
        <p:blipFill>
          <a:blip r:embed="rId2"/>
          <a:stretch>
            <a:fillRect/>
          </a:stretch>
        </p:blipFill>
        <p:spPr>
          <a:xfrm>
            <a:off x="599775" y="5271099"/>
            <a:ext cx="1640079" cy="1503986"/>
          </a:xfrm>
          <a:prstGeom prst="rect">
            <a:avLst/>
          </a:prstGeom>
        </p:spPr>
      </p:pic>
      <p:pic>
        <p:nvPicPr>
          <p:cNvPr id="7" name="Picture 6">
            <a:extLst>
              <a:ext uri="{FF2B5EF4-FFF2-40B4-BE49-F238E27FC236}">
                <a16:creationId xmlns:a16="http://schemas.microsoft.com/office/drawing/2014/main" id="{67C45A8D-64C2-4655-B0DD-C5F75BA45482}"/>
              </a:ext>
            </a:extLst>
          </p:cNvPr>
          <p:cNvPicPr>
            <a:picLocks noChangeAspect="1"/>
          </p:cNvPicPr>
          <p:nvPr/>
        </p:nvPicPr>
        <p:blipFill>
          <a:blip r:embed="rId2"/>
          <a:stretch>
            <a:fillRect/>
          </a:stretch>
        </p:blipFill>
        <p:spPr>
          <a:xfrm>
            <a:off x="599775" y="5271099"/>
            <a:ext cx="1640079" cy="1503986"/>
          </a:xfrm>
          <a:prstGeom prst="rect">
            <a:avLst/>
          </a:prstGeom>
        </p:spPr>
      </p:pic>
    </p:spTree>
    <p:extLst>
      <p:ext uri="{BB962C8B-B14F-4D97-AF65-F5344CB8AC3E}">
        <p14:creationId xmlns:p14="http://schemas.microsoft.com/office/powerpoint/2010/main" val="3941765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
        <p:nvSpPr>
          <p:cNvPr id="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Blank slide Title 28pt Century Gothic bold</a:t>
            </a:r>
          </a:p>
        </p:txBody>
      </p:sp>
    </p:spTree>
    <p:extLst>
      <p:ext uri="{BB962C8B-B14F-4D97-AF65-F5344CB8AC3E}">
        <p14:creationId xmlns:p14="http://schemas.microsoft.com/office/powerpoint/2010/main" val="57242405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text table">
    <p:spTree>
      <p:nvGrpSpPr>
        <p:cNvPr id="1" name=""/>
        <p:cNvGrpSpPr/>
        <p:nvPr/>
      </p:nvGrpSpPr>
      <p:grpSpPr>
        <a:xfrm>
          <a:off x="0" y="0"/>
          <a:ext cx="0" cy="0"/>
          <a:chOff x="0" y="0"/>
          <a:chExt cx="0" cy="0"/>
        </a:xfrm>
      </p:grpSpPr>
      <p:sp>
        <p:nvSpPr>
          <p:cNvPr id="4" name="Text Placeholder 8"/>
          <p:cNvSpPr>
            <a:spLocks noGrp="1"/>
          </p:cNvSpPr>
          <p:nvPr>
            <p:ph type="body" sz="quarter" idx="11"/>
          </p:nvPr>
        </p:nvSpPr>
        <p:spPr>
          <a:xfrm>
            <a:off x="4916129" y="1835150"/>
            <a:ext cx="3769902" cy="4276725"/>
          </a:xfrm>
          <a:solidFill>
            <a:schemeClr val="bg2">
              <a:lumMod val="20000"/>
              <a:lumOff val="80000"/>
            </a:schemeClr>
          </a:solidFill>
        </p:spPr>
        <p:txBody>
          <a:bodyPr/>
          <a:lstStyle/>
          <a:p>
            <a:pPr lvl="0"/>
            <a:r>
              <a:rPr lang="en-US"/>
              <a:t>Click to edit Master text styles</a:t>
            </a:r>
          </a:p>
        </p:txBody>
      </p:sp>
      <p:sp>
        <p:nvSpPr>
          <p:cNvPr id="9" name="Rectangle 8"/>
          <p:cNvSpPr/>
          <p:nvPr/>
        </p:nvSpPr>
        <p:spPr>
          <a:xfrm>
            <a:off x="4916129" y="1302151"/>
            <a:ext cx="377067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57200" y="1301528"/>
            <a:ext cx="377067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 Placeholder 8"/>
          <p:cNvSpPr>
            <a:spLocks noGrp="1"/>
          </p:cNvSpPr>
          <p:nvPr>
            <p:ph type="body" sz="quarter" idx="12"/>
          </p:nvPr>
        </p:nvSpPr>
        <p:spPr>
          <a:xfrm>
            <a:off x="457200" y="1835150"/>
            <a:ext cx="3769902" cy="4276725"/>
          </a:xfrm>
          <a:solidFill>
            <a:schemeClr val="bg2">
              <a:lumMod val="20000"/>
              <a:lumOff val="80000"/>
            </a:schemeClr>
          </a:solidFill>
        </p:spPr>
        <p:txBody>
          <a:bodyPr/>
          <a:lstStyle/>
          <a:p>
            <a:pPr lvl="0"/>
            <a:r>
              <a:rPr lang="en-US"/>
              <a:t>Click to edit Master text styles</a:t>
            </a:r>
          </a:p>
        </p:txBody>
      </p:sp>
      <p:sp>
        <p:nvSpPr>
          <p:cNvPr id="1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7" name="Text Placeholder 4"/>
          <p:cNvSpPr>
            <a:spLocks noGrp="1"/>
          </p:cNvSpPr>
          <p:nvPr>
            <p:ph type="body" sz="quarter" idx="17" hasCustomPrompt="1"/>
          </p:nvPr>
        </p:nvSpPr>
        <p:spPr>
          <a:xfrm>
            <a:off x="457200" y="1319214"/>
            <a:ext cx="3770671"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18pt bold</a:t>
            </a:r>
          </a:p>
        </p:txBody>
      </p:sp>
      <p:sp>
        <p:nvSpPr>
          <p:cNvPr id="19" name="Text Placeholder 4"/>
          <p:cNvSpPr>
            <a:spLocks noGrp="1"/>
          </p:cNvSpPr>
          <p:nvPr>
            <p:ph type="body" sz="quarter" idx="18" hasCustomPrompt="1"/>
          </p:nvPr>
        </p:nvSpPr>
        <p:spPr>
          <a:xfrm>
            <a:off x="4916129" y="1319214"/>
            <a:ext cx="3770671"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18pt bold</a:t>
            </a:r>
          </a:p>
        </p:txBody>
      </p:sp>
      <p:sp>
        <p:nvSpPr>
          <p:cNvPr id="16"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7731576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column text table ">
    <p:spTree>
      <p:nvGrpSpPr>
        <p:cNvPr id="1" name=""/>
        <p:cNvGrpSpPr/>
        <p:nvPr/>
      </p:nvGrpSpPr>
      <p:grpSpPr>
        <a:xfrm>
          <a:off x="0" y="0"/>
          <a:ext cx="0" cy="0"/>
          <a:chOff x="0" y="0"/>
          <a:chExt cx="0" cy="0"/>
        </a:xfrm>
      </p:grpSpPr>
      <p:sp>
        <p:nvSpPr>
          <p:cNvPr id="3" name="Rectangle 2"/>
          <p:cNvSpPr/>
          <p:nvPr/>
        </p:nvSpPr>
        <p:spPr>
          <a:xfrm>
            <a:off x="457200" y="1302774"/>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p:nvPr>
        </p:nvSpPr>
        <p:spPr>
          <a:xfrm>
            <a:off x="457200" y="1835150"/>
            <a:ext cx="2614613" cy="4276725"/>
          </a:xfrm>
          <a:solidFill>
            <a:schemeClr val="bg2">
              <a:lumMod val="20000"/>
              <a:lumOff val="80000"/>
            </a:schemeClr>
          </a:solidFill>
          <a:ln>
            <a:noFill/>
          </a:ln>
        </p:spPr>
        <p:txBody>
          <a:bodyPr/>
          <a:lstStyle>
            <a:lvl1pPr>
              <a:defRPr>
                <a:ln>
                  <a:noFill/>
                </a:ln>
              </a:defRPr>
            </a:lvl1pPr>
          </a:lstStyle>
          <a:p>
            <a:pPr lvl="0"/>
            <a:r>
              <a:rPr lang="en-US"/>
              <a:t>Click to edit Master text styles</a:t>
            </a:r>
          </a:p>
        </p:txBody>
      </p:sp>
      <p:sp>
        <p:nvSpPr>
          <p:cNvPr id="9" name="Text Placeholder 8"/>
          <p:cNvSpPr>
            <a:spLocks noGrp="1"/>
          </p:cNvSpPr>
          <p:nvPr>
            <p:ph type="body" sz="quarter" idx="11"/>
          </p:nvPr>
        </p:nvSpPr>
        <p:spPr>
          <a:xfrm>
            <a:off x="3284538" y="1835150"/>
            <a:ext cx="2614612" cy="4276725"/>
          </a:xfrm>
          <a:solidFill>
            <a:schemeClr val="bg2">
              <a:lumMod val="20000"/>
              <a:lumOff val="80000"/>
            </a:schemeClr>
          </a:solidFill>
        </p:spPr>
        <p:txBody>
          <a:bodyPr/>
          <a:lstStyle/>
          <a:p>
            <a:pPr lvl="0"/>
            <a:r>
              <a:rPr lang="en-US"/>
              <a:t>Click to edit Master text styles</a:t>
            </a:r>
          </a:p>
        </p:txBody>
      </p:sp>
      <p:sp>
        <p:nvSpPr>
          <p:cNvPr id="11" name="Text Placeholder 10"/>
          <p:cNvSpPr>
            <a:spLocks noGrp="1"/>
          </p:cNvSpPr>
          <p:nvPr>
            <p:ph type="body" sz="quarter" idx="12"/>
          </p:nvPr>
        </p:nvSpPr>
        <p:spPr>
          <a:xfrm>
            <a:off x="6072188" y="1835150"/>
            <a:ext cx="2614612" cy="4276725"/>
          </a:xfrm>
          <a:solidFill>
            <a:schemeClr val="bg2">
              <a:lumMod val="20000"/>
              <a:lumOff val="80000"/>
            </a:schemeClr>
          </a:solidFill>
        </p:spPr>
        <p:txBody>
          <a:bodyPr/>
          <a:lstStyle/>
          <a:p>
            <a:pPr lvl="0"/>
            <a:r>
              <a:rPr lang="en-US"/>
              <a:t>Click to edit Master text styles</a:t>
            </a:r>
          </a:p>
        </p:txBody>
      </p:sp>
      <p:sp>
        <p:nvSpPr>
          <p:cNvPr id="16" name="Rectangle 15"/>
          <p:cNvSpPr/>
          <p:nvPr/>
        </p:nvSpPr>
        <p:spPr>
          <a:xfrm>
            <a:off x="3284538" y="1302151"/>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72188" y="1301528"/>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22" name="Rectangle 21"/>
          <p:cNvSpPr/>
          <p:nvPr/>
        </p:nvSpPr>
        <p:spPr>
          <a:xfrm>
            <a:off x="3284948" y="1302774"/>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7" hasCustomPrompt="1"/>
          </p:nvPr>
        </p:nvSpPr>
        <p:spPr>
          <a:xfrm>
            <a:off x="457200" y="1319214"/>
            <a:ext cx="2615381"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18pt bold</a:t>
            </a:r>
          </a:p>
        </p:txBody>
      </p:sp>
      <p:sp>
        <p:nvSpPr>
          <p:cNvPr id="25" name="Text Placeholder 4"/>
          <p:cNvSpPr>
            <a:spLocks noGrp="1"/>
          </p:cNvSpPr>
          <p:nvPr>
            <p:ph type="body" sz="quarter" idx="18" hasCustomPrompt="1"/>
          </p:nvPr>
        </p:nvSpPr>
        <p:spPr>
          <a:xfrm>
            <a:off x="3284948" y="1319214"/>
            <a:ext cx="2615381"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18pt bold</a:t>
            </a:r>
          </a:p>
        </p:txBody>
      </p:sp>
      <p:sp>
        <p:nvSpPr>
          <p:cNvPr id="26" name="Text Placeholder 4"/>
          <p:cNvSpPr>
            <a:spLocks noGrp="1"/>
          </p:cNvSpPr>
          <p:nvPr>
            <p:ph type="body" sz="quarter" idx="19" hasCustomPrompt="1"/>
          </p:nvPr>
        </p:nvSpPr>
        <p:spPr>
          <a:xfrm>
            <a:off x="6071419" y="1319214"/>
            <a:ext cx="2615381" cy="366712"/>
          </a:xfrm>
        </p:spPr>
        <p:txBody>
          <a:bodyPr>
            <a:norm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3 18pt bold</a:t>
            </a:r>
          </a:p>
        </p:txBody>
      </p:sp>
      <p:sp>
        <p:nvSpPr>
          <p:cNvPr id="21"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6092750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estions">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Questions?</a:t>
            </a:r>
          </a:p>
        </p:txBody>
      </p:sp>
      <p:sp>
        <p:nvSpPr>
          <p:cNvPr id="3" name="TextBox 2"/>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Questions?</a:t>
            </a:r>
          </a:p>
        </p:txBody>
      </p:sp>
      <p:sp>
        <p:nvSpPr>
          <p:cNvPr id="4" name="TextBox 3"/>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Questions?</a:t>
            </a:r>
          </a:p>
        </p:txBody>
      </p:sp>
      <p:sp>
        <p:nvSpPr>
          <p:cNvPr id="6" name="TextBox 5">
            <a:extLst>
              <a:ext uri="{FF2B5EF4-FFF2-40B4-BE49-F238E27FC236}">
                <a16:creationId xmlns:a16="http://schemas.microsoft.com/office/drawing/2014/main" id="{688D71B6-D1B4-4052-BB85-527FD963FAAA}"/>
              </a:ext>
            </a:extLst>
          </p:cNvPr>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Questions?</a:t>
            </a:r>
          </a:p>
        </p:txBody>
      </p:sp>
      <p:pic>
        <p:nvPicPr>
          <p:cNvPr id="7" name="Picture 6">
            <a:extLst>
              <a:ext uri="{FF2B5EF4-FFF2-40B4-BE49-F238E27FC236}">
                <a16:creationId xmlns:a16="http://schemas.microsoft.com/office/drawing/2014/main" id="{2E91AC95-19E6-4711-B2C3-D9880E2BDC71}"/>
              </a:ext>
            </a:extLst>
          </p:cNvPr>
          <p:cNvPicPr>
            <a:picLocks noChangeAspect="1"/>
          </p:cNvPicPr>
          <p:nvPr/>
        </p:nvPicPr>
        <p:blipFill>
          <a:blip r:embed="rId2"/>
          <a:stretch>
            <a:fillRect/>
          </a:stretch>
        </p:blipFill>
        <p:spPr>
          <a:xfrm>
            <a:off x="380753" y="6467115"/>
            <a:ext cx="1420191" cy="300210"/>
          </a:xfrm>
          <a:prstGeom prst="rect">
            <a:avLst/>
          </a:prstGeom>
        </p:spPr>
      </p:pic>
      <p:sp>
        <p:nvSpPr>
          <p:cNvPr id="8" name="TextBox 7">
            <a:extLst>
              <a:ext uri="{FF2B5EF4-FFF2-40B4-BE49-F238E27FC236}">
                <a16:creationId xmlns:a16="http://schemas.microsoft.com/office/drawing/2014/main" id="{8A1EB70A-C131-41DF-97D7-E3A4E0DB5C93}"/>
              </a:ext>
            </a:extLst>
          </p:cNvPr>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Questions?</a:t>
            </a:r>
          </a:p>
        </p:txBody>
      </p:sp>
      <p:pic>
        <p:nvPicPr>
          <p:cNvPr id="9" name="Picture 8">
            <a:extLst>
              <a:ext uri="{FF2B5EF4-FFF2-40B4-BE49-F238E27FC236}">
                <a16:creationId xmlns:a16="http://schemas.microsoft.com/office/drawing/2014/main" id="{0A0F9780-A088-4315-ABB1-A8612E6759EC}"/>
              </a:ext>
            </a:extLst>
          </p:cNvPr>
          <p:cNvPicPr>
            <a:picLocks noChangeAspect="1"/>
          </p:cNvPicPr>
          <p:nvPr/>
        </p:nvPicPr>
        <p:blipFill>
          <a:blip r:embed="rId2"/>
          <a:stretch>
            <a:fillRect/>
          </a:stretch>
        </p:blipFill>
        <p:spPr>
          <a:xfrm>
            <a:off x="380753" y="6467115"/>
            <a:ext cx="1420191" cy="300210"/>
          </a:xfrm>
          <a:prstGeom prst="rect">
            <a:avLst/>
          </a:prstGeom>
        </p:spPr>
      </p:pic>
    </p:spTree>
    <p:extLst>
      <p:ext uri="{BB962C8B-B14F-4D97-AF65-F5344CB8AC3E}">
        <p14:creationId xmlns:p14="http://schemas.microsoft.com/office/powerpoint/2010/main" val="91798579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slide ">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Thank you</a:t>
            </a:r>
          </a:p>
        </p:txBody>
      </p:sp>
      <p:sp>
        <p:nvSpPr>
          <p:cNvPr id="3" name="TextBox 2"/>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Thank you</a:t>
            </a:r>
          </a:p>
        </p:txBody>
      </p:sp>
      <p:sp>
        <p:nvSpPr>
          <p:cNvPr id="4" name="TextBox 3"/>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Thank you</a:t>
            </a:r>
          </a:p>
        </p:txBody>
      </p:sp>
      <p:sp>
        <p:nvSpPr>
          <p:cNvPr id="7" name="TextBox 6">
            <a:extLst>
              <a:ext uri="{FF2B5EF4-FFF2-40B4-BE49-F238E27FC236}">
                <a16:creationId xmlns:a16="http://schemas.microsoft.com/office/drawing/2014/main" id="{15026ABD-2374-4059-80AD-2DEE1A4EDA71}"/>
              </a:ext>
            </a:extLst>
          </p:cNvPr>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Thank you</a:t>
            </a:r>
          </a:p>
        </p:txBody>
      </p:sp>
      <p:pic>
        <p:nvPicPr>
          <p:cNvPr id="8" name="Picture 7">
            <a:extLst>
              <a:ext uri="{FF2B5EF4-FFF2-40B4-BE49-F238E27FC236}">
                <a16:creationId xmlns:a16="http://schemas.microsoft.com/office/drawing/2014/main" id="{1AD4FC63-C128-4164-B4A3-0F3153449C7A}"/>
              </a:ext>
            </a:extLst>
          </p:cNvPr>
          <p:cNvPicPr>
            <a:picLocks noChangeAspect="1"/>
          </p:cNvPicPr>
          <p:nvPr/>
        </p:nvPicPr>
        <p:blipFill>
          <a:blip r:embed="rId2"/>
          <a:stretch>
            <a:fillRect/>
          </a:stretch>
        </p:blipFill>
        <p:spPr>
          <a:xfrm>
            <a:off x="380753" y="6467115"/>
            <a:ext cx="1420191" cy="300210"/>
          </a:xfrm>
          <a:prstGeom prst="rect">
            <a:avLst/>
          </a:prstGeom>
        </p:spPr>
      </p:pic>
      <p:sp>
        <p:nvSpPr>
          <p:cNvPr id="9" name="TextBox 8">
            <a:extLst>
              <a:ext uri="{FF2B5EF4-FFF2-40B4-BE49-F238E27FC236}">
                <a16:creationId xmlns:a16="http://schemas.microsoft.com/office/drawing/2014/main" id="{B5D71D11-B06F-414A-9F7A-DA0EF4AD04F7}"/>
              </a:ext>
            </a:extLst>
          </p:cNvPr>
          <p:cNvSpPr txBox="1"/>
          <p:nvPr/>
        </p:nvSpPr>
        <p:spPr>
          <a:xfrm>
            <a:off x="1382965" y="3080682"/>
            <a:ext cx="6365787" cy="923330"/>
          </a:xfrm>
          <a:prstGeom prst="rect">
            <a:avLst/>
          </a:prstGeom>
          <a:noFill/>
        </p:spPr>
        <p:txBody>
          <a:bodyPr wrap="square" rtlCol="0">
            <a:spAutoFit/>
          </a:bodyPr>
          <a:lstStyle/>
          <a:p>
            <a:pPr algn="ctr"/>
            <a:r>
              <a:rPr lang="en-US" sz="5400" b="1" dirty="0">
                <a:solidFill>
                  <a:schemeClr val="tx2"/>
                </a:solidFill>
              </a:rPr>
              <a:t>Thank you</a:t>
            </a:r>
          </a:p>
        </p:txBody>
      </p:sp>
      <p:pic>
        <p:nvPicPr>
          <p:cNvPr id="10" name="Picture 9">
            <a:extLst>
              <a:ext uri="{FF2B5EF4-FFF2-40B4-BE49-F238E27FC236}">
                <a16:creationId xmlns:a16="http://schemas.microsoft.com/office/drawing/2014/main" id="{A90717FF-2CA8-474D-8079-613D22BA3C5A}"/>
              </a:ext>
            </a:extLst>
          </p:cNvPr>
          <p:cNvPicPr>
            <a:picLocks noChangeAspect="1"/>
          </p:cNvPicPr>
          <p:nvPr/>
        </p:nvPicPr>
        <p:blipFill>
          <a:blip r:embed="rId2"/>
          <a:stretch>
            <a:fillRect/>
          </a:stretch>
        </p:blipFill>
        <p:spPr>
          <a:xfrm>
            <a:off x="380753" y="6467115"/>
            <a:ext cx="1420191" cy="300210"/>
          </a:xfrm>
          <a:prstGeom prst="rect">
            <a:avLst/>
          </a:prstGeom>
        </p:spPr>
      </p:pic>
    </p:spTree>
    <p:extLst>
      <p:ext uri="{BB962C8B-B14F-4D97-AF65-F5344CB8AC3E}">
        <p14:creationId xmlns:p14="http://schemas.microsoft.com/office/powerpoint/2010/main" val="21312793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go slide ">
    <p:spTree>
      <p:nvGrpSpPr>
        <p:cNvPr id="1" name=""/>
        <p:cNvGrpSpPr/>
        <p:nvPr/>
      </p:nvGrpSpPr>
      <p:grpSpPr>
        <a:xfrm>
          <a:off x="0" y="0"/>
          <a:ext cx="0" cy="0"/>
          <a:chOff x="0" y="0"/>
          <a:chExt cx="0" cy="0"/>
        </a:xfrm>
      </p:grpSpPr>
      <p:sp>
        <p:nvSpPr>
          <p:cNvPr id="4" name="Title 1"/>
          <p:cNvSpPr txBox="1">
            <a:spLocks/>
          </p:cNvSpPr>
          <p:nvPr/>
        </p:nvSpPr>
        <p:spPr>
          <a:xfrm>
            <a:off x="457200" y="5667388"/>
            <a:ext cx="8229600" cy="857223"/>
          </a:xfrm>
          <a:prstGeom prst="rect">
            <a:avLst/>
          </a:prstGeom>
        </p:spPr>
        <p:txBody>
          <a:bodyPr>
            <a:normAutofit/>
          </a:bodyPr>
          <a:lstStyle>
            <a:lvl1pPr algn="ctr" defTabSz="914400" rtl="0" eaLnBrk="1" latinLnBrk="0" hangingPunct="1">
              <a:lnSpc>
                <a:spcPct val="90000"/>
              </a:lnSpc>
              <a:spcBef>
                <a:spcPct val="0"/>
              </a:spcBef>
              <a:buNone/>
              <a:defRPr sz="1200" b="0" kern="1200" baseline="0">
                <a:solidFill>
                  <a:schemeClr val="bg2"/>
                </a:solidFill>
                <a:latin typeface="+mj-lt"/>
                <a:ea typeface="+mj-ea"/>
                <a:cs typeface="+mj-cs"/>
              </a:defRPr>
            </a:lvl1pPr>
          </a:lstStyle>
          <a:p>
            <a:r>
              <a:rPr lang="en-US" dirty="0">
                <a:solidFill>
                  <a:schemeClr val="bg2">
                    <a:lumMod val="90000"/>
                  </a:schemeClr>
                </a:solidFill>
              </a:rPr>
              <a:t>Blue Shield</a:t>
            </a:r>
            <a:r>
              <a:rPr lang="en-US" baseline="0" dirty="0">
                <a:solidFill>
                  <a:schemeClr val="bg2">
                    <a:lumMod val="90000"/>
                  </a:schemeClr>
                </a:solidFill>
              </a:rPr>
              <a:t> of California Promise Health Plan is an </a:t>
            </a:r>
            <a:r>
              <a:rPr lang="en-US" dirty="0">
                <a:solidFill>
                  <a:schemeClr val="bg2">
                    <a:lumMod val="90000"/>
                  </a:schemeClr>
                </a:solidFill>
              </a:rPr>
              <a:t>independent licensee of the Blue Shield Association.</a:t>
            </a:r>
          </a:p>
        </p:txBody>
      </p:sp>
      <p:pic>
        <p:nvPicPr>
          <p:cNvPr id="6" name="Picture 5">
            <a:extLst>
              <a:ext uri="{FF2B5EF4-FFF2-40B4-BE49-F238E27FC236}">
                <a16:creationId xmlns:a16="http://schemas.microsoft.com/office/drawing/2014/main" id="{251E3C73-0A06-4297-8563-34D212DF2AB4}"/>
              </a:ext>
            </a:extLst>
          </p:cNvPr>
          <p:cNvPicPr>
            <a:picLocks noChangeAspect="1"/>
          </p:cNvPicPr>
          <p:nvPr/>
        </p:nvPicPr>
        <p:blipFill>
          <a:blip r:embed="rId2"/>
          <a:stretch>
            <a:fillRect/>
          </a:stretch>
        </p:blipFill>
        <p:spPr>
          <a:xfrm>
            <a:off x="3751960" y="2891670"/>
            <a:ext cx="1640079" cy="1503986"/>
          </a:xfrm>
          <a:prstGeom prst="rect">
            <a:avLst/>
          </a:prstGeom>
        </p:spPr>
      </p:pic>
      <p:pic>
        <p:nvPicPr>
          <p:cNvPr id="5" name="Picture 4">
            <a:extLst>
              <a:ext uri="{FF2B5EF4-FFF2-40B4-BE49-F238E27FC236}">
                <a16:creationId xmlns:a16="http://schemas.microsoft.com/office/drawing/2014/main" id="{87EFC269-75DC-4E79-8F0B-CF6C85616DBE}"/>
              </a:ext>
            </a:extLst>
          </p:cNvPr>
          <p:cNvPicPr>
            <a:picLocks noChangeAspect="1"/>
          </p:cNvPicPr>
          <p:nvPr/>
        </p:nvPicPr>
        <p:blipFill>
          <a:blip r:embed="rId2"/>
          <a:stretch>
            <a:fillRect/>
          </a:stretch>
        </p:blipFill>
        <p:spPr>
          <a:xfrm>
            <a:off x="3751960" y="2891670"/>
            <a:ext cx="1640079" cy="1503986"/>
          </a:xfrm>
          <a:prstGeom prst="rect">
            <a:avLst/>
          </a:prstGeom>
        </p:spPr>
      </p:pic>
      <p:pic>
        <p:nvPicPr>
          <p:cNvPr id="7" name="Picture 6">
            <a:extLst>
              <a:ext uri="{FF2B5EF4-FFF2-40B4-BE49-F238E27FC236}">
                <a16:creationId xmlns:a16="http://schemas.microsoft.com/office/drawing/2014/main" id="{5E192A0D-BB54-4F9A-9DC2-4C56C2FC7BAB}"/>
              </a:ext>
            </a:extLst>
          </p:cNvPr>
          <p:cNvPicPr>
            <a:picLocks noChangeAspect="1"/>
          </p:cNvPicPr>
          <p:nvPr/>
        </p:nvPicPr>
        <p:blipFill>
          <a:blip r:embed="rId2"/>
          <a:stretch>
            <a:fillRect/>
          </a:stretch>
        </p:blipFill>
        <p:spPr>
          <a:xfrm>
            <a:off x="3751960" y="2891670"/>
            <a:ext cx="1640079" cy="1503986"/>
          </a:xfrm>
          <a:prstGeom prst="rect">
            <a:avLst/>
          </a:prstGeom>
        </p:spPr>
      </p:pic>
    </p:spTree>
    <p:extLst>
      <p:ext uri="{BB962C8B-B14F-4D97-AF65-F5344CB8AC3E}">
        <p14:creationId xmlns:p14="http://schemas.microsoft.com/office/powerpoint/2010/main" val="253200071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22914025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25688812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64424" y="3934689"/>
            <a:ext cx="4055020" cy="1470025"/>
          </a:xfrm>
        </p:spPr>
        <p:txBody>
          <a:bodyPr anchor="b" anchorCtr="0">
            <a:noAutofit/>
          </a:bodyPr>
          <a:lstStyle>
            <a:lvl1pPr algn="l">
              <a:defRPr sz="4000">
                <a:solidFill>
                  <a:schemeClr val="tx2"/>
                </a:solidFill>
              </a:defRPr>
            </a:lvl1pPr>
          </a:lstStyle>
          <a:p>
            <a:r>
              <a:rPr lang="en-US" dirty="0"/>
              <a:t>Title 40pt Century Gothic bold</a:t>
            </a:r>
          </a:p>
        </p:txBody>
      </p:sp>
      <p:sp>
        <p:nvSpPr>
          <p:cNvPr id="3" name="Subtitle 2"/>
          <p:cNvSpPr>
            <a:spLocks noGrp="1"/>
          </p:cNvSpPr>
          <p:nvPr>
            <p:ph type="subTitle" idx="1" hasCustomPrompt="1"/>
          </p:nvPr>
        </p:nvSpPr>
        <p:spPr>
          <a:xfrm>
            <a:off x="4764423" y="5404714"/>
            <a:ext cx="4298831" cy="414195"/>
          </a:xfrm>
        </p:spPr>
        <p:txBody>
          <a:bodyPr>
            <a:normAutofit/>
          </a:bodyPr>
          <a:lstStyle>
            <a:lvl1pPr marL="0" indent="0" algn="l">
              <a:buNone/>
              <a:defRPr sz="1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18pt Century Gothic regular</a:t>
            </a:r>
          </a:p>
        </p:txBody>
      </p:sp>
      <p:cxnSp>
        <p:nvCxnSpPr>
          <p:cNvPr id="10" name="Straight Connector 9"/>
          <p:cNvCxnSpPr/>
          <p:nvPr/>
        </p:nvCxnSpPr>
        <p:spPr>
          <a:xfrm flipV="1">
            <a:off x="4520612" y="1806641"/>
            <a:ext cx="0" cy="3869766"/>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p:nvPicPr>
        <p:blipFill>
          <a:blip r:embed="rId2"/>
          <a:stretch>
            <a:fillRect/>
          </a:stretch>
        </p:blipFill>
        <p:spPr>
          <a:xfrm>
            <a:off x="3235672" y="4514775"/>
            <a:ext cx="908118" cy="1151637"/>
          </a:xfrm>
          <a:prstGeom prst="rect">
            <a:avLst/>
          </a:prstGeom>
        </p:spPr>
      </p:pic>
    </p:spTree>
    <p:extLst>
      <p:ext uri="{BB962C8B-B14F-4D97-AF65-F5344CB8AC3E}">
        <p14:creationId xmlns:p14="http://schemas.microsoft.com/office/powerpoint/2010/main" val="14169628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 shor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36388"/>
            <a:ext cx="8229600" cy="857223"/>
          </a:xfrm>
        </p:spPr>
        <p:txBody>
          <a:bodyPr anchor="t" anchorCtr="0">
            <a:noAutofit/>
          </a:bodyPr>
          <a:lstStyle>
            <a:lvl1pPr>
              <a:defRPr sz="4000"/>
            </a:lvl1pPr>
          </a:lstStyle>
          <a:p>
            <a:r>
              <a:rPr lang="en-US" dirty="0"/>
              <a:t>Agenda title 40pt bold</a:t>
            </a:r>
          </a:p>
        </p:txBody>
      </p:sp>
    </p:spTree>
    <p:extLst>
      <p:ext uri="{BB962C8B-B14F-4D97-AF65-F5344CB8AC3E}">
        <p14:creationId xmlns:p14="http://schemas.microsoft.com/office/powerpoint/2010/main" val="2528439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 shor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36388"/>
            <a:ext cx="8229600" cy="857223"/>
          </a:xfrm>
        </p:spPr>
        <p:txBody>
          <a:bodyPr anchor="t" anchorCtr="0">
            <a:noAutofit/>
          </a:bodyPr>
          <a:lstStyle>
            <a:lvl1pPr>
              <a:defRPr sz="4000"/>
            </a:lvl1pPr>
          </a:lstStyle>
          <a:p>
            <a:r>
              <a:rPr lang="en-US" dirty="0"/>
              <a:t>Agenda title 40pt bold</a:t>
            </a:r>
          </a:p>
        </p:txBody>
      </p:sp>
    </p:spTree>
    <p:extLst>
      <p:ext uri="{BB962C8B-B14F-4D97-AF65-F5344CB8AC3E}">
        <p14:creationId xmlns:p14="http://schemas.microsoft.com/office/powerpoint/2010/main" val="1650065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249971822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 extra long">
    <p:spTree>
      <p:nvGrpSpPr>
        <p:cNvPr id="1" name=""/>
        <p:cNvGrpSpPr/>
        <p:nvPr/>
      </p:nvGrpSpPr>
      <p:grpSpPr>
        <a:xfrm>
          <a:off x="0" y="0"/>
          <a:ext cx="0" cy="0"/>
          <a:chOff x="0" y="0"/>
          <a:chExt cx="0" cy="0"/>
        </a:xfrm>
      </p:grpSpPr>
      <p:sp>
        <p:nvSpPr>
          <p:cNvPr id="52" name="Title 1"/>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Extra long agenda title 40pt bold</a:t>
            </a:r>
          </a:p>
        </p:txBody>
      </p:sp>
    </p:spTree>
    <p:extLst>
      <p:ext uri="{BB962C8B-B14F-4D97-AF65-F5344CB8AC3E}">
        <p14:creationId xmlns:p14="http://schemas.microsoft.com/office/powerpoint/2010/main" val="9352272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ransition slide ">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779180" y="3924398"/>
            <a:ext cx="6687383" cy="1225695"/>
          </a:xfrm>
          <a:prstGeom prst="rect">
            <a:avLst/>
          </a:prstGeom>
        </p:spPr>
        <p:txBody>
          <a:bodyPr anchor="b" anchorCtr="0">
            <a:noAutofit/>
          </a:bodyPr>
          <a:lstStyle>
            <a:lvl1pPr algn="l">
              <a:defRPr sz="4000" baseline="0">
                <a:solidFill>
                  <a:schemeClr val="tx2"/>
                </a:solidFill>
              </a:defRPr>
            </a:lvl1pPr>
          </a:lstStyle>
          <a:p>
            <a:r>
              <a:rPr lang="en-US" dirty="0"/>
              <a:t>Transition slide title 40pt Century Gothic bold </a:t>
            </a:r>
          </a:p>
        </p:txBody>
      </p:sp>
      <p:pic>
        <p:nvPicPr>
          <p:cNvPr id="13" name="Picture 12"/>
          <p:cNvPicPr>
            <a:picLocks noChangeAspect="1"/>
          </p:cNvPicPr>
          <p:nvPr userDrawn="1"/>
        </p:nvPicPr>
        <p:blipFill>
          <a:blip r:embed="rId2"/>
          <a:stretch>
            <a:fillRect/>
          </a:stretch>
        </p:blipFill>
        <p:spPr>
          <a:xfrm>
            <a:off x="8066829" y="4495800"/>
            <a:ext cx="603785" cy="765695"/>
          </a:xfrm>
          <a:prstGeom prst="rect">
            <a:avLst/>
          </a:prstGeom>
        </p:spPr>
      </p:pic>
      <p:cxnSp>
        <p:nvCxnSpPr>
          <p:cNvPr id="14" name="Straight Connector 13"/>
          <p:cNvCxnSpPr/>
          <p:nvPr/>
        </p:nvCxnSpPr>
        <p:spPr>
          <a:xfrm>
            <a:off x="788694"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88694"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88694"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13463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2pPr>
              <a:defRPr/>
            </a:lvl2pPr>
          </a:lstStyle>
          <a:p>
            <a:r>
              <a:rPr lang="en-US" dirty="0"/>
              <a:t>First level bullet, century gothic, 18pt, blue bullet</a:t>
            </a:r>
          </a:p>
          <a:p>
            <a:pPr lvl="1"/>
            <a:r>
              <a:rPr lang="en-US" dirty="0"/>
              <a:t>Second level bullet, century gothic, 16pt, dark blue bullet</a:t>
            </a:r>
          </a:p>
          <a:p>
            <a:pPr lvl="2"/>
            <a:r>
              <a:rPr lang="en-US" dirty="0"/>
              <a:t>Third level bullet, century gothic, 14pt, grey bullet</a:t>
            </a:r>
          </a:p>
        </p:txBody>
      </p:sp>
      <p:sp>
        <p:nvSpPr>
          <p:cNvPr id="4"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1-column layout title 28pt Century Gothic bold </a:t>
            </a:r>
          </a:p>
        </p:txBody>
      </p:sp>
    </p:spTree>
    <p:extLst>
      <p:ext uri="{BB962C8B-B14F-4D97-AF65-F5344CB8AC3E}">
        <p14:creationId xmlns:p14="http://schemas.microsoft.com/office/powerpoint/2010/main" val="26488313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content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235586"/>
            <a:ext cx="3994856" cy="3394075"/>
          </a:xfrm>
        </p:spPr>
        <p:txBody>
          <a:bodyPr>
            <a:normAutofit/>
          </a:bodyPr>
          <a:lstStyle>
            <a:lvl1pPr>
              <a:defRPr sz="1600"/>
            </a:lvl1pPr>
            <a:lvl2pPr marL="458788" indent="-169863">
              <a:defRPr sz="1400"/>
            </a:lvl2pPr>
            <a:lvl3pPr marL="684213" indent="-169863">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dark blue bullet</a:t>
            </a:r>
          </a:p>
          <a:p>
            <a:pPr lvl="2"/>
            <a:r>
              <a:rPr lang="en-US" dirty="0"/>
              <a:t>Third level bullet, century gothic, 12pt, grey bullet</a:t>
            </a:r>
          </a:p>
        </p:txBody>
      </p:sp>
      <p:sp>
        <p:nvSpPr>
          <p:cNvPr id="4" name="Content Placeholder 3"/>
          <p:cNvSpPr>
            <a:spLocks noGrp="1"/>
          </p:cNvSpPr>
          <p:nvPr>
            <p:ph sz="half" idx="2" hasCustomPrompt="1"/>
          </p:nvPr>
        </p:nvSpPr>
        <p:spPr>
          <a:xfrm>
            <a:off x="4648200" y="1235586"/>
            <a:ext cx="3989888" cy="3394075"/>
          </a:xfrm>
        </p:spPr>
        <p:txBody>
          <a:bodyPr>
            <a:normAutofit/>
          </a:bodyPr>
          <a:lstStyle>
            <a:lvl1pPr>
              <a:defRPr sz="1600"/>
            </a:lvl1pPr>
            <a:lvl2pPr marL="458788" indent="-169863">
              <a:defRPr sz="1400"/>
            </a:lvl2pPr>
            <a:lvl3pPr marL="684213" indent="-169863">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dark blue bullet</a:t>
            </a:r>
          </a:p>
          <a:p>
            <a:pPr lvl="2"/>
            <a:r>
              <a:rPr lang="en-US" dirty="0"/>
              <a:t>Third level bullet, century gothic, 12pt, grey bullet</a:t>
            </a:r>
          </a:p>
        </p:txBody>
      </p:sp>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2-column layout title 28pt Century Gothic bold </a:t>
            </a:r>
          </a:p>
        </p:txBody>
      </p:sp>
    </p:spTree>
    <p:extLst>
      <p:ext uri="{BB962C8B-B14F-4D97-AF65-F5344CB8AC3E}">
        <p14:creationId xmlns:p14="http://schemas.microsoft.com/office/powerpoint/2010/main" val="151808524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slide ">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457200" y="1460500"/>
            <a:ext cx="8229600" cy="3781425"/>
          </a:xfrm>
        </p:spPr>
        <p:txBody>
          <a:bodyPr/>
          <a:lstStyle/>
          <a:p>
            <a:r>
              <a:rPr lang="en-US"/>
              <a:t>Click icon to add table</a:t>
            </a:r>
          </a:p>
        </p:txBody>
      </p:sp>
      <p:sp>
        <p:nvSpPr>
          <p:cNvPr id="8"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Table title 28pt Century Gothic bold</a:t>
            </a:r>
          </a:p>
        </p:txBody>
      </p:sp>
    </p:spTree>
    <p:extLst>
      <p:ext uri="{BB962C8B-B14F-4D97-AF65-F5344CB8AC3E}">
        <p14:creationId xmlns:p14="http://schemas.microsoft.com/office/powerpoint/2010/main" val="10098416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Chart title 28pt Century Gothic bold</a:t>
            </a:r>
          </a:p>
        </p:txBody>
      </p:sp>
    </p:spTree>
    <p:extLst>
      <p:ext uri="{BB962C8B-B14F-4D97-AF65-F5344CB8AC3E}">
        <p14:creationId xmlns:p14="http://schemas.microsoft.com/office/powerpoint/2010/main" val="27289611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table">
    <p:spTree>
      <p:nvGrpSpPr>
        <p:cNvPr id="1" name=""/>
        <p:cNvGrpSpPr/>
        <p:nvPr/>
      </p:nvGrpSpPr>
      <p:grpSpPr>
        <a:xfrm>
          <a:off x="0" y="0"/>
          <a:ext cx="0" cy="0"/>
          <a:chOff x="0" y="0"/>
          <a:chExt cx="0" cy="0"/>
        </a:xfrm>
      </p:grpSpPr>
      <p:sp>
        <p:nvSpPr>
          <p:cNvPr id="4" name="Text Placeholder 8"/>
          <p:cNvSpPr>
            <a:spLocks noGrp="1"/>
          </p:cNvSpPr>
          <p:nvPr>
            <p:ph type="body" sz="quarter" idx="11"/>
          </p:nvPr>
        </p:nvSpPr>
        <p:spPr>
          <a:xfrm>
            <a:off x="4916129" y="1835150"/>
            <a:ext cx="3769902" cy="4276725"/>
          </a:xfrm>
          <a:solidFill>
            <a:schemeClr val="bg2">
              <a:lumMod val="20000"/>
              <a:lumOff val="80000"/>
            </a:schemeClr>
          </a:solidFill>
        </p:spPr>
        <p:txBody>
          <a:bodyPr/>
          <a:lstStyle/>
          <a:p>
            <a:pPr lvl="0"/>
            <a:r>
              <a:rPr lang="en-US"/>
              <a:t>Click to edit Master text styles</a:t>
            </a:r>
          </a:p>
        </p:txBody>
      </p:sp>
      <p:sp>
        <p:nvSpPr>
          <p:cNvPr id="14" name="Text Placeholder 8"/>
          <p:cNvSpPr>
            <a:spLocks noGrp="1"/>
          </p:cNvSpPr>
          <p:nvPr>
            <p:ph type="body" sz="quarter" idx="12"/>
          </p:nvPr>
        </p:nvSpPr>
        <p:spPr>
          <a:xfrm>
            <a:off x="457200" y="1835150"/>
            <a:ext cx="3769902" cy="4276725"/>
          </a:xfrm>
          <a:solidFill>
            <a:schemeClr val="bg2">
              <a:lumMod val="20000"/>
              <a:lumOff val="80000"/>
            </a:schemeClr>
          </a:solidFill>
        </p:spPr>
        <p:txBody>
          <a:bodyPr/>
          <a:lstStyle/>
          <a:p>
            <a:pPr lvl="0"/>
            <a:r>
              <a:rPr lang="en-US"/>
              <a:t>Click to edit Master text styles</a:t>
            </a:r>
          </a:p>
        </p:txBody>
      </p:sp>
      <p:sp>
        <p:nvSpPr>
          <p:cNvPr id="1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2" name="Text Placeholder 4"/>
          <p:cNvSpPr>
            <a:spLocks noGrp="1"/>
          </p:cNvSpPr>
          <p:nvPr>
            <p:ph type="body" sz="quarter" idx="17" hasCustomPrompt="1"/>
          </p:nvPr>
        </p:nvSpPr>
        <p:spPr>
          <a:xfrm>
            <a:off x="457200" y="1319214"/>
            <a:ext cx="3770671" cy="366712"/>
          </a:xfrm>
          <a:solidFill>
            <a:schemeClr val="tx2"/>
          </a:solidFill>
        </p:spPr>
        <p:txBody>
          <a:bodyPr>
            <a:spAutoFit/>
          </a:bodyPr>
          <a:lstStyle>
            <a:lvl1pPr marL="0" indent="0" algn="ctr">
              <a:buNone/>
              <a:defRPr sz="1800" b="1" baseline="0">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18pt bold</a:t>
            </a:r>
          </a:p>
        </p:txBody>
      </p:sp>
      <p:sp>
        <p:nvSpPr>
          <p:cNvPr id="13" name="Text Placeholder 4"/>
          <p:cNvSpPr>
            <a:spLocks noGrp="1"/>
          </p:cNvSpPr>
          <p:nvPr>
            <p:ph type="body" sz="quarter" idx="18" hasCustomPrompt="1"/>
          </p:nvPr>
        </p:nvSpPr>
        <p:spPr>
          <a:xfrm>
            <a:off x="4916129" y="1319214"/>
            <a:ext cx="3770671" cy="366712"/>
          </a:xfrm>
          <a:solidFill>
            <a:schemeClr val="tx2"/>
          </a:solidFill>
        </p:spPr>
        <p:txBody>
          <a:bodyPr>
            <a:sp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18pt bold</a:t>
            </a:r>
          </a:p>
        </p:txBody>
      </p:sp>
    </p:spTree>
    <p:extLst>
      <p:ext uri="{BB962C8B-B14F-4D97-AF65-F5344CB8AC3E}">
        <p14:creationId xmlns:p14="http://schemas.microsoft.com/office/powerpoint/2010/main" val="28377450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olumn text table ">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7200" y="1835150"/>
            <a:ext cx="2614613" cy="4276725"/>
          </a:xfrm>
          <a:solidFill>
            <a:schemeClr val="bg2">
              <a:lumMod val="20000"/>
              <a:lumOff val="80000"/>
            </a:schemeClr>
          </a:solidFill>
          <a:ln>
            <a:noFill/>
          </a:ln>
        </p:spPr>
        <p:txBody>
          <a:bodyPr/>
          <a:lstStyle>
            <a:lvl1pPr>
              <a:defRPr>
                <a:ln>
                  <a:noFill/>
                </a:ln>
              </a:defRPr>
            </a:lvl1pPr>
          </a:lstStyle>
          <a:p>
            <a:pPr lvl="0"/>
            <a:r>
              <a:rPr lang="en-US"/>
              <a:t>Click to edit Master text styles</a:t>
            </a:r>
          </a:p>
        </p:txBody>
      </p:sp>
      <p:sp>
        <p:nvSpPr>
          <p:cNvPr id="9" name="Text Placeholder 8"/>
          <p:cNvSpPr>
            <a:spLocks noGrp="1"/>
          </p:cNvSpPr>
          <p:nvPr>
            <p:ph type="body" sz="quarter" idx="11"/>
          </p:nvPr>
        </p:nvSpPr>
        <p:spPr>
          <a:xfrm>
            <a:off x="3284538" y="1835150"/>
            <a:ext cx="2614612" cy="4276725"/>
          </a:xfrm>
          <a:solidFill>
            <a:schemeClr val="bg2">
              <a:lumMod val="20000"/>
              <a:lumOff val="80000"/>
            </a:schemeClr>
          </a:solidFill>
        </p:spPr>
        <p:txBody>
          <a:bodyPr/>
          <a:lstStyle/>
          <a:p>
            <a:pPr lvl="0"/>
            <a:r>
              <a:rPr lang="en-US"/>
              <a:t>Click to edit Master text styles</a:t>
            </a:r>
          </a:p>
        </p:txBody>
      </p:sp>
      <p:sp>
        <p:nvSpPr>
          <p:cNvPr id="11" name="Text Placeholder 10"/>
          <p:cNvSpPr>
            <a:spLocks noGrp="1"/>
          </p:cNvSpPr>
          <p:nvPr>
            <p:ph type="body" sz="quarter" idx="12"/>
          </p:nvPr>
        </p:nvSpPr>
        <p:spPr>
          <a:xfrm>
            <a:off x="6072188" y="1835150"/>
            <a:ext cx="2614612" cy="4276725"/>
          </a:xfrm>
          <a:solidFill>
            <a:schemeClr val="bg2">
              <a:lumMod val="20000"/>
              <a:lumOff val="80000"/>
            </a:schemeClr>
          </a:solidFill>
        </p:spPr>
        <p:txBody>
          <a:bodyPr/>
          <a:lstStyle/>
          <a:p>
            <a:pPr lvl="0"/>
            <a:r>
              <a:rPr lang="en-US"/>
              <a:t>Click to edit Master text styles</a:t>
            </a:r>
          </a:p>
        </p:txBody>
      </p:sp>
      <p:sp>
        <p:nvSpPr>
          <p:cNvPr id="13"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4" name="Text Placeholder 4"/>
          <p:cNvSpPr>
            <a:spLocks noGrp="1"/>
          </p:cNvSpPr>
          <p:nvPr>
            <p:ph type="body" sz="quarter" idx="17" hasCustomPrompt="1"/>
          </p:nvPr>
        </p:nvSpPr>
        <p:spPr>
          <a:xfrm>
            <a:off x="457200" y="1319214"/>
            <a:ext cx="2615381" cy="366712"/>
          </a:xfrm>
          <a:solidFill>
            <a:schemeClr val="tx2"/>
          </a:solidFill>
        </p:spPr>
        <p:txBody>
          <a:bodyPr>
            <a:sp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1 18pt bold</a:t>
            </a:r>
          </a:p>
        </p:txBody>
      </p:sp>
      <p:sp>
        <p:nvSpPr>
          <p:cNvPr id="17" name="Text Placeholder 4"/>
          <p:cNvSpPr>
            <a:spLocks noGrp="1"/>
          </p:cNvSpPr>
          <p:nvPr>
            <p:ph type="body" sz="quarter" idx="18" hasCustomPrompt="1"/>
          </p:nvPr>
        </p:nvSpPr>
        <p:spPr>
          <a:xfrm>
            <a:off x="3284948" y="1319214"/>
            <a:ext cx="2615381" cy="366712"/>
          </a:xfrm>
          <a:solidFill>
            <a:schemeClr val="tx2"/>
          </a:solidFill>
        </p:spPr>
        <p:txBody>
          <a:bodyPr>
            <a:sp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2 18pt bold</a:t>
            </a:r>
          </a:p>
        </p:txBody>
      </p:sp>
      <p:sp>
        <p:nvSpPr>
          <p:cNvPr id="19" name="Text Placeholder 4"/>
          <p:cNvSpPr>
            <a:spLocks noGrp="1"/>
          </p:cNvSpPr>
          <p:nvPr>
            <p:ph type="body" sz="quarter" idx="19" hasCustomPrompt="1"/>
          </p:nvPr>
        </p:nvSpPr>
        <p:spPr>
          <a:xfrm>
            <a:off x="6071419" y="1319214"/>
            <a:ext cx="2615381" cy="366712"/>
          </a:xfrm>
          <a:solidFill>
            <a:schemeClr val="tx2"/>
          </a:solidFill>
        </p:spPr>
        <p:txBody>
          <a:bodyPr>
            <a:spAutoFit/>
          </a:bodyPr>
          <a:lstStyle>
            <a:lvl1pPr marL="0" indent="0" algn="ctr">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Title 3 18pt bold</a:t>
            </a:r>
          </a:p>
        </p:txBody>
      </p:sp>
    </p:spTree>
    <p:extLst>
      <p:ext uri="{BB962C8B-B14F-4D97-AF65-F5344CB8AC3E}">
        <p14:creationId xmlns:p14="http://schemas.microsoft.com/office/powerpoint/2010/main" val="18119085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Blank slide Title 28pt Century Gothic bold</a:t>
            </a:r>
          </a:p>
        </p:txBody>
      </p:sp>
    </p:spTree>
    <p:extLst>
      <p:ext uri="{BB962C8B-B14F-4D97-AF65-F5344CB8AC3E}">
        <p14:creationId xmlns:p14="http://schemas.microsoft.com/office/powerpoint/2010/main" val="833843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
        <p:nvSpPr>
          <p:cNvPr id="3" name="Title 1">
            <a:extLst>
              <a:ext uri="{FF2B5EF4-FFF2-40B4-BE49-F238E27FC236}">
                <a16:creationId xmlns:a16="http://schemas.microsoft.com/office/drawing/2014/main" id="{EC65FF9C-AD08-40B9-AD57-A77234EA5DE5}"/>
              </a:ext>
            </a:extLst>
          </p:cNvPr>
          <p:cNvSpPr>
            <a:spLocks noGrp="1"/>
          </p:cNvSpPr>
          <p:nvPr>
            <p:ph type="title" hasCustomPrompt="1"/>
          </p:nvPr>
        </p:nvSpPr>
        <p:spPr>
          <a:xfrm>
            <a:off x="457200" y="236388"/>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16516008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estio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4" y="4495800"/>
            <a:ext cx="603785" cy="765695"/>
          </a:xfrm>
          <a:prstGeom prst="rect">
            <a:avLst/>
          </a:prstGeom>
        </p:spPr>
      </p:pic>
      <p:cxnSp>
        <p:nvCxnSpPr>
          <p:cNvPr id="8" name="Straight Connector 7"/>
          <p:cNvCxnSpPr/>
          <p:nvPr/>
        </p:nvCxnSpPr>
        <p:spPr>
          <a:xfrm>
            <a:off x="1392479"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5" y="4265048"/>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7" name="Straight Connector 6"/>
          <p:cNvCxnSpPr/>
          <p:nvPr/>
        </p:nvCxnSpPr>
        <p:spPr>
          <a:xfrm>
            <a:off x="1392479"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5" y="4265048"/>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11" name="Straight Connector 10"/>
          <p:cNvCxnSpPr/>
          <p:nvPr userDrawn="1"/>
        </p:nvCxnSpPr>
        <p:spPr>
          <a:xfrm>
            <a:off x="1392479"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5" y="4265048"/>
            <a:ext cx="6365787" cy="923330"/>
          </a:xfrm>
          <a:prstGeom prst="rect">
            <a:avLst/>
          </a:prstGeom>
          <a:noFill/>
        </p:spPr>
        <p:txBody>
          <a:bodyPr wrap="square" rtlCol="0">
            <a:spAutoFit/>
          </a:bodyPr>
          <a:lstStyle/>
          <a:p>
            <a:r>
              <a:rPr lang="en-US" sz="5400" b="1" dirty="0">
                <a:solidFill>
                  <a:schemeClr val="tx2"/>
                </a:solidFill>
              </a:rPr>
              <a:t>Questions?</a:t>
            </a:r>
          </a:p>
        </p:txBody>
      </p:sp>
    </p:spTree>
    <p:extLst>
      <p:ext uri="{BB962C8B-B14F-4D97-AF65-F5344CB8AC3E}">
        <p14:creationId xmlns:p14="http://schemas.microsoft.com/office/powerpoint/2010/main" val="292068800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ank you slide ">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4" y="4495800"/>
            <a:ext cx="603785" cy="765695"/>
          </a:xfrm>
          <a:prstGeom prst="rect">
            <a:avLst/>
          </a:prstGeom>
        </p:spPr>
      </p:pic>
      <p:cxnSp>
        <p:nvCxnSpPr>
          <p:cNvPr id="8" name="Straight Connector 7"/>
          <p:cNvCxnSpPr/>
          <p:nvPr/>
        </p:nvCxnSpPr>
        <p:spPr>
          <a:xfrm>
            <a:off x="1392479"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5" y="4265048"/>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7" name="Straight Connector 6"/>
          <p:cNvCxnSpPr/>
          <p:nvPr/>
        </p:nvCxnSpPr>
        <p:spPr>
          <a:xfrm>
            <a:off x="1392479"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5" y="4265048"/>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11" name="Straight Connector 10"/>
          <p:cNvCxnSpPr/>
          <p:nvPr userDrawn="1"/>
        </p:nvCxnSpPr>
        <p:spPr>
          <a:xfrm>
            <a:off x="1392479"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5" y="4265048"/>
            <a:ext cx="6365787" cy="923330"/>
          </a:xfrm>
          <a:prstGeom prst="rect">
            <a:avLst/>
          </a:prstGeom>
          <a:noFill/>
        </p:spPr>
        <p:txBody>
          <a:bodyPr wrap="square" rtlCol="0">
            <a:spAutoFit/>
          </a:bodyPr>
          <a:lstStyle/>
          <a:p>
            <a:r>
              <a:rPr lang="en-US" sz="5400" b="1" dirty="0">
                <a:solidFill>
                  <a:schemeClr val="tx2"/>
                </a:solidFill>
              </a:rPr>
              <a:t>Thank you</a:t>
            </a:r>
          </a:p>
        </p:txBody>
      </p:sp>
    </p:spTree>
    <p:extLst>
      <p:ext uri="{BB962C8B-B14F-4D97-AF65-F5344CB8AC3E}">
        <p14:creationId xmlns:p14="http://schemas.microsoft.com/office/powerpoint/2010/main" val="10330978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ogo slide ">
    <p:spTree>
      <p:nvGrpSpPr>
        <p:cNvPr id="1" name=""/>
        <p:cNvGrpSpPr/>
        <p:nvPr/>
      </p:nvGrpSpPr>
      <p:grpSpPr>
        <a:xfrm>
          <a:off x="0" y="0"/>
          <a:ext cx="0" cy="0"/>
          <a:chOff x="0" y="0"/>
          <a:chExt cx="0" cy="0"/>
        </a:xfrm>
      </p:grpSpPr>
      <p:sp>
        <p:nvSpPr>
          <p:cNvPr id="4" name="Title 1"/>
          <p:cNvSpPr txBox="1">
            <a:spLocks/>
          </p:cNvSpPr>
          <p:nvPr/>
        </p:nvSpPr>
        <p:spPr>
          <a:xfrm>
            <a:off x="457200" y="5667388"/>
            <a:ext cx="8229600" cy="857223"/>
          </a:xfrm>
          <a:prstGeom prst="rect">
            <a:avLst/>
          </a:prstGeom>
        </p:spPr>
        <p:txBody>
          <a:bodyPr>
            <a:normAutofit/>
          </a:bodyPr>
          <a:lstStyle>
            <a:lvl1pPr algn="ctr" defTabSz="914400" rtl="0" eaLnBrk="1" latinLnBrk="0" hangingPunct="1">
              <a:lnSpc>
                <a:spcPct val="90000"/>
              </a:lnSpc>
              <a:spcBef>
                <a:spcPct val="0"/>
              </a:spcBef>
              <a:buNone/>
              <a:defRPr sz="1200" b="0" kern="1200" baseline="0">
                <a:solidFill>
                  <a:schemeClr val="bg2"/>
                </a:solidFill>
                <a:latin typeface="+mj-lt"/>
                <a:ea typeface="+mj-ea"/>
                <a:cs typeface="+mj-cs"/>
              </a:defRPr>
            </a:lvl1pPr>
          </a:lstStyle>
          <a:p>
            <a:r>
              <a:rPr lang="en-US" dirty="0">
                <a:solidFill>
                  <a:schemeClr val="bg2">
                    <a:lumMod val="90000"/>
                  </a:schemeClr>
                </a:solidFill>
              </a:rPr>
              <a:t>An independent member of the Blue Shield Association</a:t>
            </a:r>
          </a:p>
        </p:txBody>
      </p:sp>
      <p:pic>
        <p:nvPicPr>
          <p:cNvPr id="5" name="Picture 4"/>
          <p:cNvPicPr>
            <a:picLocks noChangeAspect="1"/>
          </p:cNvPicPr>
          <p:nvPr userDrawn="1"/>
        </p:nvPicPr>
        <p:blipFill>
          <a:blip r:embed="rId2"/>
          <a:stretch>
            <a:fillRect/>
          </a:stretch>
        </p:blipFill>
        <p:spPr>
          <a:xfrm>
            <a:off x="3248086" y="2646060"/>
            <a:ext cx="2647827" cy="1025501"/>
          </a:xfrm>
          <a:prstGeom prst="rect">
            <a:avLst/>
          </a:prstGeom>
        </p:spPr>
      </p:pic>
    </p:spTree>
    <p:extLst>
      <p:ext uri="{BB962C8B-B14F-4D97-AF65-F5344CB8AC3E}">
        <p14:creationId xmlns:p14="http://schemas.microsoft.com/office/powerpoint/2010/main" val="99636487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 extra lon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236388"/>
            <a:ext cx="8229600" cy="877797"/>
          </a:xfrm>
        </p:spPr>
        <p:txBody>
          <a:bodyPr anchor="t" anchorCtr="0">
            <a:noAutofit/>
          </a:bodyPr>
          <a:lstStyle>
            <a:lvl1pPr>
              <a:defRPr sz="4000" baseline="0">
                <a:solidFill>
                  <a:schemeClr val="tx2"/>
                </a:solidFill>
              </a:defRPr>
            </a:lvl1pPr>
          </a:lstStyle>
          <a:p>
            <a:r>
              <a:rPr lang="en-US" dirty="0"/>
              <a:t>Extra long agenda title 40pt bold</a:t>
            </a:r>
          </a:p>
        </p:txBody>
      </p:sp>
    </p:spTree>
    <p:extLst>
      <p:ext uri="{BB962C8B-B14F-4D97-AF65-F5344CB8AC3E}">
        <p14:creationId xmlns:p14="http://schemas.microsoft.com/office/powerpoint/2010/main" val="20524910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slide ">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779180" y="2551612"/>
            <a:ext cx="6687383" cy="2598482"/>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spTree>
    <p:extLst>
      <p:ext uri="{BB962C8B-B14F-4D97-AF65-F5344CB8AC3E}">
        <p14:creationId xmlns:p14="http://schemas.microsoft.com/office/powerpoint/2010/main" val="35598229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stStyle>
          <a:p>
            <a:r>
              <a:rPr lang="en-US" dirty="0"/>
              <a:t>First level bullet, century gothic, 18pt, blue bullet</a:t>
            </a:r>
          </a:p>
          <a:p>
            <a:pPr lvl="1"/>
            <a:r>
              <a:rPr lang="en-US" dirty="0"/>
              <a:t>Second level bullet, century gothic, 16pt, green bullet</a:t>
            </a:r>
          </a:p>
          <a:p>
            <a:pPr lvl="2"/>
            <a:r>
              <a:rPr lang="en-US" dirty="0"/>
              <a:t>Third level bullet, century gothic, 14pt, grey bullet</a:t>
            </a:r>
          </a:p>
        </p:txBody>
      </p:sp>
      <p:sp>
        <p:nvSpPr>
          <p:cNvPr id="4"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1-column layout title 28pt Century Gothic bold </a:t>
            </a:r>
          </a:p>
        </p:txBody>
      </p:sp>
      <p:sp>
        <p:nvSpPr>
          <p:cNvPr id="6"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314325991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content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338326"/>
            <a:ext cx="3994856" cy="3394075"/>
          </a:xfrm>
        </p:spPr>
        <p:txBody>
          <a:bodyPr>
            <a:normAutofit/>
          </a:bodyPr>
          <a:lstStyle>
            <a:lvl1pPr>
              <a:defRPr sz="1600"/>
            </a:lvl1pPr>
            <a:lvl2pPr marL="458788" indent="-169863">
              <a:defRPr sz="1400"/>
            </a:lvl2pPr>
            <a:lvl3pPr marL="684213" indent="-169863">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4" name="Content Placeholder 3"/>
          <p:cNvSpPr>
            <a:spLocks noGrp="1"/>
          </p:cNvSpPr>
          <p:nvPr>
            <p:ph sz="half" idx="2" hasCustomPrompt="1"/>
          </p:nvPr>
        </p:nvSpPr>
        <p:spPr>
          <a:xfrm>
            <a:off x="4648200" y="1338326"/>
            <a:ext cx="3989888" cy="3394075"/>
          </a:xfrm>
        </p:spPr>
        <p:txBody>
          <a:bodyPr>
            <a:normAutofit/>
          </a:bodyPr>
          <a:lstStyle>
            <a:lvl1pPr>
              <a:defRPr sz="1600"/>
            </a:lvl1pPr>
            <a:lvl2pPr marL="458788" indent="-169863">
              <a:defRPr sz="1400"/>
            </a:lvl2pPr>
            <a:lvl3pPr marL="684213" indent="-169863">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2-column layout title 28pt Century Gothic bold </a:t>
            </a:r>
          </a:p>
        </p:txBody>
      </p:sp>
      <p:sp>
        <p:nvSpPr>
          <p:cNvPr id="8"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28595044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slide ">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565150" y="1460500"/>
            <a:ext cx="8121650" cy="3781425"/>
          </a:xfrm>
        </p:spPr>
        <p:txBody>
          <a:bodyPr/>
          <a:lstStyle/>
          <a:p>
            <a:r>
              <a:rPr lang="en-US"/>
              <a:t>Click icon to add table</a:t>
            </a:r>
          </a:p>
        </p:txBody>
      </p:sp>
      <p:sp>
        <p:nvSpPr>
          <p:cNvPr id="8"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Table title 28pt Century Gothic bold</a:t>
            </a:r>
          </a:p>
        </p:txBody>
      </p:sp>
      <p:sp>
        <p:nvSpPr>
          <p:cNvPr id="7"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33349885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2066925" y="1319566"/>
            <a:ext cx="4670425" cy="4670425"/>
          </a:xfrm>
        </p:spPr>
        <p:txBody>
          <a:bodyPr/>
          <a:lstStyle/>
          <a:p>
            <a:r>
              <a:rPr lang="en-US"/>
              <a:t>Click icon to add chart</a:t>
            </a:r>
          </a:p>
        </p:txBody>
      </p:sp>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Chart title 28pt Century Gothic bold</a:t>
            </a:r>
          </a:p>
        </p:txBody>
      </p:sp>
      <p:sp>
        <p:nvSpPr>
          <p:cNvPr id="8"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2355106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6388"/>
            <a:ext cx="8229600" cy="85722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3173"/>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3"/>
          <p:cNvSpPr>
            <a:spLocks noGrp="1"/>
          </p:cNvSpPr>
          <p:nvPr>
            <p:ph type="sldNum" sz="quarter" idx="4"/>
          </p:nvPr>
        </p:nvSpPr>
        <p:spPr>
          <a:xfrm>
            <a:off x="8309920" y="6469551"/>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pic>
        <p:nvPicPr>
          <p:cNvPr id="6" name="Picture 5">
            <a:extLst>
              <a:ext uri="{FF2B5EF4-FFF2-40B4-BE49-F238E27FC236}">
                <a16:creationId xmlns:a16="http://schemas.microsoft.com/office/drawing/2014/main" id="{288EB91B-06BF-4B8C-A8A3-67F50AC6F318}"/>
              </a:ext>
            </a:extLst>
          </p:cNvPr>
          <p:cNvPicPr>
            <a:picLocks noChangeAspect="1"/>
          </p:cNvPicPr>
          <p:nvPr/>
        </p:nvPicPr>
        <p:blipFill>
          <a:blip r:embed="rId19"/>
          <a:stretch>
            <a:fillRect/>
          </a:stretch>
        </p:blipFill>
        <p:spPr>
          <a:xfrm>
            <a:off x="380753" y="6467115"/>
            <a:ext cx="1420191" cy="300210"/>
          </a:xfrm>
          <a:prstGeom prst="rect">
            <a:avLst/>
          </a:prstGeom>
        </p:spPr>
      </p:pic>
      <p:pic>
        <p:nvPicPr>
          <p:cNvPr id="8" name="Picture 7">
            <a:extLst>
              <a:ext uri="{FF2B5EF4-FFF2-40B4-BE49-F238E27FC236}">
                <a16:creationId xmlns:a16="http://schemas.microsoft.com/office/drawing/2014/main" id="{4EBCEA1E-C630-4055-9A97-9C5E3E34E957}"/>
              </a:ext>
            </a:extLst>
          </p:cNvPr>
          <p:cNvPicPr>
            <a:picLocks noChangeAspect="1"/>
          </p:cNvPicPr>
          <p:nvPr/>
        </p:nvPicPr>
        <p:blipFill>
          <a:blip r:embed="rId19"/>
          <a:stretch>
            <a:fillRect/>
          </a:stretch>
        </p:blipFill>
        <p:spPr>
          <a:xfrm>
            <a:off x="380753" y="6467115"/>
            <a:ext cx="1420191" cy="300210"/>
          </a:xfrm>
          <a:prstGeom prst="rect">
            <a:avLst/>
          </a:prstGeom>
        </p:spPr>
      </p:pic>
    </p:spTree>
    <p:extLst>
      <p:ext uri="{BB962C8B-B14F-4D97-AF65-F5344CB8AC3E}">
        <p14:creationId xmlns:p14="http://schemas.microsoft.com/office/powerpoint/2010/main" val="93301820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59" r:id="rId17"/>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txStyles>
    <p:titleStyle>
      <a:lvl1pPr algn="l" defTabSz="457200" rtl="0" eaLnBrk="1" latinLnBrk="0" hangingPunct="1">
        <a:spcBef>
          <a:spcPct val="0"/>
        </a:spcBef>
        <a:buNone/>
        <a:defRPr sz="2800" b="1" kern="1200">
          <a:solidFill>
            <a:schemeClr val="tx2"/>
          </a:solidFill>
          <a:latin typeface="Century Gothic"/>
          <a:ea typeface="+mj-ea"/>
          <a:cs typeface="Century Gothic"/>
        </a:defRPr>
      </a:lvl1pPr>
    </p:titleStyle>
    <p:body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lumMod val="50000"/>
            </a:schemeClr>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lumMod val="50000"/>
            </a:schemeClr>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lumMod val="50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6388"/>
            <a:ext cx="8229600" cy="85722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3173"/>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grpSp>
        <p:nvGrpSpPr>
          <p:cNvPr id="6" name="Group 5"/>
          <p:cNvGrpSpPr/>
          <p:nvPr userDrawn="1"/>
        </p:nvGrpSpPr>
        <p:grpSpPr>
          <a:xfrm>
            <a:off x="126146" y="6522826"/>
            <a:ext cx="2322469" cy="246221"/>
            <a:chOff x="126146" y="6522826"/>
            <a:chExt cx="2322469" cy="246221"/>
          </a:xfrm>
        </p:grpSpPr>
        <p:pic>
          <p:nvPicPr>
            <p:cNvPr id="7" name="Picture 6"/>
            <p:cNvPicPr>
              <a:picLocks noChangeAspect="1"/>
            </p:cNvPicPr>
            <p:nvPr/>
          </p:nvPicPr>
          <p:blipFill>
            <a:blip r:embed="rId17"/>
            <a:stretch>
              <a:fillRect/>
            </a:stretch>
          </p:blipFill>
          <p:spPr>
            <a:xfrm>
              <a:off x="126146" y="6524916"/>
              <a:ext cx="192508" cy="244131"/>
            </a:xfrm>
            <a:prstGeom prst="rect">
              <a:avLst/>
            </a:prstGeom>
          </p:spPr>
        </p:pic>
        <p:cxnSp>
          <p:nvCxnSpPr>
            <p:cNvPr id="9" name="Straight Connector 8"/>
            <p:cNvCxnSpPr/>
            <p:nvPr/>
          </p:nvCxnSpPr>
          <p:spPr>
            <a:xfrm>
              <a:off x="447258" y="6550210"/>
              <a:ext cx="0" cy="203107"/>
            </a:xfrm>
            <a:prstGeom prst="line">
              <a:avLst/>
            </a:prstGeom>
            <a:ln w="6350" cap="rnd">
              <a:solidFill>
                <a:schemeClr val="bg2"/>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8197" y="6522826"/>
              <a:ext cx="1960418" cy="246221"/>
            </a:xfrm>
            <a:prstGeom prst="rect">
              <a:avLst/>
            </a:prstGeom>
            <a:noFill/>
          </p:spPr>
          <p:txBody>
            <a:bodyPr wrap="square" rtlCol="0">
              <a:spAutoFit/>
            </a:bodyPr>
            <a:lstStyle/>
            <a:p>
              <a:r>
                <a:rPr lang="en-US" sz="1000" dirty="0">
                  <a:solidFill>
                    <a:schemeClr val="bg1">
                      <a:lumMod val="50000"/>
                    </a:schemeClr>
                  </a:solidFill>
                </a:rPr>
                <a:t>Blue Shield of </a:t>
              </a:r>
              <a:r>
                <a:rPr lang="en-US" sz="1000" spc="-50" baseline="0" dirty="0">
                  <a:solidFill>
                    <a:schemeClr val="bg1">
                      <a:lumMod val="50000"/>
                    </a:schemeClr>
                  </a:solidFill>
                </a:rPr>
                <a:t>Ca</a:t>
              </a:r>
              <a:r>
                <a:rPr lang="en-US" sz="1000" dirty="0">
                  <a:solidFill>
                    <a:schemeClr val="bg1">
                      <a:lumMod val="50000"/>
                    </a:schemeClr>
                  </a:solidFill>
                </a:rPr>
                <a:t>lifornia</a:t>
              </a:r>
            </a:p>
          </p:txBody>
        </p:sp>
      </p:grpSp>
      <p:sp>
        <p:nvSpPr>
          <p:cNvPr id="12" name="TextBox 11">
            <a:extLst>
              <a:ext uri="{FF2B5EF4-FFF2-40B4-BE49-F238E27FC236}">
                <a16:creationId xmlns:a16="http://schemas.microsoft.com/office/drawing/2014/main" id="{CD06690E-2F90-45C4-BAFF-F30B5D1CF3EA}"/>
              </a:ext>
            </a:extLst>
          </p:cNvPr>
          <p:cNvSpPr txBox="1"/>
          <p:nvPr userDrawn="1"/>
        </p:nvSpPr>
        <p:spPr>
          <a:xfrm>
            <a:off x="7525768" y="6477440"/>
            <a:ext cx="1499569" cy="276999"/>
          </a:xfrm>
          <a:prstGeom prst="rect">
            <a:avLst/>
          </a:prstGeom>
          <a:noFill/>
        </p:spPr>
        <p:txBody>
          <a:bodyPr wrap="square" rtlCol="0" anchor="ctr">
            <a:spAutoFit/>
          </a:bodyPr>
          <a:lstStyle/>
          <a:p>
            <a:pPr algn="r"/>
            <a:fld id="{713F1D9B-D5CC-4BF6-A6C7-936181D33680}" type="slidenum">
              <a:rPr lang="en-US" sz="1200" smtClean="0">
                <a:solidFill>
                  <a:schemeClr val="bg2"/>
                </a:solidFill>
                <a:ea typeface="ＭＳ Ｐゴシック" charset="-128"/>
                <a:cs typeface="Arial" pitchFamily="34" charset="0"/>
              </a:rPr>
              <a:pPr algn="r"/>
              <a:t>‹#›</a:t>
            </a:fld>
            <a:endParaRPr lang="en-US" sz="1200" dirty="0">
              <a:solidFill>
                <a:schemeClr val="bg2"/>
              </a:solidFill>
            </a:endParaRPr>
          </a:p>
        </p:txBody>
      </p:sp>
    </p:spTree>
    <p:extLst>
      <p:ext uri="{BB962C8B-B14F-4D97-AF65-F5344CB8AC3E}">
        <p14:creationId xmlns:p14="http://schemas.microsoft.com/office/powerpoint/2010/main" val="167089062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txStyles>
    <p:titleStyle>
      <a:lvl1pPr algn="l" defTabSz="457200" rtl="0" eaLnBrk="1" latinLnBrk="0" hangingPunct="1">
        <a:spcBef>
          <a:spcPct val="0"/>
        </a:spcBef>
        <a:buNone/>
        <a:defRPr sz="2800" b="1" kern="1200">
          <a:solidFill>
            <a:schemeClr val="tx2"/>
          </a:solidFill>
          <a:latin typeface="Century Gothic"/>
          <a:ea typeface="+mj-ea"/>
          <a:cs typeface="Century Gothic"/>
        </a:defRPr>
      </a:lvl1pPr>
    </p:titleStyle>
    <p:body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pehsu.net/general_public.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dhc.org/" TargetMode="External"/><Relationship Id="rId2" Type="http://schemas.openxmlformats.org/officeDocument/2006/relationships/hyperlink" Target="https://www.sandiego.gov/environmental-services/ep/leadsafety/" TargetMode="External"/><Relationship Id="rId1" Type="http://schemas.openxmlformats.org/officeDocument/2006/relationships/slideLayout" Target="../slideLayouts/slideLayout3.xml"/><Relationship Id="rId5" Type="http://schemas.openxmlformats.org/officeDocument/2006/relationships/hyperlink" Target="https://www.sandiegocounty.gov/content/sdc/hhsa/programs/phs/child_lead_poisoning_prevention_program.html" TargetMode="External"/><Relationship Id="rId4" Type="http://schemas.openxmlformats.org/officeDocument/2006/relationships/hyperlink" Target="http://www.environmentalhealth.org/index.php/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ublichealth.lacounty.gov/lead/" TargetMode="External"/><Relationship Id="rId2" Type="http://schemas.openxmlformats.org/officeDocument/2006/relationships/hyperlink" Target="https://housing.lacity.org/wp-content/uploads/2021/12/Lead-Hazard-Remediation-Flyer.pdf" TargetMode="External"/><Relationship Id="rId1" Type="http://schemas.openxmlformats.org/officeDocument/2006/relationships/slideLayout" Target="../slideLayouts/slideLayout3.xml"/><Relationship Id="rId4" Type="http://schemas.openxmlformats.org/officeDocument/2006/relationships/hyperlink" Target="mailto:lead@ph.lacounty.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blueshieldca.com/bsca/bsc/public/common/PortalComponents/sites/StreamDocumentServlet?fileName=BSP_2021_Protect-Child-from-Lead-SP-3-2021.pdf" TargetMode="External"/><Relationship Id="rId2" Type="http://schemas.openxmlformats.org/officeDocument/2006/relationships/hyperlink" Target="https://www.blueshieldca.com/bsca/bsc/public/common/PortalComponents/sites/StreamDocumentServlet?fileName=BSP_2021_Protect-Child-from-Lead-EN-3-2021.pdf" TargetMode="External"/><Relationship Id="rId1" Type="http://schemas.openxmlformats.org/officeDocument/2006/relationships/slideLayout" Target="../slideLayouts/slideLayout3.xml"/><Relationship Id="rId6" Type="http://schemas.openxmlformats.org/officeDocument/2006/relationships/hyperlink" Target="https://www.cdph.ca.gov/Programs/CCDPHP/DEODC/CLPPB/Pages/CLPPBhome.aspx" TargetMode="External"/><Relationship Id="rId5" Type="http://schemas.openxmlformats.org/officeDocument/2006/relationships/hyperlink" Target="https://www.cdph.ca.gov/Programs/CCDPHP/DEODC/CLPPB/Pages/edmatls.aspx" TargetMode="External"/><Relationship Id="rId4" Type="http://schemas.openxmlformats.org/officeDocument/2006/relationships/hyperlink" Target="https://www.blueshieldca.com/bsca/bsc/wcm/connect/sites/sites_content_en/bsp/providers/programs/maternity-progra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cessdata.fda.gov/scripts/cdrh/cfdocs/cfres/res.cfm?id=187611" TargetMode="External"/><Relationship Id="rId2" Type="http://schemas.openxmlformats.org/officeDocument/2006/relationships/hyperlink" Target="https://www.accessdata.fda.gov/scripts/cdrh/cfdocs/cfres/res.cfm?id=187610" TargetMode="External"/><Relationship Id="rId1" Type="http://schemas.openxmlformats.org/officeDocument/2006/relationships/slideLayout" Target="../slideLayouts/slideLayout3.xml"/><Relationship Id="rId5" Type="http://schemas.openxmlformats.org/officeDocument/2006/relationships/hyperlink" Target="https://www.fda.gov/medical-devices/medical-device-recalls/magellan-diagnostics-recalls-leadcare-ii-leadcare-plus-and-leadcare-ultra-blood-lead-tests-due-risk" TargetMode="External"/><Relationship Id="rId4" Type="http://schemas.openxmlformats.org/officeDocument/2006/relationships/hyperlink" Target="https://www.accessdata.fda.gov/scripts/cdrh/cfdocs/cfres/res.cfm?id=18761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sels/dls/locs/documents/Expanded-Recall-Notification-2021.pdf" TargetMode="External"/><Relationship Id="rId2" Type="http://schemas.openxmlformats.org/officeDocument/2006/relationships/hyperlink" Target="https://emergency.cdc.gov/han/2021/han00445.as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ph.ca.gov/Programs/CCDPHP/DEODC/CLPPB/Pages/prov.aspx" TargetMode="External"/><Relationship Id="rId7" Type="http://schemas.openxmlformats.org/officeDocument/2006/relationships/hyperlink" Target="https://www.blueshieldca.com/bsca/bsc/wcm/connect/sites/sites_content_en/bsp/providers/policies-guidelines-standards-forms/provider-manuals" TargetMode="External"/><Relationship Id="rId2" Type="http://schemas.openxmlformats.org/officeDocument/2006/relationships/hyperlink" Target="https://www.cdph.ca.gov/Programs/CCDPHP/DEODC/CLPPB/CDPH%20Document%20Library/CLPPB-antguid(E)_ADA.pdf" TargetMode="External"/><Relationship Id="rId1" Type="http://schemas.openxmlformats.org/officeDocument/2006/relationships/slideLayout" Target="../slideLayouts/slideLayout3.xml"/><Relationship Id="rId6" Type="http://schemas.openxmlformats.org/officeDocument/2006/relationships/hyperlink" Target="https://www.blueshieldca.com/bsca/bsc/wcm/connect/sites/sites_content_en/bsp/providers/providers" TargetMode="External"/><Relationship Id="rId5" Type="http://schemas.openxmlformats.org/officeDocument/2006/relationships/hyperlink" Target="https://www.cdph.ca.gov/Programs/CCDPHP/DEODC/CLPPB/Pages/CLPPBhome.aspx" TargetMode="External"/><Relationship Id="rId4" Type="http://schemas.openxmlformats.org/officeDocument/2006/relationships/hyperlink" Target="https://www.dhcs.ca.gov/formsandpubs/Documents/MMCDAPLsandPolicyLetters/APL2020/APL20-016.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nceh/lead/data/blood-lead-reference-valu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dhcs.ca.gov/services/medi-cal/Documents/Information-for-Medi-Cal-Providers.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dph.ca.gov/Programs/CCDPHP/DEODC/CLPPB/Pages/prov.asp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lueshieldca.com/bsca/bsc/public/common/PortalComponents/sites/StreamDocumentServlet?fileName=BSP_2021_Lead_Declination_Form_SP_A52715PHP-0721.pdf" TargetMode="External"/><Relationship Id="rId2" Type="http://schemas.openxmlformats.org/officeDocument/2006/relationships/hyperlink" Target="https://www.blueshieldca.com/bsca/bsc/public/common/PortalComponents/sites/StreamDocumentServlet?fileName=BSP_2021_Lead_Declination_Form_A52715PHP-0721.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nceh/lead/advisory/acclpp/actions-blls.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nceh/lead/data/blood-lead-reference-value.htm" TargetMode="External"/><Relationship Id="rId2" Type="http://schemas.openxmlformats.org/officeDocument/2006/relationships/hyperlink" Target="https://www.cdc.gov/nceh/lead/advisory/acclpp/actions-blls.htm" TargetMode="External"/><Relationship Id="rId1" Type="http://schemas.openxmlformats.org/officeDocument/2006/relationships/slideLayout" Target="../slideLayouts/slideLayout3.xml"/><Relationship Id="rId4" Type="http://schemas.openxmlformats.org/officeDocument/2006/relationships/hyperlink" Target="https://cfpub.epa.gov/flpp/pub/index.cfm?do=main.firmSearchAbatement&amp;wdLOR=cD874194B-023A-44A5-A3FA-06E8338F18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9D0A-A57D-489B-BF9B-AFDB618E68F5}"/>
              </a:ext>
            </a:extLst>
          </p:cNvPr>
          <p:cNvSpPr>
            <a:spLocks noGrp="1"/>
          </p:cNvSpPr>
          <p:nvPr>
            <p:ph type="ctrTitle"/>
          </p:nvPr>
        </p:nvSpPr>
        <p:spPr>
          <a:xfrm>
            <a:off x="1328596" y="981075"/>
            <a:ext cx="6486808" cy="3838213"/>
          </a:xfrm>
        </p:spPr>
        <p:txBody>
          <a:bodyPr anchor="ctr"/>
          <a:lstStyle/>
          <a:p>
            <a:pPr algn="ctr"/>
            <a:r>
              <a:rPr lang="en-US" dirty="0">
                <a:solidFill>
                  <a:srgbClr val="0095DA"/>
                </a:solidFill>
              </a:rPr>
              <a:t>Blood Lead Screening in Young Children</a:t>
            </a:r>
            <a:br>
              <a:rPr lang="en-US" dirty="0">
                <a:solidFill>
                  <a:srgbClr val="0095DA"/>
                </a:solidFill>
              </a:rPr>
            </a:br>
            <a:br>
              <a:rPr lang="en-US" dirty="0">
                <a:solidFill>
                  <a:srgbClr val="0095DA"/>
                </a:solidFill>
              </a:rPr>
            </a:br>
            <a:r>
              <a:rPr lang="en-US" sz="2400" dirty="0">
                <a:solidFill>
                  <a:srgbClr val="0095DA"/>
                </a:solidFill>
              </a:rPr>
              <a:t>Requirements and Resources for Providers</a:t>
            </a:r>
            <a:br>
              <a:rPr lang="en-US" dirty="0">
                <a:solidFill>
                  <a:srgbClr val="0095DA"/>
                </a:solidFill>
              </a:rPr>
            </a:br>
            <a:br>
              <a:rPr lang="en-US" dirty="0">
                <a:solidFill>
                  <a:srgbClr val="0095DA"/>
                </a:solidFill>
              </a:rPr>
            </a:br>
            <a:endParaRPr lang="en-US" dirty="0"/>
          </a:p>
        </p:txBody>
      </p:sp>
    </p:spTree>
    <p:extLst>
      <p:ext uri="{BB962C8B-B14F-4D97-AF65-F5344CB8AC3E}">
        <p14:creationId xmlns:p14="http://schemas.microsoft.com/office/powerpoint/2010/main" val="41235194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D5D9-4D37-444D-8B29-AEE184C9D85D}"/>
              </a:ext>
            </a:extLst>
          </p:cNvPr>
          <p:cNvSpPr>
            <a:spLocks noGrp="1"/>
          </p:cNvSpPr>
          <p:nvPr>
            <p:ph type="title"/>
          </p:nvPr>
        </p:nvSpPr>
        <p:spPr>
          <a:xfrm>
            <a:off x="395555" y="113098"/>
            <a:ext cx="8229600" cy="595819"/>
          </a:xfrm>
        </p:spPr>
        <p:txBody>
          <a:bodyPr/>
          <a:lstStyle/>
          <a:p>
            <a:r>
              <a:rPr lang="en-US" sz="2800" dirty="0"/>
              <a:t>Blood Lead Levels: Recommended Actions</a:t>
            </a:r>
          </a:p>
        </p:txBody>
      </p:sp>
      <p:graphicFrame>
        <p:nvGraphicFramePr>
          <p:cNvPr id="7" name="Table 7">
            <a:extLst>
              <a:ext uri="{FF2B5EF4-FFF2-40B4-BE49-F238E27FC236}">
                <a16:creationId xmlns:a16="http://schemas.microsoft.com/office/drawing/2014/main" id="{7C75A9EB-872A-40C4-99C3-8AF6CF654FC1}"/>
              </a:ext>
            </a:extLst>
          </p:cNvPr>
          <p:cNvGraphicFramePr>
            <a:graphicFrameLocks noGrp="1"/>
          </p:cNvGraphicFramePr>
          <p:nvPr>
            <p:extLst>
              <p:ext uri="{D42A27DB-BD31-4B8C-83A1-F6EECF244321}">
                <p14:modId xmlns:p14="http://schemas.microsoft.com/office/powerpoint/2010/main" val="3123181852"/>
              </p:ext>
            </p:extLst>
          </p:nvPr>
        </p:nvGraphicFramePr>
        <p:xfrm>
          <a:off x="277402" y="1420543"/>
          <a:ext cx="8743308" cy="4861560"/>
        </p:xfrm>
        <a:graphic>
          <a:graphicData uri="http://schemas.openxmlformats.org/drawingml/2006/table">
            <a:tbl>
              <a:tblPr firstRow="1" bandRow="1">
                <a:tableStyleId>{5C22544A-7EE6-4342-B048-85BDC9FD1C3A}</a:tableStyleId>
              </a:tblPr>
              <a:tblGrid>
                <a:gridCol w="1900719">
                  <a:extLst>
                    <a:ext uri="{9D8B030D-6E8A-4147-A177-3AD203B41FA5}">
                      <a16:colId xmlns:a16="http://schemas.microsoft.com/office/drawing/2014/main" val="3557673242"/>
                    </a:ext>
                  </a:extLst>
                </a:gridCol>
                <a:gridCol w="6842589">
                  <a:extLst>
                    <a:ext uri="{9D8B030D-6E8A-4147-A177-3AD203B41FA5}">
                      <a16:colId xmlns:a16="http://schemas.microsoft.com/office/drawing/2014/main" val="523716878"/>
                    </a:ext>
                  </a:extLst>
                </a:gridCol>
              </a:tblGrid>
              <a:tr h="431312">
                <a:tc>
                  <a:txBody>
                    <a:bodyPr/>
                    <a:lstStyle/>
                    <a:p>
                      <a:r>
                        <a:rPr lang="en-US" sz="1400" dirty="0"/>
                        <a:t>Confirmed Venous Blood Level</a:t>
                      </a:r>
                    </a:p>
                  </a:txBody>
                  <a:tcPr/>
                </a:tc>
                <a:tc>
                  <a:txBody>
                    <a:bodyPr/>
                    <a:lstStyle/>
                    <a:p>
                      <a:r>
                        <a:rPr lang="en-US" sz="1400" dirty="0"/>
                        <a:t>Recommended Actions </a:t>
                      </a:r>
                    </a:p>
                  </a:txBody>
                  <a:tcPr/>
                </a:tc>
                <a:extLst>
                  <a:ext uri="{0D108BD9-81ED-4DB2-BD59-A6C34878D82A}">
                    <a16:rowId xmlns:a16="http://schemas.microsoft.com/office/drawing/2014/main" val="1264138852"/>
                  </a:ext>
                </a:extLst>
              </a:tr>
              <a:tr h="2055076">
                <a:tc>
                  <a:txBody>
                    <a:bodyPr/>
                    <a:lstStyle/>
                    <a:p>
                      <a:r>
                        <a:rPr lang="en-US" sz="1300" b="1" i="0" u="none" kern="1200" dirty="0">
                          <a:solidFill>
                            <a:schemeClr val="dk1"/>
                          </a:solidFill>
                          <a:effectLst/>
                          <a:latin typeface="+mn-lt"/>
                          <a:ea typeface="+mn-ea"/>
                          <a:cs typeface="+mn-cs"/>
                        </a:rPr>
                        <a:t> </a:t>
                      </a:r>
                      <a:r>
                        <a:rPr lang="en-US" sz="1300" b="1" i="0" kern="1200" dirty="0">
                          <a:solidFill>
                            <a:schemeClr val="dk1"/>
                          </a:solidFill>
                          <a:effectLst/>
                          <a:latin typeface="+mn-lt"/>
                          <a:ea typeface="+mn-ea"/>
                          <a:cs typeface="+mn-cs"/>
                        </a:rPr>
                        <a:t>If the patient’s BLL is &lt; 3.5 micrograms per deciliter (</a:t>
                      </a:r>
                      <a:r>
                        <a:rPr lang="en-US" sz="1300" b="1" i="0" kern="1200" dirty="0" err="1">
                          <a:solidFill>
                            <a:schemeClr val="dk1"/>
                          </a:solidFill>
                          <a:effectLst/>
                          <a:latin typeface="+mn-lt"/>
                          <a:ea typeface="+mn-ea"/>
                          <a:cs typeface="+mn-cs"/>
                        </a:rPr>
                        <a:t>μg</a:t>
                      </a:r>
                      <a:r>
                        <a:rPr lang="en-US" sz="1300" b="1" i="0" kern="1200" dirty="0">
                          <a:solidFill>
                            <a:schemeClr val="dk1"/>
                          </a:solidFill>
                          <a:effectLst/>
                          <a:latin typeface="+mn-lt"/>
                          <a:ea typeface="+mn-ea"/>
                          <a:cs typeface="+mn-cs"/>
                        </a:rPr>
                        <a:t>/dL)</a:t>
                      </a:r>
                      <a:endParaRPr lang="en-US" sz="1300" dirty="0"/>
                    </a:p>
                  </a:txBody>
                  <a:tcPr/>
                </a:tc>
                <a:tc>
                  <a:txBody>
                    <a:bodyPr/>
                    <a:lstStyle/>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Provide education about common sources of lead exposure and information on how to further prevent exposure.</a:t>
                      </a:r>
                    </a:p>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During well-child visits, check development to make sure age-appropriate milestones are being met.</a:t>
                      </a:r>
                    </a:p>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During well-child visits, discuss diet and nutrition with a focus on iron and calcium intake.</a:t>
                      </a:r>
                    </a:p>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Conduct follow-up blood lead testing at recommended intervals based on the child’s age.</a:t>
                      </a:r>
                    </a:p>
                    <a:p>
                      <a:pPr marL="628650" lvl="1" indent="-171450">
                        <a:buFont typeface="Arial" panose="020B0604020202020204" pitchFamily="34" charset="0"/>
                        <a:buChar char="•"/>
                      </a:pPr>
                      <a:r>
                        <a:rPr lang="en-US" sz="1300" b="0" i="0" kern="1200" dirty="0">
                          <a:solidFill>
                            <a:schemeClr val="dk1"/>
                          </a:solidFill>
                          <a:effectLst/>
                          <a:latin typeface="+mn-lt"/>
                          <a:ea typeface="+mn-ea"/>
                          <a:cs typeface="+mn-cs"/>
                        </a:rPr>
                        <a:t>Centers for Medicare and Medicaid Services requires all children enrolled in Medicaid to get tested for lead at ages 12 and 24 months, or age 24</a:t>
                      </a:r>
                      <a:r>
                        <a:rPr lang="en-US" sz="1300" b="1" i="0" kern="1200" dirty="0">
                          <a:solidFill>
                            <a:schemeClr val="dk1"/>
                          </a:solidFill>
                          <a:effectLst/>
                          <a:latin typeface="+mn-lt"/>
                          <a:ea typeface="+mn-ea"/>
                          <a:cs typeface="+mn-cs"/>
                        </a:rPr>
                        <a:t>–</a:t>
                      </a:r>
                      <a:r>
                        <a:rPr lang="en-US" sz="1300" b="0" i="0" kern="1200" dirty="0">
                          <a:solidFill>
                            <a:schemeClr val="dk1"/>
                          </a:solidFill>
                          <a:effectLst/>
                          <a:latin typeface="+mn-lt"/>
                          <a:ea typeface="+mn-ea"/>
                          <a:cs typeface="+mn-cs"/>
                        </a:rPr>
                        <a:t>72 months if they have never been screened.</a:t>
                      </a:r>
                    </a:p>
                  </a:txBody>
                  <a:tcPr/>
                </a:tc>
                <a:extLst>
                  <a:ext uri="{0D108BD9-81ED-4DB2-BD59-A6C34878D82A}">
                    <a16:rowId xmlns:a16="http://schemas.microsoft.com/office/drawing/2014/main" val="740081730"/>
                  </a:ext>
                </a:extLst>
              </a:tr>
              <a:tr h="2055076">
                <a:tc>
                  <a:txBody>
                    <a:bodyPr/>
                    <a:lstStyle/>
                    <a:p>
                      <a:r>
                        <a:rPr lang="en-US" sz="1300" b="1" i="0" kern="1200" dirty="0">
                          <a:solidFill>
                            <a:schemeClr val="dk1"/>
                          </a:solidFill>
                          <a:effectLst/>
                          <a:latin typeface="+mn-lt"/>
                          <a:ea typeface="+mn-ea"/>
                          <a:cs typeface="+mn-cs"/>
                        </a:rPr>
                        <a:t>If the patient’s BLL is 3.5–19 micrograms per deciliter (</a:t>
                      </a:r>
                      <a:r>
                        <a:rPr lang="en-US" sz="1300" b="1" i="0" kern="1200" dirty="0" err="1">
                          <a:solidFill>
                            <a:schemeClr val="dk1"/>
                          </a:solidFill>
                          <a:effectLst/>
                          <a:latin typeface="+mn-lt"/>
                          <a:ea typeface="+mn-ea"/>
                          <a:cs typeface="+mn-cs"/>
                        </a:rPr>
                        <a:t>μg</a:t>
                      </a:r>
                      <a:r>
                        <a:rPr lang="en-US" sz="1300" b="1" i="0" kern="1200" dirty="0">
                          <a:solidFill>
                            <a:schemeClr val="dk1"/>
                          </a:solidFill>
                          <a:effectLst/>
                          <a:latin typeface="+mn-lt"/>
                          <a:ea typeface="+mn-ea"/>
                          <a:cs typeface="+mn-cs"/>
                        </a:rPr>
                        <a:t>/dL)</a:t>
                      </a:r>
                      <a:endParaRPr lang="en-US" sz="1300" dirty="0"/>
                    </a:p>
                  </a:txBody>
                  <a:tcPr/>
                </a:tc>
                <a:tc>
                  <a:txBody>
                    <a:bodyPr/>
                    <a:lstStyle/>
                    <a:p>
                      <a:pPr marL="285750" indent="-285750">
                        <a:buFont typeface="Arial" panose="020B0604020202020204" pitchFamily="34" charset="0"/>
                        <a:buChar char="•"/>
                      </a:pPr>
                      <a:r>
                        <a:rPr lang="en-US" sz="1300" b="0" i="0" kern="1200" dirty="0">
                          <a:solidFill>
                            <a:schemeClr val="dk1"/>
                          </a:solidFill>
                          <a:effectLst/>
                          <a:latin typeface="+mn-lt"/>
                          <a:ea typeface="+mn-ea"/>
                          <a:cs typeface="+mn-cs"/>
                        </a:rPr>
                        <a:t>Follow the recommendations above for BLL &lt; 3.5 </a:t>
                      </a:r>
                      <a:r>
                        <a:rPr lang="en-US" sz="1300" b="0" i="0" kern="1200" dirty="0" err="1">
                          <a:solidFill>
                            <a:schemeClr val="dk1"/>
                          </a:solidFill>
                          <a:effectLst/>
                          <a:latin typeface="+mn-lt"/>
                          <a:ea typeface="+mn-ea"/>
                          <a:cs typeface="+mn-cs"/>
                        </a:rPr>
                        <a:t>μg</a:t>
                      </a:r>
                      <a:r>
                        <a:rPr lang="en-US" sz="1300" b="0" i="0" kern="1200" dirty="0">
                          <a:solidFill>
                            <a:schemeClr val="dk1"/>
                          </a:solidFill>
                          <a:effectLst/>
                          <a:latin typeface="+mn-lt"/>
                          <a:ea typeface="+mn-ea"/>
                          <a:cs typeface="+mn-cs"/>
                        </a:rPr>
                        <a:t>/dL.</a:t>
                      </a:r>
                    </a:p>
                    <a:p>
                      <a:pPr marL="285750" indent="-285750">
                        <a:buFont typeface="Arial" panose="020B0604020202020204" pitchFamily="34" charset="0"/>
                        <a:buChar char="•"/>
                      </a:pPr>
                      <a:r>
                        <a:rPr lang="en-US" sz="1300" b="0" i="0" kern="1200" dirty="0">
                          <a:solidFill>
                            <a:schemeClr val="dk1"/>
                          </a:solidFill>
                          <a:effectLst/>
                          <a:latin typeface="+mn-lt"/>
                          <a:ea typeface="+mn-ea"/>
                          <a:cs typeface="+mn-cs"/>
                        </a:rPr>
                        <a:t>Report the test result to your state or local health department.</a:t>
                      </a:r>
                    </a:p>
                    <a:p>
                      <a:pPr marL="285750" indent="-285750">
                        <a:buFont typeface="Arial" panose="020B0604020202020204" pitchFamily="34" charset="0"/>
                        <a:buChar char="•"/>
                      </a:pPr>
                      <a:r>
                        <a:rPr lang="en-US" sz="1300" b="0" i="0" kern="1200" dirty="0">
                          <a:solidFill>
                            <a:schemeClr val="dk1"/>
                          </a:solidFill>
                          <a:effectLst/>
                          <a:latin typeface="+mn-lt"/>
                          <a:ea typeface="+mn-ea"/>
                          <a:cs typeface="+mn-cs"/>
                        </a:rPr>
                        <a:t>Obtain an environmental exposure history to identify potential sources of lead.</a:t>
                      </a:r>
                    </a:p>
                    <a:p>
                      <a:pPr marL="285750" indent="-285750">
                        <a:buFont typeface="Arial" panose="020B0604020202020204" pitchFamily="34" charset="0"/>
                        <a:buChar char="•"/>
                      </a:pPr>
                      <a:r>
                        <a:rPr lang="en-US" sz="1300" b="0" i="0" kern="1200" dirty="0">
                          <a:solidFill>
                            <a:schemeClr val="dk1"/>
                          </a:solidFill>
                          <a:effectLst/>
                          <a:latin typeface="+mn-lt"/>
                          <a:ea typeface="+mn-ea"/>
                          <a:cs typeface="+mn-cs"/>
                        </a:rPr>
                        <a:t>Arrange for an environmental investigation of the home to identify potential sources of lead, as required.</a:t>
                      </a:r>
                    </a:p>
                    <a:p>
                      <a:pPr marL="285750" indent="-285750" algn="l" defTabSz="457200" rtl="0" eaLnBrk="1" latinLnBrk="0" hangingPunct="1">
                        <a:buFont typeface="Arial" panose="020B0604020202020204" pitchFamily="34" charset="0"/>
                        <a:buChar char="•"/>
                      </a:pPr>
                      <a:r>
                        <a:rPr lang="en-US" sz="1300" b="0" i="0" kern="1200" dirty="0">
                          <a:solidFill>
                            <a:schemeClr val="dk1"/>
                          </a:solidFill>
                          <a:effectLst/>
                          <a:latin typeface="+mn-lt"/>
                          <a:ea typeface="+mn-ea"/>
                          <a:cs typeface="+mn-cs"/>
                        </a:rPr>
                        <a:t>Ensure the child does not have iron deficiency using testing and treatment.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dk1"/>
                          </a:solidFill>
                          <a:effectLst/>
                          <a:latin typeface="+mn-lt"/>
                          <a:ea typeface="+mn-ea"/>
                          <a:cs typeface="+mn-cs"/>
                        </a:rPr>
                        <a:t>Discuss the child’s diet and nutrition with a focus on calcium and iron intake. Refer caregivers to supportive services, as needed.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dk1"/>
                          </a:solidFill>
                          <a:effectLst/>
                          <a:latin typeface="+mn-lt"/>
                          <a:ea typeface="+mn-ea"/>
                          <a:cs typeface="+mn-cs"/>
                        </a:rPr>
                        <a:t>Check the child’s development to ensure appropriate milestones are being met.</a:t>
                      </a:r>
                    </a:p>
                  </a:txBody>
                  <a:tcPr/>
                </a:tc>
                <a:extLst>
                  <a:ext uri="{0D108BD9-81ED-4DB2-BD59-A6C34878D82A}">
                    <a16:rowId xmlns:a16="http://schemas.microsoft.com/office/drawing/2014/main" val="228936196"/>
                  </a:ext>
                </a:extLst>
              </a:tr>
            </a:tbl>
          </a:graphicData>
        </a:graphic>
      </p:graphicFrame>
      <p:sp>
        <p:nvSpPr>
          <p:cNvPr id="5" name="Content Placeholder 1">
            <a:extLst>
              <a:ext uri="{FF2B5EF4-FFF2-40B4-BE49-F238E27FC236}">
                <a16:creationId xmlns:a16="http://schemas.microsoft.com/office/drawing/2014/main" id="{7095182E-67B9-4B0C-9254-D0C5B3064190}"/>
              </a:ext>
            </a:extLst>
          </p:cNvPr>
          <p:cNvSpPr txBox="1">
            <a:spLocks/>
          </p:cNvSpPr>
          <p:nvPr/>
        </p:nvSpPr>
        <p:spPr>
          <a:xfrm>
            <a:off x="498298" y="664665"/>
            <a:ext cx="8229600" cy="4803365"/>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rPr>
              <a:t>CDC recommends that healthcare providers use a venous draw for confirmatory BLL screening. If the initial screening test used a venous sample, the patient does not need another venous draw.</a:t>
            </a:r>
          </a:p>
        </p:txBody>
      </p:sp>
    </p:spTree>
    <p:extLst>
      <p:ext uri="{BB962C8B-B14F-4D97-AF65-F5344CB8AC3E}">
        <p14:creationId xmlns:p14="http://schemas.microsoft.com/office/powerpoint/2010/main" val="319130526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D5D9-4D37-444D-8B29-AEE184C9D85D}"/>
              </a:ext>
            </a:extLst>
          </p:cNvPr>
          <p:cNvSpPr>
            <a:spLocks noGrp="1"/>
          </p:cNvSpPr>
          <p:nvPr>
            <p:ph type="title"/>
          </p:nvPr>
        </p:nvSpPr>
        <p:spPr>
          <a:xfrm>
            <a:off x="457200" y="236388"/>
            <a:ext cx="8229600" cy="595819"/>
          </a:xfrm>
        </p:spPr>
        <p:txBody>
          <a:bodyPr/>
          <a:lstStyle/>
          <a:p>
            <a:r>
              <a:rPr lang="en-US" sz="2800" dirty="0"/>
              <a:t>Blood Lead Levels: Recommended Actions</a:t>
            </a:r>
          </a:p>
        </p:txBody>
      </p:sp>
      <p:sp>
        <p:nvSpPr>
          <p:cNvPr id="4" name="Content Placeholder 1">
            <a:extLst>
              <a:ext uri="{FF2B5EF4-FFF2-40B4-BE49-F238E27FC236}">
                <a16:creationId xmlns:a16="http://schemas.microsoft.com/office/drawing/2014/main" id="{94E97F14-9E5E-4FDC-B70D-B9FA13E670E9}"/>
              </a:ext>
            </a:extLst>
          </p:cNvPr>
          <p:cNvSpPr txBox="1">
            <a:spLocks/>
          </p:cNvSpPr>
          <p:nvPr/>
        </p:nvSpPr>
        <p:spPr>
          <a:xfrm>
            <a:off x="195210" y="784395"/>
            <a:ext cx="8491590" cy="4984741"/>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p:txBody>
      </p:sp>
      <p:graphicFrame>
        <p:nvGraphicFramePr>
          <p:cNvPr id="7" name="Table 7">
            <a:extLst>
              <a:ext uri="{FF2B5EF4-FFF2-40B4-BE49-F238E27FC236}">
                <a16:creationId xmlns:a16="http://schemas.microsoft.com/office/drawing/2014/main" id="{7C75A9EB-872A-40C4-99C3-8AF6CF654FC1}"/>
              </a:ext>
            </a:extLst>
          </p:cNvPr>
          <p:cNvGraphicFramePr>
            <a:graphicFrameLocks noGrp="1"/>
          </p:cNvGraphicFramePr>
          <p:nvPr>
            <p:extLst>
              <p:ext uri="{D42A27DB-BD31-4B8C-83A1-F6EECF244321}">
                <p14:modId xmlns:p14="http://schemas.microsoft.com/office/powerpoint/2010/main" val="3244472337"/>
              </p:ext>
            </p:extLst>
          </p:nvPr>
        </p:nvGraphicFramePr>
        <p:xfrm>
          <a:off x="595900" y="1386724"/>
          <a:ext cx="7736441" cy="3596640"/>
        </p:xfrm>
        <a:graphic>
          <a:graphicData uri="http://schemas.openxmlformats.org/drawingml/2006/table">
            <a:tbl>
              <a:tblPr firstRow="1" bandRow="1">
                <a:tableStyleId>{5C22544A-7EE6-4342-B048-85BDC9FD1C3A}</a:tableStyleId>
              </a:tblPr>
              <a:tblGrid>
                <a:gridCol w="1822620">
                  <a:extLst>
                    <a:ext uri="{9D8B030D-6E8A-4147-A177-3AD203B41FA5}">
                      <a16:colId xmlns:a16="http://schemas.microsoft.com/office/drawing/2014/main" val="3557673242"/>
                    </a:ext>
                  </a:extLst>
                </a:gridCol>
                <a:gridCol w="5913821">
                  <a:extLst>
                    <a:ext uri="{9D8B030D-6E8A-4147-A177-3AD203B41FA5}">
                      <a16:colId xmlns:a16="http://schemas.microsoft.com/office/drawing/2014/main" val="523716878"/>
                    </a:ext>
                  </a:extLst>
                </a:gridCol>
              </a:tblGrid>
              <a:tr h="370840">
                <a:tc>
                  <a:txBody>
                    <a:bodyPr/>
                    <a:lstStyle/>
                    <a:p>
                      <a:r>
                        <a:rPr lang="en-US" sz="1400" dirty="0"/>
                        <a:t>Confirmed Venous Blood Level</a:t>
                      </a:r>
                    </a:p>
                  </a:txBody>
                  <a:tcPr/>
                </a:tc>
                <a:tc>
                  <a:txBody>
                    <a:bodyPr/>
                    <a:lstStyle/>
                    <a:p>
                      <a:r>
                        <a:rPr lang="en-US" sz="1400" dirty="0"/>
                        <a:t>Recommended Actions </a:t>
                      </a:r>
                    </a:p>
                  </a:txBody>
                  <a:tcPr/>
                </a:tc>
                <a:extLst>
                  <a:ext uri="{0D108BD9-81ED-4DB2-BD59-A6C34878D82A}">
                    <a16:rowId xmlns:a16="http://schemas.microsoft.com/office/drawing/2014/main" val="1264138852"/>
                  </a:ext>
                </a:extLst>
              </a:tr>
              <a:tr h="370840">
                <a:tc>
                  <a:txBody>
                    <a:bodyPr/>
                    <a:lstStyle/>
                    <a:p>
                      <a:r>
                        <a:rPr lang="en-US" sz="1400" b="1" i="0" kern="1200" dirty="0">
                          <a:solidFill>
                            <a:schemeClr val="dk1"/>
                          </a:solidFill>
                          <a:effectLst/>
                          <a:latin typeface="+mn-lt"/>
                          <a:ea typeface="+mn-ea"/>
                          <a:cs typeface="+mn-cs"/>
                        </a:rPr>
                        <a:t> If the patient’s BLL is 20–44 micrograms per deciliter (</a:t>
                      </a:r>
                      <a:r>
                        <a:rPr lang="en-US" sz="1400" b="1" i="0" kern="1200" dirty="0" err="1">
                          <a:solidFill>
                            <a:schemeClr val="dk1"/>
                          </a:solidFill>
                          <a:effectLst/>
                          <a:latin typeface="+mn-lt"/>
                          <a:ea typeface="+mn-ea"/>
                          <a:cs typeface="+mn-cs"/>
                        </a:rPr>
                        <a:t>μg</a:t>
                      </a:r>
                      <a:r>
                        <a:rPr lang="en-US" sz="1400" b="1" i="0" kern="1200" dirty="0">
                          <a:solidFill>
                            <a:schemeClr val="dk1"/>
                          </a:solidFill>
                          <a:effectLst/>
                          <a:latin typeface="+mn-lt"/>
                          <a:ea typeface="+mn-ea"/>
                          <a:cs typeface="+mn-cs"/>
                        </a:rPr>
                        <a:t>/dL)</a:t>
                      </a:r>
                    </a:p>
                  </a:txBody>
                  <a:tcPr/>
                </a:tc>
                <a:tc>
                  <a:txBody>
                    <a:bodyPr/>
                    <a:lstStyle/>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Follow the recommendations above for BLL is 3.5–19 </a:t>
                      </a:r>
                      <a:r>
                        <a:rPr lang="en-US" sz="1400" b="0" i="0" kern="1200" dirty="0" err="1">
                          <a:solidFill>
                            <a:schemeClr val="dk1"/>
                          </a:solidFill>
                          <a:effectLst/>
                          <a:latin typeface="+mn-lt"/>
                          <a:ea typeface="+mn-ea"/>
                          <a:cs typeface="+mn-cs"/>
                        </a:rPr>
                        <a:t>μg</a:t>
                      </a:r>
                      <a:r>
                        <a:rPr lang="en-US" sz="1400" b="0" i="0" kern="1200" dirty="0">
                          <a:solidFill>
                            <a:schemeClr val="dk1"/>
                          </a:solidFill>
                          <a:effectLst/>
                          <a:latin typeface="+mn-lt"/>
                          <a:ea typeface="+mn-ea"/>
                          <a:cs typeface="+mn-cs"/>
                        </a:rPr>
                        <a:t>/dL.</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Perform a complete history and physical exam, assessing the child for signs and symptoms related to lead exposure.</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Arrange for or refer the family for an environmental investigation of the home and a lead hazard reduction program.</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Consider performing an abdominal X-ray to check for lead-based paint chips and other radiopaque foreign bodies. This is important for young children who tend to swallow or eat non-food items. Children may also put their mouths on surfaces that could be covered with lead dust. Initiate bowel decontamination if indicated.</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Contact a </a:t>
                      </a:r>
                      <a:r>
                        <a:rPr lang="en-US" sz="1400" b="0" i="0" u="sng" kern="1200" dirty="0">
                          <a:solidFill>
                            <a:srgbClr val="0070C0"/>
                          </a:solidFill>
                          <a:effectLst/>
                          <a:latin typeface="+mn-lt"/>
                          <a:ea typeface="+mn-ea"/>
                          <a:cs typeface="+mn-cs"/>
                          <a:hlinkClick r:id="rId2">
                            <a:extLst>
                              <a:ext uri="{A12FA001-AC4F-418D-AE19-62706E023703}">
                                <ahyp:hlinkClr xmlns:ahyp="http://schemas.microsoft.com/office/drawing/2018/hyperlinkcolor" val="tx"/>
                              </a:ext>
                            </a:extLst>
                          </a:hlinkClick>
                        </a:rPr>
                        <a:t>Pediatric Environmental Health Specialty Unit (PEHSU)</a:t>
                      </a:r>
                      <a:r>
                        <a:rPr lang="en-US" sz="1400" b="0" i="0" u="none" strike="noStrike" kern="1200" dirty="0">
                          <a:solidFill>
                            <a:srgbClr val="0070C0"/>
                          </a:solidFill>
                          <a:effectLst/>
                          <a:latin typeface="+mn-lt"/>
                          <a:ea typeface="+mn-ea"/>
                          <a:cs typeface="+mn-cs"/>
                          <a:hlinkClick r:id="rId2">
                            <a:extLst>
                              <a:ext uri="{A12FA001-AC4F-418D-AE19-62706E023703}">
                                <ahyp:hlinkClr xmlns:ahyp="http://schemas.microsoft.com/office/drawing/2018/hyperlinkcolor" val="tx"/>
                              </a:ext>
                            </a:extLst>
                          </a:hlinkClick>
                        </a:rPr>
                        <a:t>external icon</a:t>
                      </a:r>
                      <a:r>
                        <a:rPr lang="en-US" sz="1400" b="0" i="0" kern="1200" dirty="0">
                          <a:solidFill>
                            <a:srgbClr val="0070C0"/>
                          </a:solidFill>
                          <a:effectLst/>
                          <a:latin typeface="+mn-lt"/>
                          <a:ea typeface="+mn-ea"/>
                          <a:cs typeface="+mn-cs"/>
                        </a:rPr>
                        <a:t> </a:t>
                      </a:r>
                      <a:r>
                        <a:rPr lang="en-US" sz="1400" b="0" i="0" kern="1200" dirty="0">
                          <a:solidFill>
                            <a:schemeClr val="dk1"/>
                          </a:solidFill>
                          <a:effectLst/>
                          <a:latin typeface="+mn-lt"/>
                          <a:ea typeface="+mn-ea"/>
                          <a:cs typeface="+mn-cs"/>
                        </a:rPr>
                        <a:t>or the Poison Control Center (1-800-222-1222) for guidance.</a:t>
                      </a:r>
                    </a:p>
                  </a:txBody>
                  <a:tcPr/>
                </a:tc>
                <a:extLst>
                  <a:ext uri="{0D108BD9-81ED-4DB2-BD59-A6C34878D82A}">
                    <a16:rowId xmlns:a16="http://schemas.microsoft.com/office/drawing/2014/main" val="740081730"/>
                  </a:ext>
                </a:extLst>
              </a:tr>
            </a:tbl>
          </a:graphicData>
        </a:graphic>
      </p:graphicFrame>
    </p:spTree>
    <p:extLst>
      <p:ext uri="{BB962C8B-B14F-4D97-AF65-F5344CB8AC3E}">
        <p14:creationId xmlns:p14="http://schemas.microsoft.com/office/powerpoint/2010/main" val="2738028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D5D9-4D37-444D-8B29-AEE184C9D85D}"/>
              </a:ext>
            </a:extLst>
          </p:cNvPr>
          <p:cNvSpPr>
            <a:spLocks noGrp="1"/>
          </p:cNvSpPr>
          <p:nvPr>
            <p:ph type="title"/>
          </p:nvPr>
        </p:nvSpPr>
        <p:spPr>
          <a:xfrm>
            <a:off x="457200" y="236388"/>
            <a:ext cx="8229600" cy="595819"/>
          </a:xfrm>
        </p:spPr>
        <p:txBody>
          <a:bodyPr/>
          <a:lstStyle/>
          <a:p>
            <a:r>
              <a:rPr lang="en-US" sz="2800" dirty="0"/>
              <a:t>Blood Lead Levels: Recommended Actions</a:t>
            </a:r>
          </a:p>
        </p:txBody>
      </p:sp>
      <p:sp>
        <p:nvSpPr>
          <p:cNvPr id="4" name="Content Placeholder 1">
            <a:extLst>
              <a:ext uri="{FF2B5EF4-FFF2-40B4-BE49-F238E27FC236}">
                <a16:creationId xmlns:a16="http://schemas.microsoft.com/office/drawing/2014/main" id="{94E97F14-9E5E-4FDC-B70D-B9FA13E670E9}"/>
              </a:ext>
            </a:extLst>
          </p:cNvPr>
          <p:cNvSpPr txBox="1">
            <a:spLocks/>
          </p:cNvSpPr>
          <p:nvPr/>
        </p:nvSpPr>
        <p:spPr>
          <a:xfrm>
            <a:off x="195210" y="784395"/>
            <a:ext cx="8491590" cy="4984741"/>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p:txBody>
      </p:sp>
      <p:graphicFrame>
        <p:nvGraphicFramePr>
          <p:cNvPr id="7" name="Table 7">
            <a:extLst>
              <a:ext uri="{FF2B5EF4-FFF2-40B4-BE49-F238E27FC236}">
                <a16:creationId xmlns:a16="http://schemas.microsoft.com/office/drawing/2014/main" id="{7C75A9EB-872A-40C4-99C3-8AF6CF654FC1}"/>
              </a:ext>
            </a:extLst>
          </p:cNvPr>
          <p:cNvGraphicFramePr>
            <a:graphicFrameLocks noGrp="1"/>
          </p:cNvGraphicFramePr>
          <p:nvPr>
            <p:extLst>
              <p:ext uri="{D42A27DB-BD31-4B8C-83A1-F6EECF244321}">
                <p14:modId xmlns:p14="http://schemas.microsoft.com/office/powerpoint/2010/main" val="3807003522"/>
              </p:ext>
            </p:extLst>
          </p:nvPr>
        </p:nvGraphicFramePr>
        <p:xfrm>
          <a:off x="380142" y="955209"/>
          <a:ext cx="8250149" cy="5303520"/>
        </p:xfrm>
        <a:graphic>
          <a:graphicData uri="http://schemas.openxmlformats.org/drawingml/2006/table">
            <a:tbl>
              <a:tblPr firstRow="1" bandRow="1">
                <a:tableStyleId>{5C22544A-7EE6-4342-B048-85BDC9FD1C3A}</a:tableStyleId>
              </a:tblPr>
              <a:tblGrid>
                <a:gridCol w="1787705">
                  <a:extLst>
                    <a:ext uri="{9D8B030D-6E8A-4147-A177-3AD203B41FA5}">
                      <a16:colId xmlns:a16="http://schemas.microsoft.com/office/drawing/2014/main" val="3557673242"/>
                    </a:ext>
                  </a:extLst>
                </a:gridCol>
                <a:gridCol w="6462444">
                  <a:extLst>
                    <a:ext uri="{9D8B030D-6E8A-4147-A177-3AD203B41FA5}">
                      <a16:colId xmlns:a16="http://schemas.microsoft.com/office/drawing/2014/main" val="523716878"/>
                    </a:ext>
                  </a:extLst>
                </a:gridCol>
              </a:tblGrid>
              <a:tr h="370840">
                <a:tc>
                  <a:txBody>
                    <a:bodyPr/>
                    <a:lstStyle/>
                    <a:p>
                      <a:r>
                        <a:rPr lang="en-US" sz="1400" dirty="0"/>
                        <a:t>Confirmed Venous Blood Level</a:t>
                      </a:r>
                    </a:p>
                  </a:txBody>
                  <a:tcPr/>
                </a:tc>
                <a:tc>
                  <a:txBody>
                    <a:bodyPr/>
                    <a:lstStyle/>
                    <a:p>
                      <a:r>
                        <a:rPr lang="en-US" sz="1400" dirty="0"/>
                        <a:t>Recommended Actions </a:t>
                      </a:r>
                    </a:p>
                  </a:txBody>
                  <a:tcPr/>
                </a:tc>
                <a:extLst>
                  <a:ext uri="{0D108BD9-81ED-4DB2-BD59-A6C34878D82A}">
                    <a16:rowId xmlns:a16="http://schemas.microsoft.com/office/drawing/2014/main" val="1264138852"/>
                  </a:ext>
                </a:extLst>
              </a:tr>
              <a:tr h="370840">
                <a:tc>
                  <a:txBody>
                    <a:bodyPr/>
                    <a:lstStyle/>
                    <a:p>
                      <a:r>
                        <a:rPr lang="en-US" sz="1400" b="1" i="0" kern="1200" dirty="0">
                          <a:solidFill>
                            <a:schemeClr val="dk1"/>
                          </a:solidFill>
                          <a:effectLst/>
                          <a:latin typeface="+mn-lt"/>
                          <a:ea typeface="+mn-ea"/>
                          <a:cs typeface="+mn-cs"/>
                        </a:rPr>
                        <a:t>If the patient’s BLL is ≥45 micrograms per deciliter (</a:t>
                      </a:r>
                      <a:r>
                        <a:rPr lang="en-US" sz="1400" b="1" i="0" kern="1200" dirty="0" err="1">
                          <a:solidFill>
                            <a:schemeClr val="dk1"/>
                          </a:solidFill>
                          <a:effectLst/>
                          <a:latin typeface="+mn-lt"/>
                          <a:ea typeface="+mn-ea"/>
                          <a:cs typeface="+mn-cs"/>
                        </a:rPr>
                        <a:t>μg</a:t>
                      </a:r>
                      <a:r>
                        <a:rPr lang="en-US" sz="1400" b="1" i="0" kern="1200" dirty="0">
                          <a:solidFill>
                            <a:schemeClr val="dk1"/>
                          </a:solidFill>
                          <a:effectLst/>
                          <a:latin typeface="+mn-lt"/>
                          <a:ea typeface="+mn-ea"/>
                          <a:cs typeface="+mn-cs"/>
                        </a:rPr>
                        <a:t>/dL)</a:t>
                      </a:r>
                    </a:p>
                  </a:txBody>
                  <a:tcPr/>
                </a:tc>
                <a:tc>
                  <a:txBody>
                    <a:bodyPr/>
                    <a:lstStyle/>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Follow recommendations for BLL 20–44 </a:t>
                      </a:r>
                      <a:r>
                        <a:rPr lang="en-US" sz="1400" b="0" i="0" kern="1200" dirty="0" err="1">
                          <a:solidFill>
                            <a:schemeClr val="dk1"/>
                          </a:solidFill>
                          <a:effectLst/>
                          <a:latin typeface="+mn-lt"/>
                          <a:ea typeface="+mn-ea"/>
                          <a:cs typeface="+mn-cs"/>
                        </a:rPr>
                        <a:t>μg</a:t>
                      </a:r>
                      <a:r>
                        <a:rPr lang="en-US" sz="1400" b="0" i="0" kern="1200" dirty="0">
                          <a:solidFill>
                            <a:schemeClr val="dk1"/>
                          </a:solidFill>
                          <a:effectLst/>
                          <a:latin typeface="+mn-lt"/>
                          <a:ea typeface="+mn-ea"/>
                          <a:cs typeface="+mn-cs"/>
                        </a:rPr>
                        <a:t>/dL.</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Perform a complete history and physical exam including a detailed neurological exam.</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Perform an abdominal X-ray and, if needed, initiate bowel decontamination.</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If the patient exhibits signs or symptoms of lead poisoning, including, confusion, weakness, seizures, coma, nausea, vomiting, and abdominal pain, admit them to a hospital as soon as possible.</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Consider admitting the patient to a hospital if one of these conditions exists:</a:t>
                      </a:r>
                    </a:p>
                    <a:p>
                      <a:pPr marL="628650" lvl="1" indent="-171450">
                        <a:buFont typeface="Arial" panose="020B0604020202020204" pitchFamily="34" charset="0"/>
                        <a:buChar char="•"/>
                      </a:pPr>
                      <a:r>
                        <a:rPr lang="en-US" sz="1400" b="0" i="0" kern="1200" dirty="0">
                          <a:solidFill>
                            <a:schemeClr val="dk1"/>
                          </a:solidFill>
                          <a:effectLst/>
                          <a:latin typeface="+mn-lt"/>
                          <a:ea typeface="+mn-ea"/>
                          <a:cs typeface="+mn-cs"/>
                        </a:rPr>
                        <a:t>The patient’s home is not lead-safe, and they are unable to find a lead-free living space.</a:t>
                      </a:r>
                    </a:p>
                    <a:p>
                      <a:pPr marL="628650" lvl="1" indent="-171450">
                        <a:buFont typeface="Arial" panose="020B0604020202020204" pitchFamily="34" charset="0"/>
                        <a:buChar char="•"/>
                      </a:pPr>
                      <a:r>
                        <a:rPr lang="en-US" sz="1400" b="0" i="0" kern="1200" dirty="0">
                          <a:solidFill>
                            <a:schemeClr val="dk1"/>
                          </a:solidFill>
                          <a:effectLst/>
                          <a:latin typeface="+mn-lt"/>
                          <a:ea typeface="+mn-ea"/>
                          <a:cs typeface="+mn-cs"/>
                        </a:rPr>
                        <a:t>The source of lead exposure has not been identified, and the potential for further lead exposure is still possible.</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The healthcare provider is consulting with a medical toxicologist or pediatrician with experience in treating lead poisoning to initiate:</a:t>
                      </a:r>
                    </a:p>
                    <a:p>
                      <a:pPr marL="628650" lvl="1" indent="-171450">
                        <a:buFont typeface="Arial" panose="020B0604020202020204" pitchFamily="34" charset="0"/>
                        <a:buChar char="•"/>
                      </a:pPr>
                      <a:r>
                        <a:rPr lang="en-US" sz="1400" b="0" i="0" kern="1200" dirty="0">
                          <a:solidFill>
                            <a:schemeClr val="dk1"/>
                          </a:solidFill>
                          <a:effectLst/>
                          <a:latin typeface="+mn-lt"/>
                          <a:ea typeface="+mn-ea"/>
                          <a:cs typeface="+mn-cs"/>
                        </a:rPr>
                        <a:t>Gastrointestinal decontamination (removal of swallowed lead using laxatives) or</a:t>
                      </a:r>
                    </a:p>
                    <a:p>
                      <a:pPr marL="628650" lvl="1" indent="-171450">
                        <a:buFont typeface="Arial" panose="020B0604020202020204" pitchFamily="34" charset="0"/>
                        <a:buChar char="•"/>
                      </a:pPr>
                      <a:r>
                        <a:rPr lang="en-US" sz="1400" b="0" i="0" kern="1200" dirty="0">
                          <a:solidFill>
                            <a:schemeClr val="dk1"/>
                          </a:solidFill>
                          <a:effectLst/>
                          <a:latin typeface="+mn-lt"/>
                          <a:ea typeface="+mn-ea"/>
                          <a:cs typeface="+mn-cs"/>
                        </a:rPr>
                        <a:t>Chelation therapy (a treatment that uses a medication to remove lead from the body when BLLs are very high).</a:t>
                      </a:r>
                    </a:p>
                    <a:p>
                      <a:pPr marL="171450" indent="-171450">
                        <a:buFont typeface="Arial" panose="020B0604020202020204" pitchFamily="34" charset="0"/>
                        <a:buChar char="•"/>
                      </a:pPr>
                      <a:r>
                        <a:rPr lang="en-US" sz="1400" b="0" i="0" kern="1200" dirty="0">
                          <a:solidFill>
                            <a:schemeClr val="dk1"/>
                          </a:solidFill>
                          <a:effectLst/>
                          <a:latin typeface="+mn-lt"/>
                          <a:ea typeface="+mn-ea"/>
                          <a:cs typeface="+mn-cs"/>
                        </a:rPr>
                        <a:t>Contact a PEHSU or Poison Control Center (1-800-222-1222) for assistance.</a:t>
                      </a:r>
                    </a:p>
                  </a:txBody>
                  <a:tcPr/>
                </a:tc>
                <a:extLst>
                  <a:ext uri="{0D108BD9-81ED-4DB2-BD59-A6C34878D82A}">
                    <a16:rowId xmlns:a16="http://schemas.microsoft.com/office/drawing/2014/main" val="740081730"/>
                  </a:ext>
                </a:extLst>
              </a:tr>
            </a:tbl>
          </a:graphicData>
        </a:graphic>
      </p:graphicFrame>
    </p:spTree>
    <p:extLst>
      <p:ext uri="{BB962C8B-B14F-4D97-AF65-F5344CB8AC3E}">
        <p14:creationId xmlns:p14="http://schemas.microsoft.com/office/powerpoint/2010/main" val="35629869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312A-4197-4B96-82DA-8C7D2A21669F}"/>
              </a:ext>
            </a:extLst>
          </p:cNvPr>
          <p:cNvSpPr>
            <a:spLocks noGrp="1"/>
          </p:cNvSpPr>
          <p:nvPr>
            <p:ph type="title"/>
          </p:nvPr>
        </p:nvSpPr>
        <p:spPr>
          <a:xfrm>
            <a:off x="174661" y="143920"/>
            <a:ext cx="8846049" cy="616367"/>
          </a:xfrm>
        </p:spPr>
        <p:txBody>
          <a:bodyPr/>
          <a:lstStyle/>
          <a:p>
            <a:r>
              <a:rPr lang="en-US" sz="2800" dirty="0"/>
              <a:t>Elevated Blood Lead Levels: SD County Resources</a:t>
            </a:r>
          </a:p>
        </p:txBody>
      </p:sp>
      <p:sp>
        <p:nvSpPr>
          <p:cNvPr id="4" name="Content Placeholder 1">
            <a:extLst>
              <a:ext uri="{FF2B5EF4-FFF2-40B4-BE49-F238E27FC236}">
                <a16:creationId xmlns:a16="http://schemas.microsoft.com/office/drawing/2014/main" id="{0A54BA32-ABAA-4896-B5A6-3DAB21819BBB}"/>
              </a:ext>
            </a:extLst>
          </p:cNvPr>
          <p:cNvSpPr txBox="1">
            <a:spLocks/>
          </p:cNvSpPr>
          <p:nvPr/>
        </p:nvSpPr>
        <p:spPr>
          <a:xfrm>
            <a:off x="256854" y="630038"/>
            <a:ext cx="8609743" cy="5822133"/>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Century Gothic"/>
                <a:ea typeface="+mn-ea"/>
                <a:cs typeface="+mn-cs"/>
              </a:rPr>
              <a:t>Should a child present with blood lead levels above 3.5 </a:t>
            </a:r>
            <a:r>
              <a:rPr kumimoji="0" lang="el-GR" sz="1400" b="0" i="0" u="none" strike="noStrike" kern="1200" cap="none" spc="0" normalizeH="0" baseline="0" noProof="0" dirty="0">
                <a:ln>
                  <a:noFill/>
                </a:ln>
                <a:solidFill>
                  <a:srgbClr val="000000"/>
                </a:solidFill>
                <a:effectLst/>
                <a:uLnTx/>
                <a:uFillTx/>
                <a:latin typeface="Century Gothic"/>
                <a:ea typeface="+mn-ea"/>
                <a:cs typeface="+mn-cs"/>
              </a:rPr>
              <a:t>μ</a:t>
            </a:r>
            <a:r>
              <a:rPr kumimoji="0" lang="en-US" sz="1400" b="0" i="0" u="none" strike="noStrike" kern="1200" cap="none" spc="0" normalizeH="0" baseline="0" noProof="0" dirty="0">
                <a:ln>
                  <a:noFill/>
                </a:ln>
                <a:solidFill>
                  <a:srgbClr val="000000"/>
                </a:solidFill>
                <a:effectLst/>
                <a:uLnTx/>
                <a:uFillTx/>
                <a:latin typeface="Century Gothic"/>
                <a:ea typeface="+mn-ea"/>
                <a:cs typeface="+mn-cs"/>
              </a:rPr>
              <a:t>g/dL, report the test result to your state or local health department.  Additionally, refer child to the county programs below for case management, environmental assessment, and other services. </a:t>
            </a:r>
            <a:endParaRPr kumimoji="0" lang="en-US" sz="1400" b="1"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rPr>
              <a:t>Program Description: </a:t>
            </a:r>
            <a:r>
              <a:rPr kumimoji="0" lang="en-US" sz="1400" b="0" i="0" u="none" strike="noStrike" kern="1200" cap="none" spc="0" normalizeH="0" baseline="0" noProof="0" dirty="0">
                <a:ln>
                  <a:noFill/>
                </a:ln>
                <a:solidFill>
                  <a:srgbClr val="000000"/>
                </a:solidFill>
                <a:effectLst/>
                <a:uLnTx/>
                <a:uFillTx/>
                <a:latin typeface="Century Gothic"/>
                <a:ea typeface="+mn-ea"/>
              </a:rPr>
              <a:t>The San Diego Childhood Lead Poisoning Prevention Program is a Public Health Services program that seeks to eliminate childhood lead poisoning by caring for lead-poisoned children and identifying and eliminating sources of lead exposure. </a:t>
            </a: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1"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rPr>
              <a:t>Available Services: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Case Management</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Environmental Investigations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Education to health care providers, community groups and families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Surveillance data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Lead Safety and Healthy Homes Program- </a:t>
            </a:r>
            <a:r>
              <a:rPr kumimoji="0" lang="en-US" sz="1400" b="0" i="0" u="none" strike="noStrike" kern="1200" cap="none" spc="0" normalizeH="0" baseline="0" noProof="0" dirty="0">
                <a:ln>
                  <a:noFill/>
                </a:ln>
                <a:solidFill>
                  <a:schemeClr val="tx2"/>
                </a:solidFill>
                <a:effectLst/>
                <a:uLnTx/>
                <a:uFillTx/>
                <a:latin typeface="Century Gothic"/>
                <a:ea typeface="+mn-ea"/>
                <a:hlinkClick r:id="rId2">
                  <a:extLst>
                    <a:ext uri="{A12FA001-AC4F-418D-AE19-62706E023703}">
                      <ahyp:hlinkClr xmlns:ahyp="http://schemas.microsoft.com/office/drawing/2018/hyperlinkcolor" val="tx"/>
                    </a:ext>
                  </a:extLst>
                </a:hlinkClick>
              </a:rPr>
              <a:t>Lead Safety and Healthy Homes Program | Environmental Services | City of San Diego Official Website</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chemeClr val="tx2"/>
                </a:solidFill>
                <a:effectLst/>
                <a:uLnTx/>
                <a:uFillTx/>
                <a:latin typeface="Century Gothic"/>
                <a:ea typeface="+mn-ea"/>
                <a:hlinkClick r:id="rId3">
                  <a:extLst>
                    <a:ext uri="{A12FA001-AC4F-418D-AE19-62706E023703}">
                      <ahyp:hlinkClr xmlns:ahyp="http://schemas.microsoft.com/office/drawing/2018/hyperlinkcolor" val="tx"/>
                    </a:ext>
                  </a:extLst>
                </a:hlinkClick>
              </a:rPr>
              <a:t>San Diego Housing Commission</a:t>
            </a:r>
            <a:br>
              <a:rPr kumimoji="0" lang="en-US" sz="1400" b="0" i="0" u="none" strike="noStrike" kern="1200" cap="none" spc="0" normalizeH="0" baseline="0" noProof="0" dirty="0">
                <a:ln>
                  <a:noFill/>
                </a:ln>
                <a:solidFill>
                  <a:srgbClr val="2D3742"/>
                </a:solidFill>
                <a:effectLst/>
                <a:uLnTx/>
                <a:uFillTx/>
                <a:latin typeface="Helvetica" panose="020B0604020202020204" pitchFamily="34" charset="0"/>
                <a:ea typeface="+mn-ea"/>
              </a:rPr>
            </a:br>
            <a:r>
              <a:rPr kumimoji="0" lang="en-US" sz="1400" b="0" i="0" u="none" strike="noStrike" kern="1200" cap="none" spc="0" normalizeH="0" baseline="0" noProof="0" dirty="0">
                <a:ln>
                  <a:noFill/>
                </a:ln>
                <a:solidFill>
                  <a:srgbClr val="000000"/>
                </a:solidFill>
                <a:effectLst/>
                <a:uLnTx/>
                <a:uFillTx/>
                <a:latin typeface="Century Gothic"/>
                <a:ea typeface="+mn-ea"/>
              </a:rPr>
              <a:t>(financial assistance removing lead hazards)</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sng" strike="noStrike" kern="1200" cap="none" spc="0" normalizeH="0" baseline="0" noProof="0" dirty="0">
                <a:ln>
                  <a:noFill/>
                </a:ln>
                <a:solidFill>
                  <a:schemeClr val="tx2"/>
                </a:solidFill>
                <a:effectLst/>
                <a:uLnTx/>
                <a:uFillTx/>
                <a:latin typeface="Century Gothic"/>
                <a:ea typeface="+mn-ea"/>
                <a:hlinkClick r:id="rId4">
                  <a:extLst>
                    <a:ext uri="{A12FA001-AC4F-418D-AE19-62706E023703}">
                      <ahyp:hlinkClr xmlns:ahyp="http://schemas.microsoft.com/office/drawing/2018/hyperlinkcolor" val="tx"/>
                    </a:ext>
                  </a:extLst>
                </a:hlinkClick>
              </a:rPr>
              <a:t>Environmental Health Coalition</a:t>
            </a:r>
            <a:br>
              <a:rPr kumimoji="0" lang="en-US" sz="1400" b="0" i="0" u="none" strike="noStrike" kern="1200" cap="none" spc="0" normalizeH="0" baseline="0" noProof="0" dirty="0">
                <a:ln>
                  <a:noFill/>
                </a:ln>
                <a:solidFill>
                  <a:srgbClr val="2D3742"/>
                </a:solidFill>
                <a:effectLst/>
                <a:uLnTx/>
                <a:uFillTx/>
                <a:latin typeface="Helvetica" panose="020B0604020202020204" pitchFamily="34" charset="0"/>
                <a:ea typeface="+mn-ea"/>
              </a:rPr>
            </a:br>
            <a:r>
              <a:rPr kumimoji="0" lang="en-US" sz="1400" b="0" i="0" u="none" strike="noStrike" kern="1200" cap="none" spc="0" normalizeH="0" baseline="0" noProof="0" dirty="0">
                <a:ln>
                  <a:noFill/>
                </a:ln>
                <a:solidFill>
                  <a:srgbClr val="000000"/>
                </a:solidFill>
                <a:effectLst/>
                <a:uLnTx/>
                <a:uFillTx/>
                <a:latin typeface="Century Gothic"/>
                <a:ea typeface="+mn-ea"/>
              </a:rPr>
              <a:t>(City of San Diego and National City)</a:t>
            </a: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1"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rPr>
              <a:t>For more information, contact the Childhood Lead Poisoning Prevention Program: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Website: </a:t>
            </a:r>
            <a:r>
              <a:rPr kumimoji="0" lang="en-US" sz="1400" b="0" i="0" u="none" strike="noStrike" kern="1200" cap="none" spc="0" normalizeH="0" baseline="0" noProof="0" dirty="0">
                <a:ln>
                  <a:noFill/>
                </a:ln>
                <a:solidFill>
                  <a:schemeClr val="tx2"/>
                </a:solidFill>
                <a:effectLst/>
                <a:uLnTx/>
                <a:uFillTx/>
                <a:latin typeface="Century Gothic"/>
                <a:ea typeface="+mn-ea"/>
                <a:hlinkClick r:id="rId5">
                  <a:extLst>
                    <a:ext uri="{A12FA001-AC4F-418D-AE19-62706E023703}">
                      <ahyp:hlinkClr xmlns:ahyp="http://schemas.microsoft.com/office/drawing/2018/hyperlinkcolor" val="tx"/>
                    </a:ext>
                  </a:extLst>
                </a:hlinkClick>
              </a:rPr>
              <a:t>Childhood Lead Poisoning Prevention Program -CLPPP (sandiegocounty.gov)</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mn-ea"/>
              </a:rPr>
              <a:t>Phone: </a:t>
            </a:r>
            <a:r>
              <a:rPr kumimoji="0" lang="en-US" sz="1400" b="0" i="0" u="none" strike="noStrike" kern="1200" cap="none" spc="0" normalizeH="0" baseline="0" noProof="0" dirty="0">
                <a:ln>
                  <a:noFill/>
                </a:ln>
                <a:solidFill>
                  <a:srgbClr val="2D3742"/>
                </a:solidFill>
                <a:effectLst/>
                <a:uLnTx/>
                <a:uFillTx/>
                <a:latin typeface="+mj-lt"/>
                <a:ea typeface="+mn-ea"/>
              </a:rPr>
              <a:t>(619) 692-8487 </a:t>
            </a:r>
            <a:endParaRPr kumimoji="0" lang="en-US" sz="1400" b="0" i="0" u="none" strike="noStrike" kern="1200" cap="none" spc="0" normalizeH="0" baseline="0" noProof="0" dirty="0">
              <a:ln>
                <a:noFill/>
              </a:ln>
              <a:solidFill>
                <a:srgbClr val="000000"/>
              </a:solidFill>
              <a:effectLst/>
              <a:uLnTx/>
              <a:uFillTx/>
              <a:latin typeface="+mj-lt"/>
              <a:ea typeface="+mn-ea"/>
            </a:endParaRPr>
          </a:p>
        </p:txBody>
      </p:sp>
    </p:spTree>
    <p:extLst>
      <p:ext uri="{BB962C8B-B14F-4D97-AF65-F5344CB8AC3E}">
        <p14:creationId xmlns:p14="http://schemas.microsoft.com/office/powerpoint/2010/main" val="28043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312A-4197-4B96-82DA-8C7D2A21669F}"/>
              </a:ext>
            </a:extLst>
          </p:cNvPr>
          <p:cNvSpPr>
            <a:spLocks noGrp="1"/>
          </p:cNvSpPr>
          <p:nvPr>
            <p:ph type="title"/>
          </p:nvPr>
        </p:nvSpPr>
        <p:spPr>
          <a:xfrm>
            <a:off x="174661" y="143920"/>
            <a:ext cx="8846049" cy="616367"/>
          </a:xfrm>
        </p:spPr>
        <p:txBody>
          <a:bodyPr/>
          <a:lstStyle/>
          <a:p>
            <a:r>
              <a:rPr lang="en-US" sz="2800" dirty="0"/>
              <a:t>Elevated Blood Lead Levels: LA County Resources</a:t>
            </a:r>
          </a:p>
        </p:txBody>
      </p:sp>
      <p:sp>
        <p:nvSpPr>
          <p:cNvPr id="4" name="Content Placeholder 1">
            <a:extLst>
              <a:ext uri="{FF2B5EF4-FFF2-40B4-BE49-F238E27FC236}">
                <a16:creationId xmlns:a16="http://schemas.microsoft.com/office/drawing/2014/main" id="{0A54BA32-ABAA-4896-B5A6-3DAB21819BBB}"/>
              </a:ext>
            </a:extLst>
          </p:cNvPr>
          <p:cNvSpPr txBox="1">
            <a:spLocks/>
          </p:cNvSpPr>
          <p:nvPr/>
        </p:nvSpPr>
        <p:spPr>
          <a:xfrm>
            <a:off x="143839" y="568393"/>
            <a:ext cx="8887146" cy="5822133"/>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0" i="0" kern="1200" dirty="0">
                <a:solidFill>
                  <a:schemeClr val="dk1"/>
                </a:solidFill>
                <a:effectLst/>
                <a:latin typeface="+mn-lt"/>
                <a:ea typeface="+mn-ea"/>
                <a:cs typeface="+mn-cs"/>
              </a:rPr>
              <a:t>Should a child present with blood lead levels above 3.5 </a:t>
            </a:r>
            <a:r>
              <a:rPr lang="el-GR" sz="1400" b="0" i="0" kern="1200" dirty="0">
                <a:solidFill>
                  <a:schemeClr val="dk1"/>
                </a:solidFill>
                <a:effectLst/>
                <a:latin typeface="+mn-lt"/>
                <a:ea typeface="+mn-ea"/>
                <a:cs typeface="+mn-cs"/>
              </a:rPr>
              <a:t>μ</a:t>
            </a:r>
            <a:r>
              <a:rPr lang="en-US" sz="1400" b="0" i="0" kern="1200" dirty="0">
                <a:solidFill>
                  <a:schemeClr val="dk1"/>
                </a:solidFill>
                <a:effectLst/>
                <a:latin typeface="+mn-lt"/>
                <a:ea typeface="+mn-ea"/>
                <a:cs typeface="+mn-cs"/>
              </a:rPr>
              <a:t>g/dL, report the test result to your state or local health department.  Additionally, refer child to the county programs below for case management, environmental assessment, and other services. </a:t>
            </a:r>
            <a:endParaRPr lang="en-US" sz="1400" b="1" dirty="0">
              <a:latin typeface="+mj-lt"/>
            </a:endParaRPr>
          </a:p>
          <a:p>
            <a:pPr marL="0" indent="0">
              <a:buNone/>
            </a:pPr>
            <a:r>
              <a:rPr lang="en-US" sz="1400" b="1" dirty="0">
                <a:latin typeface="+mj-lt"/>
              </a:rPr>
              <a:t>Program Description: </a:t>
            </a:r>
            <a:r>
              <a:rPr lang="en-US" sz="1400" dirty="0">
                <a:effectLst/>
                <a:latin typeface="+mj-lt"/>
                <a:ea typeface="Calibri" panose="020F0502020204030204" pitchFamily="34" charset="0"/>
              </a:rPr>
              <a:t>The Los Angeles County Childhood Lead Poisoning Prevention Program (CLPPP) provides services to the community to increase awareness regarding the sources of lead, to reduce lead exposures and to increase the number of children assessed and tested for lead poisoning. </a:t>
            </a:r>
          </a:p>
          <a:p>
            <a:pPr marL="0" indent="0">
              <a:buNone/>
            </a:pPr>
            <a:endParaRPr lang="en-US" sz="1400" dirty="0">
              <a:latin typeface="+mj-lt"/>
              <a:cs typeface="Times New Roman" panose="02020603050405020304" pitchFamily="18" charset="0"/>
            </a:endParaRPr>
          </a:p>
          <a:p>
            <a:pPr marL="0" indent="0">
              <a:buNone/>
            </a:pPr>
            <a:r>
              <a:rPr lang="en-US" sz="1400" b="1" dirty="0">
                <a:latin typeface="+mj-lt"/>
              </a:rPr>
              <a:t>Available Services:</a:t>
            </a:r>
          </a:p>
          <a:p>
            <a:r>
              <a:rPr lang="en-US" sz="1400" dirty="0">
                <a:latin typeface="+mj-lt"/>
              </a:rPr>
              <a:t>Case Management </a:t>
            </a:r>
          </a:p>
          <a:p>
            <a:r>
              <a:rPr lang="en-US" sz="1400" dirty="0">
                <a:latin typeface="+mj-lt"/>
              </a:rPr>
              <a:t>Environmental Health Investigation </a:t>
            </a:r>
          </a:p>
          <a:p>
            <a:r>
              <a:rPr lang="en-US" sz="1400" dirty="0">
                <a:latin typeface="+mj-lt"/>
              </a:rPr>
              <a:t>Health Education </a:t>
            </a:r>
          </a:p>
          <a:p>
            <a:r>
              <a:rPr lang="en-US" sz="1400" dirty="0">
                <a:latin typeface="+mj-lt"/>
              </a:rPr>
              <a:t>Surveillance Data </a:t>
            </a:r>
          </a:p>
          <a:p>
            <a:r>
              <a:rPr lang="en-US" sz="1400" dirty="0">
                <a:latin typeface="+mj-lt"/>
              </a:rPr>
              <a:t>Medical Grand Rounds </a:t>
            </a:r>
          </a:p>
          <a:p>
            <a:r>
              <a:rPr lang="en-US" sz="1400" dirty="0">
                <a:latin typeface="+mj-lt"/>
              </a:rPr>
              <a:t>Management Guidelines </a:t>
            </a:r>
          </a:p>
          <a:p>
            <a:r>
              <a:rPr lang="en-US" sz="1400" dirty="0">
                <a:latin typeface="+mj-lt"/>
              </a:rPr>
              <a:t>Health Care Provider Education and Training </a:t>
            </a:r>
          </a:p>
          <a:p>
            <a:r>
              <a:rPr lang="en-US" sz="1400" dirty="0">
                <a:solidFill>
                  <a:schemeClr val="tx2"/>
                </a:solidFill>
                <a:latin typeface="+mj-lt"/>
                <a:hlinkClick r:id="rId2">
                  <a:extLst>
                    <a:ext uri="{A12FA001-AC4F-418D-AE19-62706E023703}">
                      <ahyp:hlinkClr xmlns:ahyp="http://schemas.microsoft.com/office/drawing/2018/hyperlinkcolor" val="tx"/>
                    </a:ext>
                  </a:extLst>
                </a:hlinkClick>
              </a:rPr>
              <a:t>Los Angeles Housing Department Lead Hazard Remediation Program</a:t>
            </a:r>
            <a:r>
              <a:rPr lang="en-US" sz="1400" dirty="0">
                <a:solidFill>
                  <a:schemeClr val="tx2"/>
                </a:solidFill>
                <a:latin typeface="+mj-lt"/>
              </a:rPr>
              <a:t> </a:t>
            </a:r>
            <a:r>
              <a:rPr lang="en-US" sz="1400" dirty="0">
                <a:latin typeface="+mj-lt"/>
              </a:rPr>
              <a:t>(City of Los Angeles)</a:t>
            </a:r>
          </a:p>
          <a:p>
            <a:pPr marL="0" indent="0">
              <a:buNone/>
            </a:pPr>
            <a:endParaRPr lang="en-US" sz="1400" dirty="0">
              <a:latin typeface="+mj-lt"/>
            </a:endParaRPr>
          </a:p>
          <a:p>
            <a:pPr marL="0" indent="0">
              <a:buNone/>
            </a:pPr>
            <a:r>
              <a:rPr lang="en-US" sz="1400" b="1" dirty="0">
                <a:latin typeface="+mj-lt"/>
              </a:rPr>
              <a:t>For more information: </a:t>
            </a:r>
          </a:p>
          <a:p>
            <a:r>
              <a:rPr lang="en-US" sz="1400" dirty="0">
                <a:latin typeface="+mj-lt"/>
              </a:rPr>
              <a:t>Website - </a:t>
            </a:r>
            <a:r>
              <a:rPr lang="en-US" sz="1400" dirty="0">
                <a:solidFill>
                  <a:schemeClr val="tx2"/>
                </a:solidFill>
                <a:hlinkClick r:id="rId3">
                  <a:extLst>
                    <a:ext uri="{A12FA001-AC4F-418D-AE19-62706E023703}">
                      <ahyp:hlinkClr xmlns:ahyp="http://schemas.microsoft.com/office/drawing/2018/hyperlinkcolor" val="tx"/>
                    </a:ext>
                  </a:extLst>
                </a:hlinkClick>
              </a:rPr>
              <a:t>LA County Department of Public Health</a:t>
            </a:r>
            <a:endParaRPr lang="en-US" sz="1400" dirty="0">
              <a:solidFill>
                <a:schemeClr val="tx2"/>
              </a:solidFill>
              <a:latin typeface="+mj-lt"/>
            </a:endParaRPr>
          </a:p>
          <a:p>
            <a:r>
              <a:rPr lang="en-US" sz="1400" dirty="0">
                <a:latin typeface="+mj-lt"/>
              </a:rPr>
              <a:t>Phone Number – (800) LA-4-LEAD</a:t>
            </a:r>
          </a:p>
          <a:p>
            <a:r>
              <a:rPr lang="en-US" sz="1400" dirty="0">
                <a:latin typeface="+mj-lt"/>
              </a:rPr>
              <a:t>Email – </a:t>
            </a:r>
            <a:r>
              <a:rPr lang="en-US" sz="1400" dirty="0">
                <a:solidFill>
                  <a:schemeClr val="tx2"/>
                </a:solidFill>
                <a:latin typeface="+mj-lt"/>
                <a:hlinkClick r:id="rId4">
                  <a:extLst>
                    <a:ext uri="{A12FA001-AC4F-418D-AE19-62706E023703}">
                      <ahyp:hlinkClr xmlns:ahyp="http://schemas.microsoft.com/office/drawing/2018/hyperlinkcolor" val="tx"/>
                    </a:ext>
                  </a:extLst>
                </a:hlinkClick>
              </a:rPr>
              <a:t>lead@ph.lacounty.gov</a:t>
            </a:r>
            <a:endParaRPr lang="en-US" sz="1400" dirty="0">
              <a:solidFill>
                <a:schemeClr val="tx2"/>
              </a:solidFill>
              <a:latin typeface="+mj-lt"/>
            </a:endParaRPr>
          </a:p>
        </p:txBody>
      </p:sp>
    </p:spTree>
    <p:extLst>
      <p:ext uri="{BB962C8B-B14F-4D97-AF65-F5344CB8AC3E}">
        <p14:creationId xmlns:p14="http://schemas.microsoft.com/office/powerpoint/2010/main" val="281981042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323581F-45E6-4A80-8FE2-54116D026A1B}"/>
              </a:ext>
            </a:extLst>
          </p:cNvPr>
          <p:cNvSpPr txBox="1">
            <a:spLocks/>
          </p:cNvSpPr>
          <p:nvPr/>
        </p:nvSpPr>
        <p:spPr>
          <a:xfrm>
            <a:off x="397481" y="155308"/>
            <a:ext cx="8229600" cy="59195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800" b="1" kern="1200" baseline="0">
                <a:solidFill>
                  <a:schemeClr val="tx2"/>
                </a:solidFill>
                <a:latin typeface="Century Gothic"/>
                <a:ea typeface="+mj-ea"/>
                <a:cs typeface="Century Gothic"/>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5DA"/>
                </a:solidFill>
                <a:effectLst/>
                <a:uLnTx/>
                <a:uFillTx/>
                <a:latin typeface="Century Gothic"/>
                <a:ea typeface="+mj-ea"/>
              </a:rPr>
              <a:t>Member Resources &amp; Services</a:t>
            </a:r>
          </a:p>
        </p:txBody>
      </p:sp>
      <p:sp>
        <p:nvSpPr>
          <p:cNvPr id="5" name="Content Placeholder 1">
            <a:extLst>
              <a:ext uri="{FF2B5EF4-FFF2-40B4-BE49-F238E27FC236}">
                <a16:creationId xmlns:a16="http://schemas.microsoft.com/office/drawing/2014/main" id="{B38DCAB6-B29F-40B5-B0A7-CC199665FC35}"/>
              </a:ext>
            </a:extLst>
          </p:cNvPr>
          <p:cNvSpPr txBox="1">
            <a:spLocks/>
          </p:cNvSpPr>
          <p:nvPr/>
        </p:nvSpPr>
        <p:spPr>
          <a:xfrm>
            <a:off x="457200" y="1017140"/>
            <a:ext cx="8399124" cy="5383659"/>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600" b="1" i="0" u="none" strike="noStrike" kern="1200" cap="none" spc="0" normalizeH="0" baseline="0" noProof="0" dirty="0">
                <a:ln>
                  <a:noFill/>
                </a:ln>
                <a:solidFill>
                  <a:srgbClr val="000000"/>
                </a:solidFill>
                <a:effectLst/>
                <a:uLnTx/>
                <a:uFillTx/>
                <a:latin typeface="Century Gothic"/>
                <a:ea typeface="+mn-ea"/>
              </a:rPr>
              <a:t>Blue Shield Promise Member Education Material</a:t>
            </a:r>
          </a:p>
          <a:p>
            <a:pPr marL="627063" marR="0" lvl="1" indent="-169863" algn="l" defTabSz="457200" rtl="0" eaLnBrk="1" fontAlgn="auto" latinLnBrk="0" hangingPunct="1">
              <a:lnSpc>
                <a:spcPct val="100000"/>
              </a:lnSpc>
              <a:spcBef>
                <a:spcPts val="300"/>
              </a:spcBef>
              <a:spcAft>
                <a:spcPts val="300"/>
              </a:spcAft>
              <a:buClr>
                <a:srgbClr val="004A6D"/>
              </a:buClr>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282A"/>
                </a:solidFill>
                <a:effectLst/>
                <a:uLnTx/>
                <a:uFillTx/>
                <a:latin typeface="Century Gothic"/>
                <a:ea typeface="+mn-ea"/>
              </a:rPr>
              <a:t> Protect your child from lead:</a:t>
            </a:r>
            <a:br>
              <a:rPr kumimoji="0" lang="en-US" sz="1600" b="0" i="0" u="none" strike="noStrike" kern="1200" cap="none" spc="0" normalizeH="0" baseline="0" noProof="0" dirty="0">
                <a:ln>
                  <a:noFill/>
                </a:ln>
                <a:solidFill>
                  <a:srgbClr val="000000"/>
                </a:solidFill>
                <a:effectLst/>
                <a:uLnTx/>
                <a:uFillTx/>
                <a:latin typeface="Century Gothic"/>
                <a:ea typeface="+mn-ea"/>
              </a:rPr>
            </a:br>
            <a:r>
              <a:rPr kumimoji="0" lang="en-US" sz="1600" b="0" i="0" u="none" strike="noStrike" kern="1200" cap="none" spc="0" normalizeH="0" baseline="0" noProof="0" dirty="0">
                <a:ln>
                  <a:noFill/>
                </a:ln>
                <a:solidFill>
                  <a:srgbClr val="000000"/>
                </a:solidFill>
                <a:effectLst/>
                <a:uLnTx/>
                <a:uFillTx/>
                <a:latin typeface="Century Gothic"/>
                <a:ea typeface="+mn-ea"/>
              </a:rPr>
              <a:t>	</a:t>
            </a:r>
            <a:r>
              <a:rPr kumimoji="0" lang="en-US" sz="1400" b="0" i="0" u="sng" strike="noStrike" kern="1200" cap="none" spc="0" normalizeH="0" baseline="0" noProof="0" dirty="0">
                <a:ln>
                  <a:noFill/>
                </a:ln>
                <a:solidFill>
                  <a:schemeClr val="tx2"/>
                </a:solidFill>
                <a:effectLst/>
                <a:uLnTx/>
                <a:uFillTx/>
                <a:latin typeface="Century Gothic"/>
                <a:ea typeface="+mn-ea"/>
                <a:hlinkClick r:id="rId2" tooltip="English">
                  <a:extLst>
                    <a:ext uri="{A12FA001-AC4F-418D-AE19-62706E023703}">
                      <ahyp:hlinkClr xmlns:ahyp="http://schemas.microsoft.com/office/drawing/2018/hyperlinkcolor" val="tx"/>
                    </a:ext>
                  </a:extLst>
                </a:hlinkClick>
              </a:rPr>
              <a:t>English</a:t>
            </a:r>
            <a:r>
              <a:rPr kumimoji="0" lang="en-US" sz="1400" b="0" i="0" u="none" strike="noStrike" kern="1200" cap="none" spc="0" normalizeH="0" baseline="0" noProof="0" dirty="0">
                <a:ln>
                  <a:noFill/>
                </a:ln>
                <a:solidFill>
                  <a:schemeClr val="tx2"/>
                </a:solidFill>
                <a:effectLst/>
                <a:uLnTx/>
                <a:uFillTx/>
                <a:latin typeface="Century Gothic"/>
                <a:ea typeface="+mn-ea"/>
              </a:rPr>
              <a:t> </a:t>
            </a:r>
            <a:br>
              <a:rPr kumimoji="0" lang="en-US" sz="1400" b="0" i="0" u="none" strike="noStrike" kern="1200" cap="none" spc="0" normalizeH="0" baseline="0" noProof="0" dirty="0">
                <a:ln>
                  <a:noFill/>
                </a:ln>
                <a:solidFill>
                  <a:schemeClr val="tx2"/>
                </a:solidFill>
                <a:effectLst/>
                <a:uLnTx/>
                <a:uFillTx/>
                <a:latin typeface="Century Gothic"/>
                <a:ea typeface="+mn-ea"/>
              </a:rPr>
            </a:br>
            <a:r>
              <a:rPr kumimoji="0" lang="en-US" sz="1400" b="0" i="0" u="none" strike="noStrike" kern="1200" cap="none" spc="0" normalizeH="0" baseline="0" noProof="0" dirty="0">
                <a:ln>
                  <a:noFill/>
                </a:ln>
                <a:solidFill>
                  <a:schemeClr val="tx2"/>
                </a:solidFill>
                <a:effectLst/>
                <a:uLnTx/>
                <a:uFillTx/>
                <a:latin typeface="Century Gothic"/>
                <a:ea typeface="+mn-ea"/>
              </a:rPr>
              <a:t>	</a:t>
            </a:r>
            <a:r>
              <a:rPr kumimoji="0" lang="en-US" sz="1400" b="0" i="0" u="sng" strike="noStrike" kern="1200" cap="none" spc="0" normalizeH="0" baseline="0" noProof="0" dirty="0">
                <a:ln>
                  <a:noFill/>
                </a:ln>
                <a:solidFill>
                  <a:schemeClr val="tx2"/>
                </a:solidFill>
                <a:effectLst/>
                <a:uLnTx/>
                <a:uFillTx/>
                <a:latin typeface="Century Gothic"/>
                <a:ea typeface="+mn-ea"/>
                <a:hlinkClick r:id="rId3" tooltip="Spanish">
                  <a:extLst>
                    <a:ext uri="{A12FA001-AC4F-418D-AE19-62706E023703}">
                      <ahyp:hlinkClr xmlns:ahyp="http://schemas.microsoft.com/office/drawing/2018/hyperlinkcolor" val="tx"/>
                    </a:ext>
                  </a:extLst>
                </a:hlinkClick>
              </a:rPr>
              <a:t>Spanish</a:t>
            </a:r>
            <a:r>
              <a:rPr kumimoji="0" lang="en-US" sz="1400" b="0" i="0" u="none" strike="noStrike" kern="1200" cap="none" spc="0" normalizeH="0" baseline="0" noProof="0" dirty="0">
                <a:ln>
                  <a:noFill/>
                </a:ln>
                <a:solidFill>
                  <a:schemeClr val="tx2"/>
                </a:solidFill>
                <a:effectLst/>
                <a:uLnTx/>
                <a:uFillTx/>
                <a:latin typeface="Century Gothic"/>
                <a:ea typeface="+mn-ea"/>
              </a:rPr>
              <a:t>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endParaRPr kumimoji="0" lang="en-US" sz="1400" b="1" i="0" u="none" strike="noStrike" kern="1200" cap="none" spc="0" normalizeH="0" baseline="0" noProof="0" dirty="0">
              <a:ln>
                <a:noFill/>
              </a:ln>
              <a:solidFill>
                <a:srgbClr val="25282A"/>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600" b="1" i="0" u="none" strike="noStrike" kern="1200" cap="none" spc="0" normalizeH="0" baseline="0" noProof="0" dirty="0" err="1">
                <a:ln>
                  <a:noFill/>
                </a:ln>
                <a:solidFill>
                  <a:srgbClr val="000000"/>
                </a:solidFill>
                <a:effectLst/>
                <a:uLnTx/>
                <a:uFillTx/>
                <a:latin typeface="Century Gothic"/>
                <a:ea typeface="+mn-ea"/>
              </a:rPr>
              <a:t>DueDatePlusbyBSCPromise</a:t>
            </a:r>
            <a:r>
              <a:rPr kumimoji="0" lang="en-US" sz="1600" b="1" i="0" u="none" strike="noStrike" kern="1200" cap="none" spc="0" normalizeH="0" baseline="0" noProof="0" dirty="0">
                <a:ln>
                  <a:noFill/>
                </a:ln>
                <a:solidFill>
                  <a:srgbClr val="000000"/>
                </a:solidFill>
                <a:effectLst/>
                <a:uLnTx/>
                <a:uFillTx/>
                <a:latin typeface="Century Gothic"/>
                <a:ea typeface="+mn-ea"/>
              </a:rPr>
              <a:t>: </a:t>
            </a:r>
            <a:r>
              <a:rPr kumimoji="0" lang="en-US" sz="1400" b="0" i="0" u="none" strike="noStrike" kern="1200" cap="none" spc="0" normalizeH="0" baseline="0" noProof="0" dirty="0">
                <a:ln>
                  <a:noFill/>
                </a:ln>
                <a:solidFill>
                  <a:srgbClr val="000000"/>
                </a:solidFill>
                <a:effectLst/>
                <a:uLnTx/>
                <a:uFillTx/>
                <a:latin typeface="Century Gothic"/>
                <a:ea typeface="Calibri" panose="020F0502020204030204" pitchFamily="34" charset="0"/>
              </a:rPr>
              <a:t> We offer our members is a free maternity mobile application. Members who enroll in the app are eligible for a $50 incentive.  The maternity app, offered in English and Spanish, displays prenatal and postpartum health care information for expectant mothers and their partners/family members, including how to connect to local health resources.  It also includes information for parents/caregivers of children under the age of two, including the importance of well-child visits, immunizations, </a:t>
            </a:r>
            <a:r>
              <a:rPr kumimoji="0" lang="en-US" sz="1400" b="1" i="1" u="none" strike="noStrike" kern="1200" cap="none" spc="0" normalizeH="0" baseline="0" noProof="0" dirty="0">
                <a:ln>
                  <a:noFill/>
                </a:ln>
                <a:solidFill>
                  <a:srgbClr val="000000"/>
                </a:solidFill>
                <a:effectLst/>
                <a:uLnTx/>
                <a:uFillTx/>
                <a:latin typeface="Century Gothic"/>
                <a:ea typeface="Calibri" panose="020F0502020204030204" pitchFamily="34" charset="0"/>
              </a:rPr>
              <a:t>lead screenings, and lead poisoning prevention.  Prior to the child’s first birthday, parents/caregivers are prompted to ask their child’s provider if lead levels need to be checked at their 12-month well-baby visit. </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sz="1400" b="0" i="0" u="none" strike="noStrike" kern="1200" cap="none" spc="0" normalizeH="0" baseline="0" noProof="0" dirty="0">
                <a:ln>
                  <a:noFill/>
                </a:ln>
                <a:solidFill>
                  <a:srgbClr val="000000"/>
                </a:solidFill>
                <a:effectLst/>
                <a:uLnTx/>
                <a:uFillTx/>
                <a:latin typeface="Century Gothic"/>
                <a:ea typeface="Calibri" panose="020F0502020204030204" pitchFamily="34" charset="0"/>
              </a:rPr>
              <a:t>For more information: </a:t>
            </a:r>
            <a:r>
              <a:rPr kumimoji="0" lang="en-US" sz="1400" b="0" i="0" u="none" strike="noStrike" kern="1200" cap="none" spc="0" normalizeH="0" baseline="0" noProof="0" dirty="0">
                <a:ln>
                  <a:noFill/>
                </a:ln>
                <a:solidFill>
                  <a:schemeClr val="tx2"/>
                </a:solidFill>
                <a:effectLst/>
                <a:uLnTx/>
                <a:uFillTx/>
                <a:latin typeface="Century Gothic"/>
                <a:ea typeface="+mn-ea"/>
                <a:hlinkClick r:id="rId4">
                  <a:extLst>
                    <a:ext uri="{A12FA001-AC4F-418D-AE19-62706E023703}">
                      <ahyp:hlinkClr xmlns:ahyp="http://schemas.microsoft.com/office/drawing/2018/hyperlinkcolor" val="tx"/>
                    </a:ext>
                  </a:extLst>
                </a:hlinkClick>
              </a:rPr>
              <a:t>Maternity program | Blue Shield of CA (blueshieldca.com)</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457200" marR="0" lvl="1" indent="0" algn="l" defTabSz="457200" rtl="0" eaLnBrk="1" fontAlgn="auto" latinLnBrk="0" hangingPunct="1">
              <a:lnSpc>
                <a:spcPct val="100000"/>
              </a:lnSpc>
              <a:spcBef>
                <a:spcPts val="300"/>
              </a:spcBef>
              <a:spcAft>
                <a:spcPts val="300"/>
              </a:spcAft>
              <a:buClr>
                <a:srgbClr val="004A6D"/>
              </a:buClr>
              <a:buSzTx/>
              <a:buFont typeface="Arial"/>
              <a:buNone/>
              <a:tabLst/>
              <a:defRPr/>
            </a:pPr>
            <a:endParaRPr kumimoji="0" lang="en-US" sz="1200" b="1" i="1" u="none" strike="noStrike" kern="1200" cap="none" spc="0" normalizeH="0" baseline="0" noProof="0" dirty="0">
              <a:ln>
                <a:noFill/>
              </a:ln>
              <a:solidFill>
                <a:srgbClr val="000000"/>
              </a:solidFill>
              <a:effectLst/>
              <a:uLnTx/>
              <a:uFillTx/>
              <a:latin typeface="Century Gothic"/>
              <a:ea typeface="Calibri" panose="020F0502020204030204" pitchFamily="34" charset="0"/>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600" b="1" i="0" u="none" strike="noStrike" kern="1200" cap="none" spc="0" normalizeH="0" baseline="0" noProof="0" dirty="0">
                <a:ln>
                  <a:noFill/>
                </a:ln>
                <a:solidFill>
                  <a:srgbClr val="000000"/>
                </a:solidFill>
                <a:effectLst/>
                <a:uLnTx/>
                <a:uFillTx/>
                <a:latin typeface="Century Gothic" panose="020B0502020202020204" pitchFamily="34" charset="0"/>
                <a:ea typeface="+mn-ea"/>
              </a:rPr>
              <a:t>California Department of Public Health Childhood Lead Poisoning Prevention Branch (“CLPPB”):</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sz="1400" b="0" i="0" u="none" strike="noStrike" kern="1200" cap="none" spc="0" normalizeH="0" baseline="0" noProof="0" dirty="0">
                <a:ln>
                  <a:noFill/>
                </a:ln>
                <a:solidFill>
                  <a:schemeClr val="tx2"/>
                </a:solidFill>
                <a:effectLst/>
                <a:uLnTx/>
                <a:uFillTx/>
                <a:latin typeface="Century Gothic"/>
                <a:ea typeface="+mn-ea"/>
                <a:hlinkClick r:id="rId5">
                  <a:extLst>
                    <a:ext uri="{A12FA001-AC4F-418D-AE19-62706E023703}">
                      <ahyp:hlinkClr xmlns:ahyp="http://schemas.microsoft.com/office/drawing/2018/hyperlinkcolor" val="tx"/>
                    </a:ext>
                  </a:extLst>
                </a:hlinkClick>
              </a:rPr>
              <a:t>Lead Education Materials</a:t>
            </a:r>
            <a:endParaRPr kumimoji="0" lang="en-US" sz="1400" b="1" i="0" u="none" strike="noStrike" kern="1200" cap="none" spc="0" normalizeH="0" baseline="0" noProof="0" dirty="0">
              <a:ln>
                <a:noFill/>
              </a:ln>
              <a:solidFill>
                <a:schemeClr val="tx2"/>
              </a:solidFill>
              <a:effectLst/>
              <a:uLnTx/>
              <a:uFillTx/>
              <a:latin typeface="Century Gothic"/>
              <a:ea typeface="+mn-ea"/>
            </a:endParaRP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sz="1400" b="0" i="0" u="none" strike="noStrike" kern="1200" cap="none" spc="0" normalizeH="0" baseline="0" noProof="0" dirty="0">
                <a:ln>
                  <a:noFill/>
                </a:ln>
                <a:solidFill>
                  <a:schemeClr val="tx2"/>
                </a:solidFill>
                <a:effectLst/>
                <a:uLnTx/>
                <a:uFillTx/>
                <a:latin typeface="Century Gothic"/>
                <a:ea typeface="+mn-ea"/>
                <a:hlinkClick r:id="rId6" tooltip="https://www.cdph.ca.gov/programs/ccdphp/deodc/clppb/pages/clppbhome.aspx">
                  <a:extLst>
                    <a:ext uri="{A12FA001-AC4F-418D-AE19-62706E023703}">
                      <ahyp:hlinkClr xmlns:ahyp="http://schemas.microsoft.com/office/drawing/2018/hyperlinkcolor" val="tx"/>
                    </a:ext>
                  </a:extLst>
                </a:hlinkClick>
              </a:rPr>
              <a:t>https://www.cdph.ca.gov/Programs/CCDPHP/DEODC/CLPPB/Pages/CLPPBhome.aspx</a:t>
            </a:r>
            <a:endParaRPr kumimoji="0" lang="en-US" sz="1400" b="0" i="0" u="none" strike="noStrike" kern="1200" cap="none" spc="0" normalizeH="0" baseline="0" noProof="0" dirty="0">
              <a:ln>
                <a:noFill/>
              </a:ln>
              <a:solidFill>
                <a:schemeClr val="tx2"/>
              </a:solidFill>
              <a:effectLst/>
              <a:uLnTx/>
              <a:uFillTx/>
              <a:latin typeface="Century Gothic"/>
              <a:ea typeface="+mn-ea"/>
            </a:endParaRPr>
          </a:p>
        </p:txBody>
      </p:sp>
    </p:spTree>
    <p:extLst>
      <p:ext uri="{BB962C8B-B14F-4D97-AF65-F5344CB8AC3E}">
        <p14:creationId xmlns:p14="http://schemas.microsoft.com/office/powerpoint/2010/main" val="15171960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8743BBF-6BBF-4AF6-BCF2-896DE519806E}"/>
              </a:ext>
            </a:extLst>
          </p:cNvPr>
          <p:cNvSpPr txBox="1">
            <a:spLocks/>
          </p:cNvSpPr>
          <p:nvPr/>
        </p:nvSpPr>
        <p:spPr>
          <a:xfrm>
            <a:off x="660008" y="236752"/>
            <a:ext cx="7496175" cy="59195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2800" b="1" kern="1200" baseline="0">
                <a:solidFill>
                  <a:schemeClr val="tx2"/>
                </a:solidFill>
                <a:latin typeface="Century Gothic"/>
                <a:ea typeface="+mj-ea"/>
                <a:cs typeface="Century Gothic"/>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95DA"/>
                </a:solidFill>
                <a:effectLst/>
                <a:uLnTx/>
                <a:uFillTx/>
                <a:latin typeface="Century Gothic"/>
                <a:ea typeface="+mj-ea"/>
              </a:rPr>
              <a:t>Blood Lead Testing Information and Codes</a:t>
            </a:r>
            <a:endParaRPr kumimoji="0" lang="en-US" sz="2800" b="1" i="0" u="none" strike="noStrike" kern="1200" cap="none" spc="0" normalizeH="0" baseline="0" noProof="0" dirty="0">
              <a:ln>
                <a:noFill/>
              </a:ln>
              <a:solidFill>
                <a:srgbClr val="0095DA"/>
              </a:solidFill>
              <a:effectLst/>
              <a:uLnTx/>
              <a:uFillTx/>
              <a:latin typeface="Century Gothic"/>
              <a:ea typeface="+mj-ea"/>
            </a:endParaRPr>
          </a:p>
        </p:txBody>
      </p:sp>
      <p:graphicFrame>
        <p:nvGraphicFramePr>
          <p:cNvPr id="5" name="Table 4">
            <a:extLst>
              <a:ext uri="{FF2B5EF4-FFF2-40B4-BE49-F238E27FC236}">
                <a16:creationId xmlns:a16="http://schemas.microsoft.com/office/drawing/2014/main" id="{E56B5E96-E87A-4499-8156-542F5686FDB1}"/>
              </a:ext>
            </a:extLst>
          </p:cNvPr>
          <p:cNvGraphicFramePr>
            <a:graphicFrameLocks noGrp="1"/>
          </p:cNvGraphicFramePr>
          <p:nvPr>
            <p:extLst>
              <p:ext uri="{D42A27DB-BD31-4B8C-83A1-F6EECF244321}">
                <p14:modId xmlns:p14="http://schemas.microsoft.com/office/powerpoint/2010/main" val="1973930299"/>
              </p:ext>
            </p:extLst>
          </p:nvPr>
        </p:nvGraphicFramePr>
        <p:xfrm>
          <a:off x="462338" y="1114626"/>
          <a:ext cx="7993294" cy="4227935"/>
        </p:xfrm>
        <a:graphic>
          <a:graphicData uri="http://schemas.openxmlformats.org/drawingml/2006/table">
            <a:tbl>
              <a:tblPr firstRow="1" firstCol="1" bandRow="1"/>
              <a:tblGrid>
                <a:gridCol w="1508089">
                  <a:extLst>
                    <a:ext uri="{9D8B030D-6E8A-4147-A177-3AD203B41FA5}">
                      <a16:colId xmlns:a16="http://schemas.microsoft.com/office/drawing/2014/main" val="3048264317"/>
                    </a:ext>
                  </a:extLst>
                </a:gridCol>
                <a:gridCol w="6485205">
                  <a:extLst>
                    <a:ext uri="{9D8B030D-6E8A-4147-A177-3AD203B41FA5}">
                      <a16:colId xmlns:a16="http://schemas.microsoft.com/office/drawing/2014/main" val="1175111568"/>
                    </a:ext>
                  </a:extLst>
                </a:gridCol>
              </a:tblGrid>
              <a:tr h="304522">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1" i="0" u="none" strike="noStrike" dirty="0">
                          <a:solidFill>
                            <a:schemeClr val="bg1"/>
                          </a:solidFill>
                          <a:effectLst/>
                          <a:latin typeface="Century Gothic" panose="020B0502020202020204" pitchFamily="34" charset="0"/>
                          <a:ea typeface="Times New Roman" panose="02020603050405020304" pitchFamily="18" charset="0"/>
                        </a:rPr>
                        <a:t>CPT Codes</a:t>
                      </a:r>
                      <a:endParaRPr lang="en-US" sz="2500" b="0" i="0" u="none" strike="noStrike" dirty="0">
                        <a:solidFill>
                          <a:schemeClr val="bg1"/>
                        </a:solidFill>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6D"/>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1" i="0" u="none" strike="noStrike" dirty="0">
                          <a:solidFill>
                            <a:schemeClr val="bg1"/>
                          </a:solidFill>
                          <a:effectLst/>
                          <a:latin typeface="Century Gothic" panose="020B0502020202020204" pitchFamily="34" charset="0"/>
                          <a:ea typeface="Times New Roman" panose="02020603050405020304" pitchFamily="18" charset="0"/>
                        </a:rPr>
                        <a:t>Description</a:t>
                      </a:r>
                      <a:endParaRPr lang="en-US" sz="2500" b="0" i="0" u="none" strike="noStrike" dirty="0">
                        <a:solidFill>
                          <a:schemeClr val="bg1"/>
                        </a:solidFill>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4A6D"/>
                    </a:solidFill>
                  </a:tcPr>
                </a:tc>
                <a:extLst>
                  <a:ext uri="{0D108BD9-81ED-4DB2-BD59-A6C34878D82A}">
                    <a16:rowId xmlns:a16="http://schemas.microsoft.com/office/drawing/2014/main" val="3415250857"/>
                  </a:ext>
                </a:extLst>
              </a:tr>
              <a:tr h="304522">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83655</a:t>
                      </a:r>
                      <a:endParaRPr lang="en-US" sz="2500" b="0" i="0" u="none" strike="noStrike" dirty="0">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EC0C2">
                        <a:lumMod val="20000"/>
                        <a:lumOff val="80000"/>
                      </a:srgbClr>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Lead</a:t>
                      </a:r>
                      <a:endParaRPr lang="en-US" sz="2500" b="0" i="0" u="none" strike="noStrike" dirty="0">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66304"/>
                  </a:ext>
                </a:extLst>
              </a:tr>
              <a:tr h="3618891">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99000</a:t>
                      </a:r>
                      <a:endParaRPr lang="en-US" sz="2500" b="0" i="0" u="none" strike="noStrike" dirty="0">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EC0C2">
                        <a:lumMod val="20000"/>
                        <a:lumOff val="80000"/>
                      </a:srgbClr>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Handling and/or conveyance of specimen for transfer from the [physician’s] office to a laboratory</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 </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Code 99000 includes any of the following: Single or multiple venipuncture, capillary puncture or arterial puncture with one or more tubes, centrifugation and serum separation, freezing, refrigeration, preparation for air transportation or other special handling procedures, supplies, registration of patient or specimen and third-party billing.</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 </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Instructions for billing CPT code 99000 are included in the Pathology: Blood Collection and Handling section in the appropriate Part 2, Medi-Cal provider manual.</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 </a:t>
                      </a:r>
                      <a:endParaRPr lang="en-US" sz="2500" b="0" i="0" u="none" strike="noStrike" dirty="0">
                        <a:effectLst/>
                        <a:latin typeface="Arial" panose="020B0604020202020204" pitchFamily="34" charset="0"/>
                      </a:endParaRPr>
                    </a:p>
                    <a:p>
                      <a:pPr marL="0" marR="0" algn="l" fontAlgn="t">
                        <a:spcBef>
                          <a:spcPts val="0"/>
                        </a:spcBef>
                        <a:spcAft>
                          <a:spcPts val="0"/>
                        </a:spcAft>
                      </a:pPr>
                      <a:r>
                        <a:rPr lang="en-US" sz="1400" b="0" i="0" u="none" strike="noStrike" dirty="0">
                          <a:effectLst/>
                          <a:latin typeface="Century Gothic" panose="020B0502020202020204" pitchFamily="34" charset="0"/>
                          <a:ea typeface="Times New Roman" panose="02020603050405020304" pitchFamily="18" charset="0"/>
                        </a:rPr>
                        <a:t>Counseling services associated with blood lead testing are included as part of a preventive medicine health assessment.</a:t>
                      </a:r>
                      <a:endParaRPr lang="en-US" sz="2500" b="0" i="0" u="none" strike="noStrike" dirty="0">
                        <a:effectLst/>
                        <a:latin typeface="Arial" panose="020B0604020202020204" pitchFamily="34" charset="0"/>
                      </a:endParaRPr>
                    </a:p>
                  </a:txBody>
                  <a:tcPr marL="93420" marR="93420" marT="12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6468869"/>
                  </a:ext>
                </a:extLst>
              </a:tr>
            </a:tbl>
          </a:graphicData>
        </a:graphic>
      </p:graphicFrame>
      <p:sp>
        <p:nvSpPr>
          <p:cNvPr id="6" name="TextBox 5">
            <a:extLst>
              <a:ext uri="{FF2B5EF4-FFF2-40B4-BE49-F238E27FC236}">
                <a16:creationId xmlns:a16="http://schemas.microsoft.com/office/drawing/2014/main" id="{E72FAD0C-E37F-4301-AFB0-DCF3AB186F38}"/>
              </a:ext>
            </a:extLst>
          </p:cNvPr>
          <p:cNvSpPr txBox="1"/>
          <p:nvPr/>
        </p:nvSpPr>
        <p:spPr>
          <a:xfrm>
            <a:off x="416104" y="5445697"/>
            <a:ext cx="8315327" cy="646331"/>
          </a:xfrm>
          <a:prstGeom prst="rect">
            <a:avLst/>
          </a:prstGeom>
          <a:noFill/>
        </p:spPr>
        <p:txBody>
          <a:bodyPr wrap="square">
            <a:spAutoFit/>
          </a:bodyPr>
          <a:lstStyle/>
          <a:p>
            <a:r>
              <a:rPr lang="en-US" sz="1200" dirty="0">
                <a:solidFill>
                  <a:srgbClr val="000000"/>
                </a:solidFill>
                <a:ea typeface="Times New Roman" panose="02020603050405020304" pitchFamily="18" charset="0"/>
              </a:rPr>
              <a:t>* There are no diagnosis code requirements, but providers may not submit the following non-specific diagnosis codes when ordering billing for laboratory procedures: Z00.00, Z00.5, Z00.6, Z00.8, Z01.00, Z01.10, Z01.89, Z02.1, Z02.3</a:t>
            </a:r>
            <a:endParaRPr lang="en-US" sz="12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3665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F7976BE-DD73-49F6-8057-9200A9C7DFCF}"/>
              </a:ext>
            </a:extLst>
          </p:cNvPr>
          <p:cNvSpPr txBox="1">
            <a:spLocks/>
          </p:cNvSpPr>
          <p:nvPr/>
        </p:nvSpPr>
        <p:spPr>
          <a:xfrm>
            <a:off x="457200" y="274638"/>
            <a:ext cx="8229600" cy="59195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800" b="1" kern="1200" baseline="0">
                <a:solidFill>
                  <a:schemeClr val="tx2"/>
                </a:solidFill>
                <a:latin typeface="Century Gothic"/>
                <a:ea typeface="+mj-ea"/>
                <a:cs typeface="Century Gothic"/>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95DA"/>
                </a:solidFill>
                <a:effectLst/>
                <a:uLnTx/>
                <a:uFillTx/>
                <a:latin typeface="Century Gothic"/>
                <a:ea typeface="+mj-ea"/>
              </a:rPr>
              <a:t>Recall Notice: Magellan Diagnostics</a:t>
            </a:r>
            <a:endParaRPr kumimoji="0" lang="en-US" sz="2800" b="1" i="0" u="none" strike="noStrike" kern="1200" cap="none" spc="0" normalizeH="0" baseline="0" noProof="0" dirty="0">
              <a:ln>
                <a:noFill/>
              </a:ln>
              <a:solidFill>
                <a:srgbClr val="0095DA"/>
              </a:solidFill>
              <a:effectLst/>
              <a:uLnTx/>
              <a:uFillTx/>
              <a:latin typeface="Century Gothic"/>
              <a:ea typeface="+mj-ea"/>
            </a:endParaRPr>
          </a:p>
        </p:txBody>
      </p:sp>
      <p:sp>
        <p:nvSpPr>
          <p:cNvPr id="5" name="Content Placeholder 1">
            <a:extLst>
              <a:ext uri="{FF2B5EF4-FFF2-40B4-BE49-F238E27FC236}">
                <a16:creationId xmlns:a16="http://schemas.microsoft.com/office/drawing/2014/main" id="{4E0233F9-5A95-4627-9F0D-941B30FDF8F4}"/>
              </a:ext>
            </a:extLst>
          </p:cNvPr>
          <p:cNvSpPr txBox="1">
            <a:spLocks/>
          </p:cNvSpPr>
          <p:nvPr/>
        </p:nvSpPr>
        <p:spPr>
          <a:xfrm>
            <a:off x="457200" y="972950"/>
            <a:ext cx="8229600" cy="5351650"/>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Magellan Diagnostics, Inc., is recalling its </a:t>
            </a: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II, </a:t>
            </a: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Plus, and </a:t>
            </a: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Ultra Blood Lead Tests</a:t>
            </a:r>
            <a:r>
              <a:rPr kumimoji="0" lang="en-US" sz="1400" b="0" i="0" u="none" strike="noStrike" kern="1200" cap="none" spc="0" normalizeH="0" baseline="0" noProof="0" dirty="0">
                <a:ln>
                  <a:noFill/>
                </a:ln>
                <a:solidFill>
                  <a:srgbClr val="333333"/>
                </a:solidFill>
                <a:effectLst/>
                <a:uLnTx/>
                <a:uFillTx/>
                <a:latin typeface="Century Gothic"/>
                <a:ea typeface="+mn-ea"/>
              </a:rPr>
              <a:t> due to a significant risk of falsely low results. The FDA has significant concerns that the performance of the test may provide falsely low results and may lead to health risks in special populations such as young children and pregnant individuals.</a:t>
            </a: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0" i="0" u="none" strike="noStrike" kern="1200" cap="none" spc="0" normalizeH="0" baseline="0" noProof="0" dirty="0">
              <a:ln>
                <a:noFill/>
              </a:ln>
              <a:solidFill>
                <a:srgbClr val="333333"/>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Century Gothic"/>
                <a:ea typeface="+mn-ea"/>
              </a:rPr>
              <a:t>Recalled Product: </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II, </a:t>
            </a: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Plus, and </a:t>
            </a:r>
            <a:r>
              <a:rPr kumimoji="0" lang="en-US" sz="1400" b="1" i="0" u="none" strike="noStrike" kern="1200" cap="none" spc="0" normalizeH="0" baseline="0" noProof="0" dirty="0" err="1">
                <a:ln>
                  <a:noFill/>
                </a:ln>
                <a:solidFill>
                  <a:srgbClr val="333333"/>
                </a:solidFill>
                <a:effectLst/>
                <a:uLnTx/>
                <a:uFillTx/>
                <a:latin typeface="Century Gothic"/>
                <a:ea typeface="+mn-ea"/>
              </a:rPr>
              <a:t>LeadCare</a:t>
            </a:r>
            <a:r>
              <a:rPr kumimoji="0" lang="en-US" sz="1400" b="1" i="0" u="none" strike="noStrike" kern="1200" cap="none" spc="0" normalizeH="0" baseline="0" noProof="0" dirty="0">
                <a:ln>
                  <a:noFill/>
                </a:ln>
                <a:solidFill>
                  <a:srgbClr val="333333"/>
                </a:solidFill>
                <a:effectLst/>
                <a:uLnTx/>
                <a:uFillTx/>
                <a:latin typeface="Century Gothic"/>
                <a:ea typeface="+mn-ea"/>
              </a:rPr>
              <a:t> Ultra Blood Lead Tests</a:t>
            </a:r>
            <a:endParaRPr kumimoji="0" lang="en-US" sz="1400" b="0" i="0" u="none" strike="noStrike" kern="1200" cap="none" spc="0" normalizeH="0" baseline="0" noProof="0" dirty="0">
              <a:ln>
                <a:noFill/>
              </a:ln>
              <a:solidFill>
                <a:srgbClr val="333333"/>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333333"/>
                </a:solidFill>
                <a:effectLst/>
                <a:uLnTx/>
                <a:uFillTx/>
                <a:latin typeface="Century Gothic"/>
                <a:ea typeface="+mn-ea"/>
              </a:rPr>
              <a:t>Lot codes:  </a:t>
            </a:r>
            <a:r>
              <a:rPr kumimoji="0" lang="en-US" sz="1400" b="0" i="0" u="none" strike="noStrike" kern="1200" cap="none" spc="0" normalizeH="0" baseline="0" noProof="0" dirty="0">
                <a:ln>
                  <a:noFill/>
                </a:ln>
                <a:solidFill>
                  <a:srgbClr val="333333"/>
                </a:solidFill>
                <a:effectLst/>
                <a:uLnTx/>
                <a:uFillTx/>
                <a:latin typeface="Century Gothic"/>
                <a:ea typeface="+mn-ea"/>
              </a:rPr>
              <a:t>Refer to the Medical Device Recalls database entry for each product.</a:t>
            </a:r>
          </a:p>
          <a:p>
            <a:pPr marL="742950" marR="0" lvl="1" indent="-285750" algn="l" defTabSz="457200" rtl="0" eaLnBrk="1" fontAlgn="auto" latinLnBrk="0" hangingPunct="1">
              <a:lnSpc>
                <a:spcPct val="100000"/>
              </a:lnSpc>
              <a:spcBef>
                <a:spcPts val="300"/>
              </a:spcBef>
              <a:spcAft>
                <a:spcPts val="300"/>
              </a:spcAft>
              <a:buClr>
                <a:srgbClr val="004A6D"/>
              </a:buClr>
              <a:buSzTx/>
              <a:buFont typeface="Arial" panose="020B0604020202020204" pitchFamily="34" charset="0"/>
              <a:buChar char="•"/>
              <a:tabLst/>
              <a:defRPr/>
            </a:pPr>
            <a:r>
              <a:rPr kumimoji="0" lang="en-US" sz="1400" b="0" i="0" u="sng" strike="noStrike" kern="1200" cap="none" spc="0" normalizeH="0" baseline="0" noProof="0" dirty="0" err="1">
                <a:ln>
                  <a:noFill/>
                </a:ln>
                <a:solidFill>
                  <a:schemeClr val="tx2"/>
                </a:solidFill>
                <a:effectLst/>
                <a:uLnTx/>
                <a:uFillTx/>
                <a:latin typeface="Century Gothic"/>
                <a:ea typeface="+mn-ea"/>
                <a:hlinkClick r:id="rId2">
                  <a:extLst>
                    <a:ext uri="{A12FA001-AC4F-418D-AE19-62706E023703}">
                      <ahyp:hlinkClr xmlns:ahyp="http://schemas.microsoft.com/office/drawing/2018/hyperlinkcolor" val="tx"/>
                    </a:ext>
                  </a:extLst>
                </a:hlinkClick>
              </a:rPr>
              <a:t>LeadCare</a:t>
            </a:r>
            <a:r>
              <a:rPr kumimoji="0" lang="en-US" sz="1400" b="0" i="0" u="sng" strike="noStrike" kern="1200" cap="none" spc="0" normalizeH="0" baseline="0" noProof="0" dirty="0">
                <a:ln>
                  <a:noFill/>
                </a:ln>
                <a:solidFill>
                  <a:schemeClr val="tx2"/>
                </a:solidFill>
                <a:effectLst/>
                <a:uLnTx/>
                <a:uFillTx/>
                <a:latin typeface="Century Gothic"/>
                <a:ea typeface="+mn-ea"/>
                <a:hlinkClick r:id="rId2">
                  <a:extLst>
                    <a:ext uri="{A12FA001-AC4F-418D-AE19-62706E023703}">
                      <ahyp:hlinkClr xmlns:ahyp="http://schemas.microsoft.com/office/drawing/2018/hyperlinkcolor" val="tx"/>
                    </a:ext>
                  </a:extLst>
                </a:hlinkClick>
              </a:rPr>
              <a:t> II</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742950" marR="0" lvl="1" indent="-285750" algn="l" defTabSz="457200" rtl="0" eaLnBrk="1" fontAlgn="auto" latinLnBrk="0" hangingPunct="1">
              <a:lnSpc>
                <a:spcPct val="100000"/>
              </a:lnSpc>
              <a:spcBef>
                <a:spcPts val="300"/>
              </a:spcBef>
              <a:spcAft>
                <a:spcPts val="300"/>
              </a:spcAft>
              <a:buClr>
                <a:srgbClr val="004A6D"/>
              </a:buClr>
              <a:buSzTx/>
              <a:buFont typeface="Arial" panose="020B0604020202020204" pitchFamily="34" charset="0"/>
              <a:buChar char="•"/>
              <a:tabLst/>
              <a:defRPr/>
            </a:pPr>
            <a:r>
              <a:rPr kumimoji="0" lang="en-US" sz="1400" b="0" i="0" u="sng" strike="noStrike" kern="1200" cap="none" spc="0" normalizeH="0" baseline="0" noProof="0" dirty="0" err="1">
                <a:ln>
                  <a:noFill/>
                </a:ln>
                <a:solidFill>
                  <a:schemeClr val="tx2"/>
                </a:solidFill>
                <a:effectLst/>
                <a:uLnTx/>
                <a:uFillTx/>
                <a:latin typeface="Century Gothic"/>
                <a:ea typeface="+mn-ea"/>
                <a:hlinkClick r:id="rId3">
                  <a:extLst>
                    <a:ext uri="{A12FA001-AC4F-418D-AE19-62706E023703}">
                      <ahyp:hlinkClr xmlns:ahyp="http://schemas.microsoft.com/office/drawing/2018/hyperlinkcolor" val="tx"/>
                    </a:ext>
                  </a:extLst>
                </a:hlinkClick>
              </a:rPr>
              <a:t>LeadCare</a:t>
            </a:r>
            <a:r>
              <a:rPr kumimoji="0" lang="en-US" sz="1400" b="0" i="0" u="sng" strike="noStrike" kern="1200" cap="none" spc="0" normalizeH="0" baseline="0" noProof="0" dirty="0">
                <a:ln>
                  <a:noFill/>
                </a:ln>
                <a:solidFill>
                  <a:schemeClr val="tx2"/>
                </a:solidFill>
                <a:effectLst/>
                <a:uLnTx/>
                <a:uFillTx/>
                <a:latin typeface="Century Gothic"/>
                <a:ea typeface="+mn-ea"/>
                <a:hlinkClick r:id="rId3">
                  <a:extLst>
                    <a:ext uri="{A12FA001-AC4F-418D-AE19-62706E023703}">
                      <ahyp:hlinkClr xmlns:ahyp="http://schemas.microsoft.com/office/drawing/2018/hyperlinkcolor" val="tx"/>
                    </a:ext>
                  </a:extLst>
                </a:hlinkClick>
              </a:rPr>
              <a:t> Plus</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742950" marR="0" lvl="1" indent="-285750" algn="l" defTabSz="457200" rtl="0" eaLnBrk="1" fontAlgn="auto" latinLnBrk="0" hangingPunct="1">
              <a:lnSpc>
                <a:spcPct val="100000"/>
              </a:lnSpc>
              <a:spcBef>
                <a:spcPts val="300"/>
              </a:spcBef>
              <a:spcAft>
                <a:spcPts val="300"/>
              </a:spcAft>
              <a:buClr>
                <a:srgbClr val="004A6D"/>
              </a:buClr>
              <a:buSzTx/>
              <a:buFont typeface="Arial" panose="020B0604020202020204" pitchFamily="34" charset="0"/>
              <a:buChar char="•"/>
              <a:tabLst/>
              <a:defRPr/>
            </a:pPr>
            <a:r>
              <a:rPr kumimoji="0" lang="en-US" sz="1400" b="0" i="0" u="sng" strike="noStrike" kern="1200" cap="none" spc="0" normalizeH="0" baseline="0" noProof="0" dirty="0" err="1">
                <a:ln>
                  <a:noFill/>
                </a:ln>
                <a:solidFill>
                  <a:schemeClr val="tx2"/>
                </a:solidFill>
                <a:effectLst/>
                <a:uLnTx/>
                <a:uFillTx/>
                <a:latin typeface="Century Gothic"/>
                <a:ea typeface="+mn-ea"/>
                <a:hlinkClick r:id="rId4">
                  <a:extLst>
                    <a:ext uri="{A12FA001-AC4F-418D-AE19-62706E023703}">
                      <ahyp:hlinkClr xmlns:ahyp="http://schemas.microsoft.com/office/drawing/2018/hyperlinkcolor" val="tx"/>
                    </a:ext>
                  </a:extLst>
                </a:hlinkClick>
              </a:rPr>
              <a:t>LeadCare</a:t>
            </a:r>
            <a:r>
              <a:rPr kumimoji="0" lang="en-US" sz="1400" b="0" i="0" u="sng" strike="noStrike" kern="1200" cap="none" spc="0" normalizeH="0" baseline="0" noProof="0" dirty="0">
                <a:ln>
                  <a:noFill/>
                </a:ln>
                <a:solidFill>
                  <a:schemeClr val="tx2"/>
                </a:solidFill>
                <a:effectLst/>
                <a:uLnTx/>
                <a:uFillTx/>
                <a:latin typeface="Century Gothic"/>
                <a:ea typeface="+mn-ea"/>
                <a:hlinkClick r:id="rId4">
                  <a:extLst>
                    <a:ext uri="{A12FA001-AC4F-418D-AE19-62706E023703}">
                      <ahyp:hlinkClr xmlns:ahyp="http://schemas.microsoft.com/office/drawing/2018/hyperlinkcolor" val="tx"/>
                    </a:ext>
                  </a:extLst>
                </a:hlinkClick>
              </a:rPr>
              <a:t> Ultra</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333333"/>
                </a:solidFill>
                <a:effectLst/>
                <a:uLnTx/>
                <a:uFillTx/>
                <a:latin typeface="Century Gothic"/>
                <a:ea typeface="+mn-ea"/>
              </a:rPr>
              <a:t>Manufacturing Dates: </a:t>
            </a:r>
            <a:r>
              <a:rPr kumimoji="0" lang="en-US" sz="1400" b="0" i="0" u="none" strike="noStrike" kern="1200" cap="none" spc="0" normalizeH="0" baseline="0" noProof="0" dirty="0">
                <a:ln>
                  <a:noFill/>
                </a:ln>
                <a:solidFill>
                  <a:srgbClr val="333333"/>
                </a:solidFill>
                <a:effectLst/>
                <a:uLnTx/>
                <a:uFillTx/>
                <a:latin typeface="Century Gothic"/>
                <a:ea typeface="+mn-ea"/>
              </a:rPr>
              <a:t>October 26, 2020 to August 12, 2021</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333333"/>
                </a:solidFill>
                <a:effectLst/>
                <a:uLnTx/>
                <a:uFillTx/>
                <a:latin typeface="Century Gothic"/>
                <a:ea typeface="+mn-ea"/>
              </a:rPr>
              <a:t>Distribution Dates: </a:t>
            </a:r>
            <a:r>
              <a:rPr kumimoji="0" lang="en-US" sz="1400" b="0" i="0" u="none" strike="noStrike" kern="1200" cap="none" spc="0" normalizeH="0" baseline="0" noProof="0" dirty="0">
                <a:ln>
                  <a:noFill/>
                </a:ln>
                <a:solidFill>
                  <a:srgbClr val="333333"/>
                </a:solidFill>
                <a:effectLst/>
                <a:uLnTx/>
                <a:uFillTx/>
                <a:latin typeface="Century Gothic"/>
                <a:ea typeface="+mn-ea"/>
              </a:rPr>
              <a:t>October 27, 2020 to August 19, 2021</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333333"/>
                </a:solidFill>
                <a:effectLst/>
                <a:uLnTx/>
                <a:uFillTx/>
                <a:latin typeface="Century Gothic"/>
                <a:ea typeface="+mn-ea"/>
              </a:rPr>
              <a:t>Date Initiated by Firm: </a:t>
            </a:r>
            <a:r>
              <a:rPr kumimoji="0" lang="en-US" sz="1400" b="0" i="0" u="none" strike="noStrike" kern="1200" cap="none" spc="0" normalizeH="0" baseline="0" noProof="0" dirty="0">
                <a:ln>
                  <a:noFill/>
                </a:ln>
                <a:solidFill>
                  <a:srgbClr val="333333"/>
                </a:solidFill>
                <a:effectLst/>
                <a:uLnTx/>
                <a:uFillTx/>
                <a:latin typeface="Century Gothic"/>
                <a:ea typeface="+mn-ea"/>
              </a:rPr>
              <a:t>May 28, 2021</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33333"/>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0" i="0" u="none" strike="noStrike" kern="1200" cap="none" spc="0" normalizeH="0" baseline="0" noProof="0" dirty="0">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Magellan Diagnostics Recalls </a:t>
            </a:r>
            <a:r>
              <a:rPr kumimoji="0" lang="en-US" sz="1400" b="0" i="0" u="none" strike="noStrike" kern="1200" cap="none" spc="0" normalizeH="0" baseline="0" noProof="0" dirty="0" err="1">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LeadCare</a:t>
            </a:r>
            <a:r>
              <a:rPr kumimoji="0" lang="en-US" sz="1400" b="0" i="0" u="none" strike="noStrike" kern="1200" cap="none" spc="0" normalizeH="0" baseline="0" noProof="0" dirty="0">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 II, </a:t>
            </a:r>
            <a:r>
              <a:rPr kumimoji="0" lang="en-US" sz="1400" b="0" i="0" u="none" strike="noStrike" kern="1200" cap="none" spc="0" normalizeH="0" baseline="0" noProof="0" dirty="0" err="1">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LeadCare</a:t>
            </a:r>
            <a:r>
              <a:rPr kumimoji="0" lang="en-US" sz="1400" b="0" i="0" u="none" strike="noStrike" kern="1200" cap="none" spc="0" normalizeH="0" baseline="0" noProof="0" dirty="0">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 Plus, and </a:t>
            </a:r>
            <a:r>
              <a:rPr kumimoji="0" lang="en-US" sz="1400" b="0" i="0" u="none" strike="noStrike" kern="1200" cap="none" spc="0" normalizeH="0" baseline="0" noProof="0" dirty="0" err="1">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LeadCare</a:t>
            </a:r>
            <a:r>
              <a:rPr kumimoji="0" lang="en-US" sz="1400" b="0" i="0" u="none" strike="noStrike" kern="1200" cap="none" spc="0" normalizeH="0" baseline="0" noProof="0" dirty="0">
                <a:ln>
                  <a:noFill/>
                </a:ln>
                <a:solidFill>
                  <a:schemeClr val="tx2"/>
                </a:solidFill>
                <a:effectLst/>
                <a:uLnTx/>
                <a:uFillTx/>
                <a:latin typeface="Century Gothic"/>
                <a:ea typeface="+mn-ea"/>
                <a:hlinkClick r:id="rId5" tooltip="https://www.fda.gov/medical-devices/medical-device-recalls/magellan-diagnostics-recalls-leadcare-ii-leadcare-plus-and-leadcare-ultra-blood-lead-tests-due-risk">
                  <a:extLst>
                    <a:ext uri="{A12FA001-AC4F-418D-AE19-62706E023703}">
                      <ahyp:hlinkClr xmlns:ahyp="http://schemas.microsoft.com/office/drawing/2018/hyperlinkcolor" val="tx"/>
                    </a:ext>
                  </a:extLst>
                </a:hlinkClick>
              </a:rPr>
              <a:t> Ultra Blood Lead Tests Due to Risk of Falsely Low Results | FDA</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0" i="0" u="none" strike="noStrike" kern="1200" cap="none" spc="0" normalizeH="0" baseline="0" noProof="0" dirty="0">
              <a:ln>
                <a:noFill/>
              </a:ln>
              <a:solidFill>
                <a:srgbClr val="333333"/>
              </a:solidFill>
              <a:effectLst/>
              <a:uLnTx/>
              <a:uFillTx/>
              <a:latin typeface="Century Gothic"/>
              <a:ea typeface="+mn-ea"/>
            </a:endParaRPr>
          </a:p>
        </p:txBody>
      </p:sp>
    </p:spTree>
    <p:extLst>
      <p:ext uri="{BB962C8B-B14F-4D97-AF65-F5344CB8AC3E}">
        <p14:creationId xmlns:p14="http://schemas.microsoft.com/office/powerpoint/2010/main" val="250371957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93C9EC0-8D33-4745-ACD5-8FBE1247F0F5}"/>
              </a:ext>
            </a:extLst>
          </p:cNvPr>
          <p:cNvSpPr txBox="1">
            <a:spLocks/>
          </p:cNvSpPr>
          <p:nvPr/>
        </p:nvSpPr>
        <p:spPr>
          <a:xfrm>
            <a:off x="457200" y="274638"/>
            <a:ext cx="8229600" cy="59195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800" b="1" kern="1200" baseline="0">
                <a:solidFill>
                  <a:schemeClr val="tx2"/>
                </a:solidFill>
                <a:latin typeface="Century Gothic"/>
                <a:ea typeface="+mj-ea"/>
                <a:cs typeface="Century Gothic"/>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95DA"/>
                </a:solidFill>
                <a:effectLst/>
                <a:uLnTx/>
                <a:uFillTx/>
                <a:latin typeface="Century Gothic"/>
                <a:ea typeface="+mj-ea"/>
              </a:rPr>
              <a:t>Recall Notice: Magellan Diagnostics cont. </a:t>
            </a:r>
            <a:endParaRPr kumimoji="0" lang="en-US" sz="2800" b="1" i="0" u="none" strike="noStrike" kern="1200" cap="none" spc="0" normalizeH="0" baseline="0" noProof="0" dirty="0">
              <a:ln>
                <a:noFill/>
              </a:ln>
              <a:solidFill>
                <a:srgbClr val="0095DA"/>
              </a:solidFill>
              <a:effectLst/>
              <a:uLnTx/>
              <a:uFillTx/>
              <a:latin typeface="Century Gothic"/>
              <a:ea typeface="+mj-ea"/>
            </a:endParaRPr>
          </a:p>
        </p:txBody>
      </p:sp>
      <p:sp>
        <p:nvSpPr>
          <p:cNvPr id="5" name="Content Placeholder 1">
            <a:extLst>
              <a:ext uri="{FF2B5EF4-FFF2-40B4-BE49-F238E27FC236}">
                <a16:creationId xmlns:a16="http://schemas.microsoft.com/office/drawing/2014/main" id="{24AF81EA-47AE-4690-B4DE-789E213CA670}"/>
              </a:ext>
            </a:extLst>
          </p:cNvPr>
          <p:cNvSpPr txBox="1">
            <a:spLocks/>
          </p:cNvSpPr>
          <p:nvPr/>
        </p:nvSpPr>
        <p:spPr>
          <a:xfrm>
            <a:off x="457200" y="972950"/>
            <a:ext cx="8229600" cy="5351650"/>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400" b="1" i="0" u="none" strike="noStrike" kern="1200" cap="none" spc="0" normalizeH="0" baseline="0" noProof="0" dirty="0">
                <a:ln>
                  <a:noFill/>
                </a:ln>
                <a:solidFill>
                  <a:srgbClr val="333333"/>
                </a:solidFill>
                <a:effectLst/>
                <a:uLnTx/>
                <a:uFillTx/>
                <a:latin typeface="Century Gothic"/>
                <a:ea typeface="+mn-ea"/>
              </a:rPr>
              <a:t>Actions for Health Care Providers:</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Discontinue use of all test kit lots identified as part of the recall and quarantine remaining inventory.</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Laboratories should evaluate patient test results that were generated with the impacted lots.</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Confirm suspect results with an alternative lead testing option, such as those using inductively coupled plasma mass spectrometry or graphite furnace atomic absorption spectroscopy at a high complexity, CLIA-certified, reference laboratory.</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Refer to </a:t>
            </a:r>
            <a:r>
              <a:rPr kumimoji="0" lang="en-US" sz="1400" b="0" i="0" u="sng" strike="noStrike" kern="1200" cap="none" spc="0" normalizeH="0" baseline="0" noProof="0" dirty="0">
                <a:ln>
                  <a:noFill/>
                </a:ln>
                <a:solidFill>
                  <a:schemeClr val="tx2"/>
                </a:solidFill>
                <a:effectLst/>
                <a:uLnTx/>
                <a:uFillTx/>
                <a:latin typeface="Century Gothic"/>
                <a:ea typeface="+mn-ea"/>
                <a:hlinkClick r:id="rId2">
                  <a:extLst>
                    <a:ext uri="{A12FA001-AC4F-418D-AE19-62706E023703}">
                      <ahyp:hlinkClr xmlns:ahyp="http://schemas.microsoft.com/office/drawing/2018/hyperlinkcolor" val="tx"/>
                    </a:ext>
                  </a:extLst>
                </a:hlinkClick>
              </a:rPr>
              <a:t>retesting recommendations from the CDC</a:t>
            </a:r>
            <a:endParaRPr kumimoji="0" lang="en-US" sz="14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Promptly complete and return the </a:t>
            </a:r>
            <a:r>
              <a:rPr kumimoji="0" lang="en-US" sz="1400" b="0" i="0" u="none" strike="noStrike" kern="1200" cap="none" spc="0" normalizeH="0" baseline="0" noProof="0" dirty="0">
                <a:ln>
                  <a:noFill/>
                </a:ln>
                <a:solidFill>
                  <a:schemeClr val="tx2"/>
                </a:solidFill>
                <a:effectLst/>
                <a:uLnTx/>
                <a:uFillTx/>
                <a:latin typeface="Century Gothic"/>
                <a:ea typeface="+mn-ea"/>
                <a:hlinkClick r:id="rId3">
                  <a:extLst>
                    <a:ext uri="{A12FA001-AC4F-418D-AE19-62706E023703}">
                      <ahyp:hlinkClr xmlns:ahyp="http://schemas.microsoft.com/office/drawing/2018/hyperlinkcolor" val="tx"/>
                    </a:ext>
                  </a:extLst>
                </a:hlinkClick>
              </a:rPr>
              <a:t>Customer Notification Form </a:t>
            </a:r>
            <a:r>
              <a:rPr kumimoji="0" lang="en-US" sz="1400" b="0" i="0" u="none" strike="noStrike" kern="1200" cap="none" spc="0" normalizeH="0" baseline="0" noProof="0" dirty="0">
                <a:ln>
                  <a:noFill/>
                </a:ln>
                <a:solidFill>
                  <a:srgbClr val="333333"/>
                </a:solidFill>
                <a:effectLst/>
                <a:uLnTx/>
                <a:uFillTx/>
                <a:latin typeface="Century Gothic"/>
                <a:ea typeface="+mn-ea"/>
              </a:rPr>
              <a:t>in the Urgent Medical Device Recall letter to LeadCareSupport@magellandx.com or FAX to (978) 600-1480 (this will indicate receipt of this field correction notice). Complete this form even if you have no remaining inventory.</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After the form has been submitted, contact Magellan Technical Support 1-800-275-0102 to obtain a FedEx label to return any remaining inventory to Magellan and receive replacement product.</a:t>
            </a:r>
          </a:p>
          <a:p>
            <a:pPr marL="173038" marR="0" lvl="0" indent="-173038" algn="l" defTabSz="457200" rtl="0" eaLnBrk="1" fontAlgn="auto" latinLnBrk="0" hangingPunct="1">
              <a:lnSpc>
                <a:spcPct val="100000"/>
              </a:lnSpc>
              <a:spcBef>
                <a:spcPts val="300"/>
              </a:spcBef>
              <a:spcAft>
                <a:spcPts val="300"/>
              </a:spcAft>
              <a:buClr>
                <a:srgbClr val="0095D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entury Gothic"/>
                <a:ea typeface="+mn-ea"/>
              </a:rPr>
              <a:t>Be aware, product will be replaced based on availability; replacement product is NOT currently available.</a:t>
            </a: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1" i="0" u="none" strike="noStrike" kern="1200" cap="none" spc="0" normalizeH="0" baseline="0" noProof="0" dirty="0">
              <a:ln>
                <a:noFill/>
              </a:ln>
              <a:solidFill>
                <a:srgbClr val="333333"/>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400" b="0" i="0" u="none" strike="noStrike" kern="1200" cap="none" spc="0" normalizeH="0" baseline="0" noProof="0" dirty="0">
              <a:ln>
                <a:noFill/>
              </a:ln>
              <a:solidFill>
                <a:srgbClr val="333333"/>
              </a:solidFill>
              <a:effectLst/>
              <a:uLnTx/>
              <a:uFillTx/>
              <a:latin typeface="Century Gothic"/>
              <a:ea typeface="+mn-ea"/>
            </a:endParaRPr>
          </a:p>
        </p:txBody>
      </p:sp>
    </p:spTree>
    <p:extLst>
      <p:ext uri="{BB962C8B-B14F-4D97-AF65-F5344CB8AC3E}">
        <p14:creationId xmlns:p14="http://schemas.microsoft.com/office/powerpoint/2010/main" val="40421097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0F8796-C5DE-4175-A1BE-C92370164D3B}"/>
              </a:ext>
            </a:extLst>
          </p:cNvPr>
          <p:cNvSpPr>
            <a:spLocks noGrp="1"/>
          </p:cNvSpPr>
          <p:nvPr>
            <p:ph sz="half" idx="1"/>
          </p:nvPr>
        </p:nvSpPr>
        <p:spPr>
          <a:xfrm>
            <a:off x="457200" y="629172"/>
            <a:ext cx="8229599" cy="5620625"/>
          </a:xfrm>
        </p:spPr>
        <p:txBody>
          <a:bodyPr>
            <a:noAutofit/>
          </a:bodyPr>
          <a:lstStyle/>
          <a:p>
            <a:r>
              <a:rPr lang="en-US" sz="1400" dirty="0"/>
              <a:t>Use our monthly Clinical Action Registry (CAR) reports to identify members in need of lead testing per HEDIS LSC measure. </a:t>
            </a:r>
          </a:p>
          <a:p>
            <a:pPr marL="0" indent="0">
              <a:buNone/>
            </a:pPr>
            <a:endParaRPr lang="en-US" sz="600" dirty="0"/>
          </a:p>
          <a:p>
            <a:r>
              <a:rPr lang="en-US" sz="1400" dirty="0"/>
              <a:t>Use our quarterly reports of children under 6 years old who have not received a blood lead test. </a:t>
            </a:r>
          </a:p>
          <a:p>
            <a:pPr marL="0" indent="0">
              <a:buNone/>
            </a:pPr>
            <a:endParaRPr lang="en-US" sz="600" dirty="0"/>
          </a:p>
          <a:p>
            <a:r>
              <a:rPr lang="en-US" sz="1400" dirty="0"/>
              <a:t>Use a standing order for lead testing.</a:t>
            </a:r>
          </a:p>
          <a:p>
            <a:pPr marL="0" indent="0">
              <a:buNone/>
            </a:pPr>
            <a:endParaRPr lang="en-US" sz="600" dirty="0"/>
          </a:p>
          <a:p>
            <a:r>
              <a:rPr lang="en-US" sz="1400" dirty="0"/>
              <a:t>Make </a:t>
            </a:r>
            <a:r>
              <a:rPr lang="en-US" sz="1400" u="sng" dirty="0"/>
              <a:t>every</a:t>
            </a:r>
            <a:r>
              <a:rPr lang="en-US" sz="1400" dirty="0"/>
              <a:t> visit count.  Take advantage of every office visit (including acute visits) to perform lead testing.</a:t>
            </a:r>
          </a:p>
          <a:p>
            <a:pPr marL="0" indent="0">
              <a:buNone/>
            </a:pPr>
            <a:endParaRPr lang="en-US" sz="600" dirty="0"/>
          </a:p>
          <a:p>
            <a:r>
              <a:rPr lang="en-US" sz="1400" dirty="0"/>
              <a:t>Provide in-office testing (capillary/finger stick) and bill for this test (use CPT 83655).  </a:t>
            </a:r>
          </a:p>
          <a:p>
            <a:pPr lvl="1">
              <a:buClr>
                <a:schemeClr val="tx2"/>
              </a:buClr>
            </a:pPr>
            <a:r>
              <a:rPr lang="en-US" dirty="0"/>
              <a:t>If results are elevated, child will need a confirmatory/follow-up blood lead level test through </a:t>
            </a:r>
            <a:r>
              <a:rPr lang="en-US" u="sng" dirty="0"/>
              <a:t>venous method</a:t>
            </a:r>
            <a:r>
              <a:rPr lang="en-US" dirty="0"/>
              <a:t>. </a:t>
            </a:r>
          </a:p>
          <a:p>
            <a:pPr marL="288925" lvl="1" indent="0">
              <a:buClr>
                <a:schemeClr val="tx2"/>
              </a:buClr>
              <a:buNone/>
            </a:pPr>
            <a:endParaRPr lang="en-US" sz="600" dirty="0"/>
          </a:p>
          <a:p>
            <a:r>
              <a:rPr lang="en-US" sz="1400" dirty="0"/>
              <a:t>Consider offering after-hours appointments, walk-in or weekend hours, and/or lead testing clinics for member convenience.</a:t>
            </a:r>
          </a:p>
          <a:p>
            <a:pPr marL="0" indent="0">
              <a:buNone/>
            </a:pPr>
            <a:endParaRPr lang="en-US" sz="600" dirty="0"/>
          </a:p>
          <a:p>
            <a:r>
              <a:rPr lang="en-US" sz="1400" dirty="0"/>
              <a:t>If members need to go to an approved lab to complete the lead test, please assist with appointment scheduling and/or provide the lab location(s). </a:t>
            </a:r>
          </a:p>
          <a:p>
            <a:pPr lvl="1">
              <a:buClr>
                <a:schemeClr val="tx2"/>
              </a:buClr>
            </a:pPr>
            <a:r>
              <a:rPr lang="en-US" dirty="0"/>
              <a:t>A simple handout with the name, location and phone number in the preferred language is helpful.</a:t>
            </a:r>
          </a:p>
          <a:p>
            <a:pPr marL="288925" lvl="1" indent="0">
              <a:buNone/>
            </a:pPr>
            <a:endParaRPr lang="en-US" sz="600" dirty="0"/>
          </a:p>
          <a:p>
            <a:r>
              <a:rPr lang="en-US" sz="1400" dirty="0"/>
              <a:t>Follow up with members who were referred to a lab but have not completed the test. </a:t>
            </a:r>
          </a:p>
        </p:txBody>
      </p:sp>
      <p:sp>
        <p:nvSpPr>
          <p:cNvPr id="4" name="Title 3">
            <a:extLst>
              <a:ext uri="{FF2B5EF4-FFF2-40B4-BE49-F238E27FC236}">
                <a16:creationId xmlns:a16="http://schemas.microsoft.com/office/drawing/2014/main" id="{3BF5E98C-997B-4D30-A37E-A28DCA230F24}"/>
              </a:ext>
            </a:extLst>
          </p:cNvPr>
          <p:cNvSpPr>
            <a:spLocks noGrp="1"/>
          </p:cNvSpPr>
          <p:nvPr>
            <p:ph type="title"/>
          </p:nvPr>
        </p:nvSpPr>
        <p:spPr>
          <a:xfrm>
            <a:off x="457200" y="24640"/>
            <a:ext cx="8229600" cy="591950"/>
          </a:xfrm>
        </p:spPr>
        <p:txBody>
          <a:bodyPr/>
          <a:lstStyle/>
          <a:p>
            <a:r>
              <a:rPr lang="en-US" dirty="0"/>
              <a:t>Lead Screening in Children – Best Practices</a:t>
            </a:r>
            <a:endParaRPr lang="en-US" dirty="0">
              <a:solidFill>
                <a:schemeClr val="bg1">
                  <a:lumMod val="65000"/>
                </a:schemeClr>
              </a:solidFill>
            </a:endParaRPr>
          </a:p>
        </p:txBody>
      </p:sp>
      <p:sp>
        <p:nvSpPr>
          <p:cNvPr id="5" name="Slide Number Placeholder 4">
            <a:extLst>
              <a:ext uri="{FF2B5EF4-FFF2-40B4-BE49-F238E27FC236}">
                <a16:creationId xmlns:a16="http://schemas.microsoft.com/office/drawing/2014/main" id="{F01240DE-9D6F-4360-8574-F7D5B2160116}"/>
              </a:ext>
            </a:extLst>
          </p:cNvPr>
          <p:cNvSpPr>
            <a:spLocks noGrp="1"/>
          </p:cNvSpPr>
          <p:nvPr>
            <p:ph type="sldNum" sz="quarter" idx="4"/>
          </p:nvPr>
        </p:nvSpPr>
        <p:spPr>
          <a:xfrm>
            <a:off x="8377878" y="6559516"/>
            <a:ext cx="766122"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bg1">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342900">
              <a:defRPr/>
            </a:pPr>
            <a:fld id="{62F0BB2B-A04D-4CFE-A72F-29B51F99AAF1}" type="slidenum">
              <a:rPr lang="en-US">
                <a:solidFill>
                  <a:prstClr val="white">
                    <a:lumMod val="50000"/>
                  </a:prstClr>
                </a:solidFill>
                <a:latin typeface="Century Gothic"/>
              </a:rPr>
              <a:pPr defTabSz="342900">
                <a:defRPr/>
              </a:pPr>
              <a:t>19</a:t>
            </a:fld>
            <a:endParaRPr lang="en-US" dirty="0">
              <a:solidFill>
                <a:prstClr val="white">
                  <a:lumMod val="50000"/>
                </a:prstClr>
              </a:solidFill>
              <a:latin typeface="Century Gothic"/>
            </a:endParaRPr>
          </a:p>
        </p:txBody>
      </p:sp>
    </p:spTree>
    <p:extLst>
      <p:ext uri="{BB962C8B-B14F-4D97-AF65-F5344CB8AC3E}">
        <p14:creationId xmlns:p14="http://schemas.microsoft.com/office/powerpoint/2010/main" val="2611367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276B-6036-41E5-A04D-83936745242D}"/>
              </a:ext>
            </a:extLst>
          </p:cNvPr>
          <p:cNvSpPr>
            <a:spLocks noGrp="1"/>
          </p:cNvSpPr>
          <p:nvPr>
            <p:ph type="title"/>
          </p:nvPr>
        </p:nvSpPr>
        <p:spPr>
          <a:xfrm>
            <a:off x="457200" y="236388"/>
            <a:ext cx="8229600" cy="554187"/>
          </a:xfrm>
        </p:spPr>
        <p:txBody>
          <a:bodyPr/>
          <a:lstStyle/>
          <a:p>
            <a:r>
              <a:rPr lang="en-US" sz="2800" dirty="0"/>
              <a:t>Blood Lead Screening in Young Children</a:t>
            </a:r>
          </a:p>
        </p:txBody>
      </p:sp>
      <p:sp>
        <p:nvSpPr>
          <p:cNvPr id="3" name="Content Placeholder 1">
            <a:extLst>
              <a:ext uri="{FF2B5EF4-FFF2-40B4-BE49-F238E27FC236}">
                <a16:creationId xmlns:a16="http://schemas.microsoft.com/office/drawing/2014/main" id="{C03BEB28-7040-477C-AB18-1DA9897197B5}"/>
              </a:ext>
            </a:extLst>
          </p:cNvPr>
          <p:cNvSpPr txBox="1">
            <a:spLocks/>
          </p:cNvSpPr>
          <p:nvPr/>
        </p:nvSpPr>
        <p:spPr>
          <a:xfrm>
            <a:off x="4911154" y="1077502"/>
            <a:ext cx="3800474" cy="5110002"/>
          </a:xfrm>
          <a:prstGeom prst="rect">
            <a:avLst/>
          </a:prstGeom>
        </p:spPr>
        <p:txBody>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lumMod val="50000"/>
                  </a:schemeClr>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lumMod val="50000"/>
                  </a:schemeClr>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lumMod val="50000"/>
                  </a:schemeClr>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Font typeface="Arial"/>
              <a:buNone/>
            </a:pPr>
            <a:r>
              <a:rPr lang="en-US" sz="1400" b="1" dirty="0">
                <a:latin typeface="Century Gothic" panose="020B0502020202020204" pitchFamily="34" charset="0"/>
                <a:ea typeface="Times New Roman" panose="02020603050405020304" pitchFamily="18" charset="0"/>
              </a:rPr>
              <a:t>Overview: </a:t>
            </a:r>
            <a:r>
              <a:rPr lang="en-US" sz="1400" dirty="0">
                <a:latin typeface="Century Gothic" panose="020B0502020202020204" pitchFamily="34" charset="0"/>
                <a:ea typeface="Times New Roman" panose="02020603050405020304" pitchFamily="18" charset="0"/>
              </a:rPr>
              <a:t>Federal law requires states to screen children enrolled in Medicaid for elevated blood lead levels as part of required prevention services offered through the </a:t>
            </a:r>
            <a:r>
              <a:rPr lang="en-US" sz="1400" dirty="0">
                <a:latin typeface="Century Gothic" panose="020B0502020202020204" pitchFamily="34" charset="0"/>
              </a:rPr>
              <a:t>Early and Periodic Screening, Diagnostic and Treatment (“EPSDT”) Program. </a:t>
            </a:r>
          </a:p>
          <a:p>
            <a:pPr marL="0" indent="0">
              <a:spcBef>
                <a:spcPts val="0"/>
              </a:spcBef>
              <a:spcAft>
                <a:spcPts val="0"/>
              </a:spcAft>
              <a:buFont typeface="Arial"/>
              <a:buNone/>
            </a:pPr>
            <a:endParaRPr lang="en-US" sz="1600" b="1" dirty="0">
              <a:latin typeface="+mj-lt"/>
              <a:ea typeface="Times New Roman" panose="02020603050405020304" pitchFamily="18" charset="0"/>
            </a:endParaRPr>
          </a:p>
          <a:p>
            <a:pPr marL="0" indent="0">
              <a:spcBef>
                <a:spcPts val="0"/>
              </a:spcBef>
              <a:spcAft>
                <a:spcPts val="0"/>
              </a:spcAft>
              <a:buFont typeface="Arial"/>
              <a:buNone/>
            </a:pPr>
            <a:r>
              <a:rPr lang="en-US" sz="1400" b="1" dirty="0">
                <a:latin typeface="+mj-lt"/>
                <a:ea typeface="Times New Roman" panose="02020603050405020304" pitchFamily="18" charset="0"/>
              </a:rPr>
              <a:t>Policy: </a:t>
            </a:r>
            <a:r>
              <a:rPr lang="en-US" sz="1400" dirty="0">
                <a:latin typeface="Century Gothic" panose="020B0502020202020204" pitchFamily="34" charset="0"/>
                <a:ea typeface="Times New Roman" panose="02020603050405020304" pitchFamily="18" charset="0"/>
              </a:rPr>
              <a:t>Blue Shield Promise must ensure that their network providers (i.e., physicians, nurse practitioners, and physician’s assistants) who perform periodic health assessments on child members between the </a:t>
            </a:r>
            <a:r>
              <a:rPr lang="en-US" sz="1400" i="1" dirty="0">
                <a:latin typeface="Century Gothic" panose="020B0502020202020204" pitchFamily="34" charset="0"/>
                <a:ea typeface="Times New Roman" panose="02020603050405020304" pitchFamily="18" charset="0"/>
              </a:rPr>
              <a:t>ages of six months to six years </a:t>
            </a:r>
            <a:r>
              <a:rPr lang="en-US" sz="1400" dirty="0">
                <a:latin typeface="Century Gothic" panose="020B0502020202020204" pitchFamily="34" charset="0"/>
                <a:ea typeface="Times New Roman" panose="02020603050405020304" pitchFamily="18" charset="0"/>
              </a:rPr>
              <a:t>(i.e., 72 months) comply with current federal and state laws, and industry guidelines for health care providers issued </a:t>
            </a:r>
            <a:r>
              <a:rPr lang="en-US" sz="1400" dirty="0">
                <a:latin typeface="Century Gothic" panose="020B0502020202020204" pitchFamily="34" charset="0"/>
              </a:rPr>
              <a:t>by Childhood Lead Poisoning Prevention Branch (“CLPPB”).</a:t>
            </a:r>
          </a:p>
        </p:txBody>
      </p:sp>
      <p:pic>
        <p:nvPicPr>
          <p:cNvPr id="4" name="Content Placeholder 5" descr="Doctor with a patient">
            <a:extLst>
              <a:ext uri="{FF2B5EF4-FFF2-40B4-BE49-F238E27FC236}">
                <a16:creationId xmlns:a16="http://schemas.microsoft.com/office/drawing/2014/main" id="{B78D5996-5324-447B-9E1D-8A6D92515BDF}"/>
              </a:ext>
            </a:extLst>
          </p:cNvPr>
          <p:cNvPicPr>
            <a:picLocks noChangeAspect="1"/>
          </p:cNvPicPr>
          <p:nvPr/>
        </p:nvPicPr>
        <p:blipFill>
          <a:blip r:embed="rId2"/>
          <a:stretch>
            <a:fillRect/>
          </a:stretch>
        </p:blipFill>
        <p:spPr>
          <a:xfrm>
            <a:off x="672959" y="1794240"/>
            <a:ext cx="3667126" cy="3394076"/>
          </a:xfrm>
          <a:prstGeom prst="rect">
            <a:avLst/>
          </a:prstGeom>
        </p:spPr>
      </p:pic>
    </p:spTree>
    <p:extLst>
      <p:ext uri="{BB962C8B-B14F-4D97-AF65-F5344CB8AC3E}">
        <p14:creationId xmlns:p14="http://schemas.microsoft.com/office/powerpoint/2010/main" val="11135526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D1820B-CDE1-4C8C-9617-0D10172B64DA}"/>
              </a:ext>
            </a:extLst>
          </p:cNvPr>
          <p:cNvSpPr txBox="1">
            <a:spLocks/>
          </p:cNvSpPr>
          <p:nvPr/>
        </p:nvSpPr>
        <p:spPr>
          <a:xfrm>
            <a:off x="457200" y="255588"/>
            <a:ext cx="8229600" cy="591950"/>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2800" b="1" kern="1200" baseline="0">
                <a:solidFill>
                  <a:schemeClr val="tx2"/>
                </a:solidFill>
                <a:latin typeface="Century Gothic"/>
                <a:ea typeface="+mj-ea"/>
                <a:cs typeface="Century Gothic"/>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95DA"/>
                </a:solidFill>
                <a:effectLst/>
                <a:uLnTx/>
                <a:uFillTx/>
                <a:latin typeface="Century Gothic"/>
                <a:ea typeface="+mj-ea"/>
              </a:rPr>
              <a:t>Additional Resources and Links</a:t>
            </a:r>
          </a:p>
        </p:txBody>
      </p:sp>
      <p:sp>
        <p:nvSpPr>
          <p:cNvPr id="5" name="Content Placeholder 1">
            <a:extLst>
              <a:ext uri="{FF2B5EF4-FFF2-40B4-BE49-F238E27FC236}">
                <a16:creationId xmlns:a16="http://schemas.microsoft.com/office/drawing/2014/main" id="{1F36CEC8-1EBD-4228-9310-B09B89A6EB2D}"/>
              </a:ext>
            </a:extLst>
          </p:cNvPr>
          <p:cNvSpPr txBox="1">
            <a:spLocks/>
          </p:cNvSpPr>
          <p:nvPr/>
        </p:nvSpPr>
        <p:spPr>
          <a:xfrm>
            <a:off x="485775" y="824073"/>
            <a:ext cx="8229600" cy="5290977"/>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
                <a:srgbClr val="0095DA"/>
              </a:buClr>
              <a:buSzTx/>
              <a:buFont typeface="Arial"/>
              <a:buNone/>
              <a:tabLst/>
              <a:defRPr/>
            </a:pPr>
            <a:r>
              <a:rPr kumimoji="0" lang="en-US" b="0" i="0" u="none" strike="noStrike" kern="1200" cap="none" spc="0" normalizeH="0" baseline="0" noProof="0" dirty="0">
                <a:ln>
                  <a:noFill/>
                </a:ln>
                <a:solidFill>
                  <a:srgbClr val="000000"/>
                </a:solidFill>
                <a:effectLst/>
                <a:uLnTx/>
                <a:uFillTx/>
                <a:latin typeface="Century Gothic"/>
                <a:ea typeface="Times New Roman" panose="02020603050405020304" pitchFamily="18" charset="0"/>
              </a:rPr>
              <a:t>Additional detailed information regarding lead screening can be found below: </a:t>
            </a:r>
          </a:p>
          <a:p>
            <a:pPr marL="0" marR="0" lvl="0" indent="0" algn="l" defTabSz="457200" rtl="0" eaLnBrk="1" fontAlgn="auto" latinLnBrk="0" hangingPunct="1">
              <a:lnSpc>
                <a:spcPct val="100000"/>
              </a:lnSpc>
              <a:spcBef>
                <a:spcPts val="0"/>
              </a:spcBef>
              <a:spcAft>
                <a:spcPts val="0"/>
              </a:spcAft>
              <a:buClr>
                <a:srgbClr val="0095DA"/>
              </a:buClr>
              <a:buSzTx/>
              <a:buNone/>
              <a:tabLst/>
              <a:defRPr/>
            </a:pPr>
            <a:endParaRPr lang="en-US" dirty="0">
              <a:solidFill>
                <a:schemeClr val="tx2"/>
              </a:solidFill>
            </a:endParaRPr>
          </a:p>
          <a:p>
            <a:pPr>
              <a:spcBef>
                <a:spcPts val="0"/>
              </a:spcBef>
              <a:spcAft>
                <a:spcPts val="0"/>
              </a:spcAft>
              <a:buClr>
                <a:srgbClr val="0095DA"/>
              </a:buClr>
              <a:defRPr/>
            </a:pPr>
            <a:r>
              <a:rPr lang="en-US" sz="1800" dirty="0">
                <a:effectLst/>
                <a:latin typeface="Century Gothic" panose="020B0502020202020204" pitchFamily="34" charset="0"/>
                <a:ea typeface="Calibri" panose="020F0502020204030204" pitchFamily="34" charset="0"/>
              </a:rPr>
              <a:t>Quarterly gaps in care for members 0-6 and monthly reports for HEDIS measure LSC provided by Promise program managers</a:t>
            </a:r>
            <a:endParaRPr lang="en-US"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
                <a:srgbClr val="0095DA"/>
              </a:buClr>
              <a:buSzTx/>
              <a:buFont typeface="Arial"/>
              <a:buNone/>
              <a:tabLst/>
              <a:defRPr/>
            </a:pPr>
            <a:endParaRPr kumimoji="0" lang="en-US" sz="1800" b="0" i="0" u="sng" strike="noStrike" kern="1200" cap="none" spc="0" normalizeH="0" baseline="0" noProof="0" dirty="0">
              <a:ln>
                <a:noFill/>
              </a:ln>
              <a:solidFill>
                <a:srgbClr val="F49100"/>
              </a:solidFill>
              <a:effectLst/>
              <a:uLnTx/>
              <a:uFillTx/>
              <a:latin typeface="Century Gothic"/>
              <a:ea typeface="Times New Roman" panose="02020603050405020304" pitchFamily="18" charset="0"/>
              <a:hlinkClick r:id="rId2">
                <a:extLst>
                  <a:ext uri="{A12FA001-AC4F-418D-AE19-62706E023703}">
                    <ahyp:hlinkClr xmlns:ahyp="http://schemas.microsoft.com/office/drawing/2018/hyperlinkcolor" val="tx"/>
                  </a:ext>
                </a:extLst>
              </a:hlinkClick>
            </a:endParaRPr>
          </a:p>
          <a:p>
            <a:pPr marL="0"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hlinkClick r:id="rId2">
                  <a:extLst>
                    <a:ext uri="{A12FA001-AC4F-418D-AE19-62706E023703}">
                      <ahyp:hlinkClr xmlns:ahyp="http://schemas.microsoft.com/office/drawing/2018/hyperlinkcolor" val="tx"/>
                    </a:ext>
                  </a:extLst>
                </a:hlinkClick>
              </a:rPr>
              <a:t>Anticipatory Guidance - Lead Poisoning Prevention (ca.gov)</a:t>
            </a:r>
            <a:endPar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
                <a:srgbClr val="0095DA"/>
              </a:buClr>
              <a:buSzTx/>
              <a:buFont typeface="Arial"/>
              <a:buNone/>
              <a:tabLst/>
              <a:defRPr/>
            </a:pPr>
            <a:endParaRPr kumimoji="0" lang="en-US" sz="1800" b="0" i="0" u="none"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0"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hlinkClick r:id="rId3">
                  <a:extLst>
                    <a:ext uri="{A12FA001-AC4F-418D-AE19-62706E023703}">
                      <ahyp:hlinkClr xmlns:ahyp="http://schemas.microsoft.com/office/drawing/2018/hyperlinkcolor" val="tx"/>
                    </a:ext>
                  </a:extLst>
                </a:hlinkClick>
              </a:rPr>
              <a:t>CLPPB testing guidance for providers</a:t>
            </a:r>
            <a:endPar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0"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endPar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Century Gothic"/>
                <a:ea typeface="+mn-ea"/>
                <a:hlinkClick r:id="rId4">
                  <a:extLst>
                    <a:ext uri="{A12FA001-AC4F-418D-AE19-62706E023703}">
                      <ahyp:hlinkClr xmlns:ahyp="http://schemas.microsoft.com/office/drawing/2018/hyperlinkcolor" val="tx"/>
                    </a:ext>
                  </a:extLst>
                </a:hlinkClick>
              </a:rPr>
              <a:t>APL 20-016 (ca.gov)</a:t>
            </a:r>
            <a:endParaRPr kumimoji="0" lang="en-US" sz="18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endParaRPr kumimoji="0" lang="en-US" sz="1800" b="0" i="0" u="none"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sng" strike="noStrike" kern="1200" cap="none" spc="0" normalizeH="0" baseline="0" noProof="0" dirty="0">
                <a:ln>
                  <a:noFill/>
                </a:ln>
                <a:solidFill>
                  <a:schemeClr val="tx2"/>
                </a:solidFill>
                <a:effectLst/>
                <a:uLnTx/>
                <a:uFillTx/>
                <a:latin typeface="Century Gothic"/>
                <a:ea typeface="+mn-ea"/>
                <a:hlinkClick r:id="rId5" tooltip="https://www.cdph.ca.gov/programs/ccdphp/deodc/clppb/pages/clppbhome.aspx">
                  <a:extLst>
                    <a:ext uri="{A12FA001-AC4F-418D-AE19-62706E023703}">
                      <ahyp:hlinkClr xmlns:ahyp="http://schemas.microsoft.com/office/drawing/2018/hyperlinkcolor" val="tx"/>
                    </a:ext>
                  </a:extLst>
                </a:hlinkClick>
              </a:rPr>
              <a:t>https://www.cdph.ca.gov/Programs/CCDPHP/DEODC/CLPPB/Pages/CLPPBhome.aspx</a:t>
            </a:r>
            <a:endParaRPr kumimoji="0" lang="en-US" sz="1800" b="0" i="0" u="sng"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endParaRPr kumimoji="0" lang="en-US" sz="1800" b="0" i="0" u="sng" strike="noStrike" kern="1200" cap="none" spc="0" normalizeH="0" baseline="0" noProof="0" dirty="0">
              <a:ln>
                <a:noFill/>
              </a:ln>
              <a:solidFill>
                <a:schemeClr val="tx2"/>
              </a:solidFill>
              <a:effectLst/>
              <a:uLnTx/>
              <a:uFillTx/>
              <a:latin typeface="Century Gothic"/>
              <a:ea typeface="Times New Roman" panose="02020603050405020304" pitchFamily="18" charset="0"/>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none" strike="noStrike" kern="1200" cap="none" spc="0" normalizeH="0" baseline="0" noProof="0" dirty="0">
                <a:ln>
                  <a:noFill/>
                </a:ln>
                <a:solidFill>
                  <a:schemeClr val="tx2"/>
                </a:solidFill>
                <a:effectLst/>
                <a:uLnTx/>
                <a:uFillTx/>
                <a:latin typeface="Century Gothic"/>
                <a:ea typeface="+mn-ea"/>
                <a:hlinkClick r:id="rId6">
                  <a:extLst>
                    <a:ext uri="{A12FA001-AC4F-418D-AE19-62706E023703}">
                      <ahyp:hlinkClr xmlns:ahyp="http://schemas.microsoft.com/office/drawing/2018/hyperlinkcolor" val="tx"/>
                    </a:ext>
                  </a:extLst>
                </a:hlinkClick>
              </a:rPr>
              <a:t>Overview | Blue Shield of CA (blueshieldca.com)</a:t>
            </a:r>
            <a:endParaRPr kumimoji="0" lang="en-US" sz="18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entury Gothic"/>
                <a:ea typeface="+mn-ea"/>
              </a:rPr>
              <a:t>January 2022 Blue Shield Promise Provider Manual: </a:t>
            </a:r>
            <a:r>
              <a:rPr kumimoji="0" lang="en-US" sz="1800" b="0" i="0" u="none" strike="noStrike" kern="1200" cap="none" spc="0" normalizeH="0" baseline="0" noProof="0" dirty="0">
                <a:ln>
                  <a:noFill/>
                </a:ln>
                <a:solidFill>
                  <a:schemeClr val="tx2"/>
                </a:solidFill>
                <a:effectLst/>
                <a:uLnTx/>
                <a:uFillTx/>
                <a:latin typeface="Century Gothic"/>
                <a:ea typeface="+mn-ea"/>
                <a:hlinkClick r:id="rId7">
                  <a:extLst>
                    <a:ext uri="{A12FA001-AC4F-418D-AE19-62706E023703}">
                      <ahyp:hlinkClr xmlns:ahyp="http://schemas.microsoft.com/office/drawing/2018/hyperlinkcolor" val="tx"/>
                    </a:ext>
                  </a:extLst>
                </a:hlinkClick>
              </a:rPr>
              <a:t>Provider manuals | Blue Shield of CA (blueshieldca.com)</a:t>
            </a:r>
            <a:endParaRPr kumimoji="0" lang="en-US" sz="1800" b="0" i="0" u="none" strike="noStrike" kern="1200" cap="none" spc="0" normalizeH="0" baseline="0" noProof="0" dirty="0">
              <a:ln>
                <a:noFill/>
              </a:ln>
              <a:solidFill>
                <a:schemeClr val="tx2"/>
              </a:solidFill>
              <a:effectLst/>
              <a:uLnTx/>
              <a:uFillTx/>
              <a:latin typeface="Century Gothic"/>
              <a:ea typeface="+mn-ea"/>
            </a:endParaRPr>
          </a:p>
          <a:p>
            <a:pPr marL="173038" marR="0" lvl="0" indent="-173038" algn="l" defTabSz="457200" rtl="0" eaLnBrk="1" fontAlgn="auto" latinLnBrk="0" hangingPunct="1">
              <a:lnSpc>
                <a:spcPct val="100000"/>
              </a:lnSpc>
              <a:spcBef>
                <a:spcPts val="0"/>
              </a:spcBef>
              <a:spcAft>
                <a:spcPts val="0"/>
              </a:spcAft>
              <a:buClr>
                <a:srgbClr val="0095DA"/>
              </a:buClr>
              <a:buSzTx/>
              <a:buFont typeface="Arial"/>
              <a:buChar char="•"/>
              <a:tabLst/>
              <a:defRPr/>
            </a:pPr>
            <a:endParaRPr kumimoji="0" lang="en-US" sz="1800" b="0" i="0" u="none" strike="noStrike" kern="1200" cap="none" spc="0" normalizeH="0" baseline="0" noProof="0" dirty="0">
              <a:ln>
                <a:noFill/>
              </a:ln>
              <a:solidFill>
                <a:schemeClr val="tx2"/>
              </a:solidFill>
              <a:effectLst/>
              <a:uLnTx/>
              <a:uFillTx/>
              <a:latin typeface="Century Gothic"/>
              <a:ea typeface="+mn-ea"/>
            </a:endParaRPr>
          </a:p>
        </p:txBody>
      </p:sp>
    </p:spTree>
    <p:extLst>
      <p:ext uri="{BB962C8B-B14F-4D97-AF65-F5344CB8AC3E}">
        <p14:creationId xmlns:p14="http://schemas.microsoft.com/office/powerpoint/2010/main" val="22392224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948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337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21E2798-1A17-4A02-8270-452692932F57}"/>
              </a:ext>
            </a:extLst>
          </p:cNvPr>
          <p:cNvGraphicFramePr>
            <a:graphicFrameLocks noGrp="1"/>
          </p:cNvGraphicFramePr>
          <p:nvPr>
            <p:extLst>
              <p:ext uri="{D42A27DB-BD31-4B8C-83A1-F6EECF244321}">
                <p14:modId xmlns:p14="http://schemas.microsoft.com/office/powerpoint/2010/main" val="1835068876"/>
              </p:ext>
            </p:extLst>
          </p:nvPr>
        </p:nvGraphicFramePr>
        <p:xfrm>
          <a:off x="5670128" y="6524096"/>
          <a:ext cx="3311525" cy="184150"/>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4283628399"/>
                    </a:ext>
                  </a:extLst>
                </a:gridCol>
                <a:gridCol w="2343150">
                  <a:extLst>
                    <a:ext uri="{9D8B030D-6E8A-4147-A177-3AD203B41FA5}">
                      <a16:colId xmlns:a16="http://schemas.microsoft.com/office/drawing/2014/main" val="1239838451"/>
                    </a:ext>
                  </a:extLst>
                </a:gridCol>
              </a:tblGrid>
              <a:tr h="184150">
                <a:tc>
                  <a:txBody>
                    <a:bodyPr/>
                    <a:lstStyle/>
                    <a:p>
                      <a:pPr marL="0" marR="0">
                        <a:spcBef>
                          <a:spcPts val="0"/>
                        </a:spcBef>
                        <a:spcAft>
                          <a:spcPts val="0"/>
                        </a:spcAft>
                      </a:pPr>
                      <a:r>
                        <a:rPr lang="en-US" sz="800">
                          <a:solidFill>
                            <a:schemeClr val="tx1"/>
                          </a:solidFill>
                          <a:effectLst/>
                        </a:rPr>
                        <a:t>Prov_22_068</a:t>
                      </a:r>
                      <a:endParaRPr lang="en-US" sz="800">
                        <a:solidFill>
                          <a:schemeClr val="tx1"/>
                        </a:solidFill>
                        <a:effectLst/>
                        <a:latin typeface="Calibri" panose="020F0502020204030204" pitchFamily="34" charset="0"/>
                        <a:ea typeface="Calibri" panose="020F0502020204030204" pitchFamily="34" charset="0"/>
                      </a:endParaRPr>
                    </a:p>
                  </a:txBody>
                  <a:tcPr marL="68580" marR="68580" marT="0" marB="0" anchor="b">
                    <a:noFill/>
                  </a:tcPr>
                </a:tc>
                <a:tc>
                  <a:txBody>
                    <a:bodyPr/>
                    <a:lstStyle/>
                    <a:p>
                      <a:pPr marL="0" marR="0">
                        <a:spcBef>
                          <a:spcPts val="0"/>
                        </a:spcBef>
                        <a:spcAft>
                          <a:spcPts val="0"/>
                        </a:spcAft>
                      </a:pPr>
                      <a:r>
                        <a:rPr lang="en-US" sz="800" dirty="0">
                          <a:solidFill>
                            <a:schemeClr val="tx1"/>
                          </a:solidFill>
                          <a:effectLst/>
                        </a:rPr>
                        <a:t>Blood Lead Screening Presentation</a:t>
                      </a:r>
                      <a:endParaRPr lang="en-US" sz="800" dirty="0">
                        <a:solidFill>
                          <a:schemeClr val="tx1"/>
                        </a:solidFill>
                        <a:effectLst/>
                        <a:latin typeface="Calibri" panose="020F0502020204030204" pitchFamily="34" charset="0"/>
                        <a:ea typeface="Calibri" panose="020F0502020204030204" pitchFamily="34" charset="0"/>
                      </a:endParaRPr>
                    </a:p>
                  </a:txBody>
                  <a:tcPr marL="68580" marR="68580" marT="0" marB="0" anchor="b">
                    <a:noFill/>
                  </a:tcPr>
                </a:tc>
                <a:extLst>
                  <a:ext uri="{0D108BD9-81ED-4DB2-BD59-A6C34878D82A}">
                    <a16:rowId xmlns:a16="http://schemas.microsoft.com/office/drawing/2014/main" val="3507944275"/>
                  </a:ext>
                </a:extLst>
              </a:tr>
            </a:tbl>
          </a:graphicData>
        </a:graphic>
      </p:graphicFrame>
    </p:spTree>
    <p:extLst>
      <p:ext uri="{BB962C8B-B14F-4D97-AF65-F5344CB8AC3E}">
        <p14:creationId xmlns:p14="http://schemas.microsoft.com/office/powerpoint/2010/main" val="42468782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83E6-551C-4278-8B9C-BEC18D787A7B}"/>
              </a:ext>
            </a:extLst>
          </p:cNvPr>
          <p:cNvSpPr>
            <a:spLocks noGrp="1"/>
          </p:cNvSpPr>
          <p:nvPr>
            <p:ph type="title"/>
          </p:nvPr>
        </p:nvSpPr>
        <p:spPr/>
        <p:txBody>
          <a:bodyPr/>
          <a:lstStyle/>
          <a:p>
            <a:r>
              <a:rPr lang="en-US" sz="2800" dirty="0"/>
              <a:t>Blood Lead Reference Value</a:t>
            </a:r>
          </a:p>
        </p:txBody>
      </p:sp>
      <p:sp>
        <p:nvSpPr>
          <p:cNvPr id="3" name="Content Placeholder 1">
            <a:extLst>
              <a:ext uri="{FF2B5EF4-FFF2-40B4-BE49-F238E27FC236}">
                <a16:creationId xmlns:a16="http://schemas.microsoft.com/office/drawing/2014/main" id="{ECC5A6A9-46CF-4E2C-91E3-F32014C808A6}"/>
              </a:ext>
            </a:extLst>
          </p:cNvPr>
          <p:cNvSpPr txBox="1">
            <a:spLocks/>
          </p:cNvSpPr>
          <p:nvPr/>
        </p:nvSpPr>
        <p:spPr>
          <a:xfrm>
            <a:off x="457200" y="1243173"/>
            <a:ext cx="8229600" cy="4525963"/>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entury Gothic"/>
                <a:ea typeface="+mn-ea"/>
              </a:rPr>
              <a:t>2021 </a:t>
            </a:r>
            <a:r>
              <a:rPr kumimoji="0" lang="en-US" sz="1800" b="0" i="0" u="none" strike="noStrike" kern="1200" cap="none" spc="0" normalizeH="0" baseline="0" noProof="0" dirty="0">
                <a:ln>
                  <a:noFill/>
                </a:ln>
                <a:solidFill>
                  <a:srgbClr val="000000"/>
                </a:solidFill>
                <a:effectLst/>
                <a:uLnTx/>
                <a:uFillTx/>
                <a:latin typeface="Century Gothic"/>
                <a:ea typeface="+mn-ea"/>
              </a:rPr>
              <a:t>The Federal Advisory Committee, called the Lead Exposure and Prevention Advisory Committee (LEPAC), unanimously voted on May 14, 2021, in favor of recommending that CDC update the reference value from 5 µg/dL to </a:t>
            </a:r>
            <a:r>
              <a:rPr kumimoji="0" lang="en-US" sz="1800" b="1" i="0" u="none" strike="noStrike" kern="1200" cap="none" spc="0" normalizeH="0" baseline="0" noProof="0" dirty="0">
                <a:ln>
                  <a:noFill/>
                </a:ln>
                <a:solidFill>
                  <a:srgbClr val="000000"/>
                </a:solidFill>
                <a:effectLst/>
                <a:uLnTx/>
                <a:uFillTx/>
                <a:latin typeface="Century Gothic"/>
                <a:ea typeface="+mn-ea"/>
              </a:rPr>
              <a:t>3.5 </a:t>
            </a:r>
            <a:r>
              <a:rPr kumimoji="0" lang="en-US" sz="1800" b="1" i="0" u="none" strike="noStrike" kern="1200" cap="none" spc="0" normalizeH="0" baseline="0" noProof="0" dirty="0" err="1">
                <a:ln>
                  <a:noFill/>
                </a:ln>
                <a:solidFill>
                  <a:srgbClr val="000000"/>
                </a:solidFill>
                <a:effectLst/>
                <a:uLnTx/>
                <a:uFillTx/>
                <a:latin typeface="Century Gothic"/>
                <a:ea typeface="+mn-ea"/>
              </a:rPr>
              <a:t>μg</a:t>
            </a:r>
            <a:r>
              <a:rPr kumimoji="0" lang="en-US" sz="1800" b="1" i="0" u="none" strike="noStrike" kern="1200" cap="none" spc="0" normalizeH="0" baseline="0" noProof="0" dirty="0">
                <a:ln>
                  <a:noFill/>
                </a:ln>
                <a:solidFill>
                  <a:srgbClr val="000000"/>
                </a:solidFill>
                <a:effectLst/>
                <a:uLnTx/>
                <a:uFillTx/>
                <a:latin typeface="Century Gothic"/>
                <a:ea typeface="+mn-ea"/>
              </a:rPr>
              <a:t>/dL </a:t>
            </a:r>
            <a:r>
              <a:rPr kumimoji="0" lang="en-US" sz="1800" b="0" i="0" u="none" strike="noStrike" kern="1200" cap="none" spc="0" normalizeH="0" baseline="0" noProof="0" dirty="0">
                <a:ln>
                  <a:noFill/>
                </a:ln>
                <a:solidFill>
                  <a:srgbClr val="000000"/>
                </a:solidFill>
                <a:effectLst/>
                <a:uLnTx/>
                <a:uFillTx/>
                <a:latin typeface="Century Gothic"/>
                <a:ea typeface="+mn-ea"/>
              </a:rPr>
              <a:t>based on these NHANES data.</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entury Gothic"/>
                <a:ea typeface="+mn-ea"/>
              </a:rPr>
              <a:t>The new lower blood lead reference value of </a:t>
            </a:r>
            <a:r>
              <a:rPr kumimoji="0" lang="en-US" sz="1600" b="1" i="0" u="none" strike="noStrike" kern="1200" cap="none" spc="0" normalizeH="0" baseline="0" noProof="0" dirty="0">
                <a:ln>
                  <a:noFill/>
                </a:ln>
                <a:solidFill>
                  <a:srgbClr val="000000"/>
                </a:solidFill>
                <a:effectLst/>
                <a:uLnTx/>
                <a:uFillTx/>
                <a:latin typeface="Century Gothic"/>
                <a:ea typeface="+mn-ea"/>
              </a:rPr>
              <a:t>3.5 </a:t>
            </a:r>
            <a:r>
              <a:rPr kumimoji="0" lang="en-US" sz="1600" b="1" i="0" u="none" strike="noStrike" kern="1200" cap="none" spc="0" normalizeH="0" baseline="0" noProof="0" dirty="0" err="1">
                <a:ln>
                  <a:noFill/>
                </a:ln>
                <a:solidFill>
                  <a:srgbClr val="000000"/>
                </a:solidFill>
                <a:effectLst/>
                <a:uLnTx/>
                <a:uFillTx/>
                <a:latin typeface="Century Gothic"/>
                <a:ea typeface="+mn-ea"/>
              </a:rPr>
              <a:t>μg</a:t>
            </a:r>
            <a:r>
              <a:rPr kumimoji="0" lang="en-US" sz="1600" b="1" i="0" u="none" strike="noStrike" kern="1200" cap="none" spc="0" normalizeH="0" baseline="0" noProof="0" dirty="0">
                <a:ln>
                  <a:noFill/>
                </a:ln>
                <a:solidFill>
                  <a:srgbClr val="000000"/>
                </a:solidFill>
                <a:effectLst/>
                <a:uLnTx/>
                <a:uFillTx/>
                <a:latin typeface="Century Gothic"/>
                <a:ea typeface="+mn-ea"/>
              </a:rPr>
              <a:t>/dL </a:t>
            </a:r>
            <a:r>
              <a:rPr kumimoji="0" lang="en-US" sz="1600" b="0" i="0" u="none" strike="noStrike" kern="1200" cap="none" spc="0" normalizeH="0" baseline="0" noProof="0" dirty="0">
                <a:ln>
                  <a:noFill/>
                </a:ln>
                <a:solidFill>
                  <a:srgbClr val="000000"/>
                </a:solidFill>
                <a:effectLst/>
                <a:uLnTx/>
                <a:uFillTx/>
                <a:latin typeface="Century Gothic"/>
                <a:ea typeface="+mn-ea"/>
              </a:rPr>
              <a:t>means that more children could be identified as having lead exposure allowing parents, doctors, public health officials, and communities to act earlier to reduce the child’s future exposure to lead.</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endParaRPr kumimoji="0" lang="en-US" sz="1600" b="0" i="0" u="none" strike="noStrike" kern="1200" cap="none" spc="0" normalizeH="0" baseline="0" noProof="0" dirty="0">
              <a:ln>
                <a:noFill/>
              </a:ln>
              <a:solidFill>
                <a:srgbClr val="000000"/>
              </a:solidFill>
              <a:effectLst/>
              <a:uLnTx/>
              <a:uFillTx/>
              <a:latin typeface="Century Gothic"/>
              <a:ea typeface="+mn-ea"/>
            </a:endParaRP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entury Gothic"/>
                <a:ea typeface="+mn-ea"/>
              </a:rPr>
              <a:t>For more information: </a:t>
            </a:r>
            <a:r>
              <a:rPr lang="en-US" dirty="0">
                <a:solidFill>
                  <a:srgbClr val="0070C0"/>
                </a:solidFill>
                <a:hlinkClick r:id="rId2">
                  <a:extLst>
                    <a:ext uri="{A12FA001-AC4F-418D-AE19-62706E023703}">
                      <ahyp:hlinkClr xmlns:ahyp="http://schemas.microsoft.com/office/drawing/2018/hyperlinkcolor" val="tx"/>
                    </a:ext>
                  </a:extLst>
                </a:hlinkClick>
              </a:rPr>
              <a:t>Blood Lead Reference Value | Lead | CDC</a:t>
            </a:r>
            <a:endParaRPr kumimoji="0" lang="en-US" sz="1600" b="0" i="0" u="none" strike="noStrike" kern="1200" cap="none" spc="0" normalizeH="0" baseline="0" noProof="0" dirty="0">
              <a:ln>
                <a:noFill/>
              </a:ln>
              <a:solidFill>
                <a:srgbClr val="0070C0"/>
              </a:solidFill>
              <a:effectLst/>
              <a:uLnTx/>
              <a:uFillTx/>
              <a:latin typeface="Century Gothic"/>
              <a:ea typeface="+mn-ea"/>
            </a:endParaRPr>
          </a:p>
        </p:txBody>
      </p:sp>
    </p:spTree>
    <p:extLst>
      <p:ext uri="{BB962C8B-B14F-4D97-AF65-F5344CB8AC3E}">
        <p14:creationId xmlns:p14="http://schemas.microsoft.com/office/powerpoint/2010/main" val="38017925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139-3290-450A-B4E1-5DCEA708128E}"/>
              </a:ext>
            </a:extLst>
          </p:cNvPr>
          <p:cNvSpPr>
            <a:spLocks noGrp="1"/>
          </p:cNvSpPr>
          <p:nvPr>
            <p:ph type="title"/>
          </p:nvPr>
        </p:nvSpPr>
        <p:spPr>
          <a:xfrm>
            <a:off x="200024" y="207814"/>
            <a:ext cx="8810625" cy="563712"/>
          </a:xfrm>
        </p:spPr>
        <p:txBody>
          <a:bodyPr/>
          <a:lstStyle/>
          <a:p>
            <a:r>
              <a:rPr lang="en-US" sz="2800" dirty="0"/>
              <a:t>Blood Lead Screening Requirements for Providers</a:t>
            </a:r>
          </a:p>
        </p:txBody>
      </p:sp>
      <p:sp>
        <p:nvSpPr>
          <p:cNvPr id="5" name="TextBox 4">
            <a:extLst>
              <a:ext uri="{FF2B5EF4-FFF2-40B4-BE49-F238E27FC236}">
                <a16:creationId xmlns:a16="http://schemas.microsoft.com/office/drawing/2014/main" id="{E7FABBE5-7644-4FB4-835D-1D8840662A21}"/>
              </a:ext>
            </a:extLst>
          </p:cNvPr>
          <p:cNvSpPr txBox="1"/>
          <p:nvPr/>
        </p:nvSpPr>
        <p:spPr>
          <a:xfrm>
            <a:off x="304801" y="990779"/>
            <a:ext cx="8296274" cy="5232202"/>
          </a:xfrm>
          <a:prstGeom prst="rect">
            <a:avLst/>
          </a:prstGeom>
          <a:noFill/>
        </p:spPr>
        <p:txBody>
          <a:bodyPr wrap="square">
            <a:spAutoFit/>
          </a:bodyPr>
          <a:lstStyle/>
          <a:p>
            <a:pPr>
              <a:spcBef>
                <a:spcPts val="0"/>
              </a:spcBef>
              <a:spcAft>
                <a:spcPts val="0"/>
              </a:spcAft>
            </a:pPr>
            <a:r>
              <a:rPr lang="en-US" sz="1200" b="1" dirty="0">
                <a:latin typeface="Century Gothic" panose="020B0502020202020204" pitchFamily="34" charset="0"/>
                <a:cs typeface="Times New Roman" panose="02020603050405020304" pitchFamily="18" charset="0"/>
              </a:rPr>
              <a:t>Blood Lead screening tests may be conducted using either the capillary (finger stick) or venous blood sampling methods.</a:t>
            </a:r>
          </a:p>
          <a:p>
            <a:pPr lvl="1">
              <a:spcBef>
                <a:spcPts val="0"/>
              </a:spcBef>
              <a:spcAft>
                <a:spcPts val="0"/>
              </a:spcAft>
            </a:pPr>
            <a:endParaRPr lang="en-US" sz="1000" b="1" dirty="0">
              <a:latin typeface="Century Gothic" panose="020B050202020202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All confirmatory and follow-up blood lead level testing must be performed using blood samples taken through the venous blood sampling method. </a:t>
            </a:r>
            <a:endParaRPr lang="en-US" sz="1200" dirty="0">
              <a:latin typeface="Century Gothic" panose="020B0502020202020204" pitchFamily="34" charset="0"/>
              <a:cs typeface="Times New Roman" panose="02020603050405020304" pitchFamily="18" charset="0"/>
            </a:endParaRPr>
          </a:p>
          <a:p>
            <a:pPr>
              <a:spcBef>
                <a:spcPts val="0"/>
              </a:spcBef>
              <a:spcAft>
                <a:spcPts val="0"/>
              </a:spcAft>
            </a:pPr>
            <a:endParaRPr lang="en-US"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sz="1200" b="1" dirty="0">
                <a:latin typeface="Century Gothic" panose="020B0502020202020204" pitchFamily="34" charset="0"/>
                <a:ea typeface="Times New Roman" panose="02020603050405020304" pitchFamily="18" charset="0"/>
                <a:cs typeface="Times New Roman" panose="02020603050405020304" pitchFamily="18" charset="0"/>
              </a:rPr>
              <a:t>N</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etwork providers are required to provide oral or written anticipatory guidance to the parent/guardian(s) of a child member that, at minimum, includes information that children can be harmed by exposure to lead.</a:t>
            </a:r>
          </a:p>
          <a:p>
            <a:pPr>
              <a:spcBef>
                <a:spcPts val="0"/>
              </a:spcBef>
              <a:spcAft>
                <a:spcPts val="0"/>
              </a:spcAft>
            </a:pPr>
            <a:endParaRPr lang="en-US" sz="12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lvl="1">
              <a:spcBef>
                <a:spcPts val="0"/>
              </a:spcBef>
              <a:spcAft>
                <a:spcPts val="0"/>
              </a:spcAft>
            </a:pPr>
            <a:r>
              <a:rPr lang="en-US" sz="1200" dirty="0">
                <a:latin typeface="+mj-lt"/>
              </a:rPr>
              <a:t>The anticipatory guidance must be provided to the parent/guardian(s) of a child member at each PHA, starting at 6 months of age and continuing until 72 months of age.</a:t>
            </a:r>
          </a:p>
          <a:p>
            <a:pPr>
              <a:spcBef>
                <a:spcPts val="0"/>
              </a:spcBef>
              <a:spcAft>
                <a:spcPts val="0"/>
              </a:spcAft>
            </a:pPr>
            <a:endParaRPr lang="en-US" sz="1200" b="1" dirty="0">
              <a:latin typeface="+mj-lt"/>
              <a:cs typeface="Times New Roman" panose="02020603050405020304" pitchFamily="18" charset="0"/>
            </a:endParaRPr>
          </a:p>
          <a:p>
            <a:pPr>
              <a:spcBef>
                <a:spcPts val="0"/>
              </a:spcBef>
              <a:spcAft>
                <a:spcPts val="0"/>
              </a:spcAft>
            </a:pPr>
            <a:r>
              <a:rPr lang="en-US" sz="1200" b="1" dirty="0">
                <a:latin typeface="Century Gothic" panose="020B0502020202020204" pitchFamily="34" charset="0"/>
                <a:cs typeface="Times New Roman" panose="02020603050405020304" pitchFamily="18" charset="0"/>
              </a:rPr>
              <a:t>Blue Shield Promise will ensure network providers order and/or perform blood lead screening tests on all child members in accordance with the following:</a:t>
            </a:r>
          </a:p>
          <a:p>
            <a:pPr>
              <a:spcBef>
                <a:spcPts val="0"/>
              </a:spcBef>
              <a:spcAft>
                <a:spcPts val="0"/>
              </a:spcAft>
            </a:pPr>
            <a:endParaRPr lang="en-US" sz="1200" dirty="0">
              <a:effectLst/>
              <a:latin typeface="+mj-lt"/>
              <a:ea typeface="Times New Roman" panose="02020603050405020304" pitchFamily="18" charset="0"/>
            </a:endParaRPr>
          </a:p>
          <a:p>
            <a:pPr lvl="1">
              <a:spcBef>
                <a:spcPts val="0"/>
              </a:spcBef>
              <a:spcAft>
                <a:spcPts val="0"/>
              </a:spcAft>
            </a:pPr>
            <a:r>
              <a:rPr lang="en-US" sz="1200" dirty="0">
                <a:effectLst/>
                <a:latin typeface="+mj-lt"/>
                <a:ea typeface="Times New Roman" panose="02020603050405020304" pitchFamily="18" charset="0"/>
              </a:rPr>
              <a:t>At 12 months and at 24 months of age. </a:t>
            </a:r>
          </a:p>
          <a:p>
            <a:pPr marL="457200" lvl="1" indent="0">
              <a:spcBef>
                <a:spcPts val="0"/>
              </a:spcBef>
              <a:spcAft>
                <a:spcPts val="0"/>
              </a:spcAft>
              <a:buNone/>
            </a:pPr>
            <a:endParaRPr lang="en-US" sz="1200" dirty="0">
              <a:effectLst/>
              <a:latin typeface="+mj-lt"/>
              <a:ea typeface="Times New Roman" panose="02020603050405020304" pitchFamily="18" charset="0"/>
            </a:endParaRPr>
          </a:p>
          <a:p>
            <a:pPr lvl="1">
              <a:spcBef>
                <a:spcPts val="0"/>
              </a:spcBef>
              <a:spcAft>
                <a:spcPts val="0"/>
              </a:spcAft>
            </a:pPr>
            <a:r>
              <a:rPr lang="en-US" sz="1200" dirty="0">
                <a:effectLst/>
                <a:latin typeface="+mj-lt"/>
                <a:ea typeface="Times New Roman" panose="02020603050405020304" pitchFamily="18" charset="0"/>
              </a:rPr>
              <a:t>When the network provider performing a PHA becomes aware that a child member who is 12 to 24 months of age has no documented evidence of a blood lead screening test taken at 12 months of age or thereafter. </a:t>
            </a:r>
          </a:p>
          <a:p>
            <a:pPr marL="457200" lvl="1" indent="0">
              <a:spcBef>
                <a:spcPts val="0"/>
              </a:spcBef>
              <a:spcAft>
                <a:spcPts val="0"/>
              </a:spcAft>
              <a:buNone/>
            </a:pPr>
            <a:endParaRPr lang="en-US" sz="1200" dirty="0">
              <a:effectLst/>
              <a:latin typeface="+mj-lt"/>
              <a:ea typeface="Times New Roman" panose="02020603050405020304" pitchFamily="18" charset="0"/>
            </a:endParaRPr>
          </a:p>
          <a:p>
            <a:pPr lvl="1">
              <a:spcBef>
                <a:spcPts val="0"/>
              </a:spcBef>
              <a:spcAft>
                <a:spcPts val="0"/>
              </a:spcAft>
            </a:pPr>
            <a:r>
              <a:rPr lang="en-US" sz="1200" dirty="0">
                <a:effectLst/>
                <a:latin typeface="+mj-lt"/>
                <a:ea typeface="Times New Roman" panose="02020603050405020304" pitchFamily="18" charset="0"/>
              </a:rPr>
              <a:t>When the network provider performing a PHA becomes aware that a child member who is 24 to 72 months of age has no documented evidence of a blood lead screening test taken. </a:t>
            </a:r>
          </a:p>
          <a:p>
            <a:pPr marL="457200" lvl="1" indent="0">
              <a:spcBef>
                <a:spcPts val="0"/>
              </a:spcBef>
              <a:spcAft>
                <a:spcPts val="0"/>
              </a:spcAft>
              <a:buNone/>
            </a:pPr>
            <a:endParaRPr lang="en-US" sz="1200" dirty="0">
              <a:effectLst/>
              <a:latin typeface="+mj-lt"/>
              <a:ea typeface="Times New Roman" panose="02020603050405020304" pitchFamily="18" charset="0"/>
            </a:endParaRPr>
          </a:p>
          <a:p>
            <a:pPr lvl="1">
              <a:spcBef>
                <a:spcPts val="0"/>
              </a:spcBef>
              <a:spcAft>
                <a:spcPts val="0"/>
              </a:spcAft>
            </a:pPr>
            <a:r>
              <a:rPr lang="en-US" sz="1200" dirty="0">
                <a:effectLst/>
                <a:latin typeface="+mj-lt"/>
                <a:ea typeface="Times New Roman" panose="02020603050405020304" pitchFamily="18" charset="0"/>
              </a:rPr>
              <a:t>At any time, a change in circumstances has, in the professional judgment of the network provider, put the child member at risk. </a:t>
            </a:r>
          </a:p>
          <a:p>
            <a:pPr marL="457200" lvl="1" indent="0">
              <a:spcBef>
                <a:spcPts val="0"/>
              </a:spcBef>
              <a:spcAft>
                <a:spcPts val="0"/>
              </a:spcAft>
              <a:buNone/>
            </a:pPr>
            <a:endParaRPr lang="en-US" sz="1200" dirty="0">
              <a:effectLst/>
              <a:latin typeface="+mj-lt"/>
              <a:ea typeface="Times New Roman" panose="02020603050405020304" pitchFamily="18" charset="0"/>
            </a:endParaRPr>
          </a:p>
          <a:p>
            <a:pPr lvl="1">
              <a:spcBef>
                <a:spcPts val="0"/>
              </a:spcBef>
              <a:spcAft>
                <a:spcPts val="0"/>
              </a:spcAft>
            </a:pPr>
            <a:r>
              <a:rPr lang="en-US" sz="1200" dirty="0">
                <a:effectLst/>
                <a:latin typeface="+mj-lt"/>
                <a:ea typeface="Times New Roman" panose="02020603050405020304" pitchFamily="18" charset="0"/>
              </a:rPr>
              <a:t>If requested by the parent or guardian. </a:t>
            </a:r>
          </a:p>
        </p:txBody>
      </p:sp>
    </p:spTree>
    <p:extLst>
      <p:ext uri="{BB962C8B-B14F-4D97-AF65-F5344CB8AC3E}">
        <p14:creationId xmlns:p14="http://schemas.microsoft.com/office/powerpoint/2010/main" val="22337856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469C-FD45-4919-B172-295C43CCAA12}"/>
              </a:ext>
            </a:extLst>
          </p:cNvPr>
          <p:cNvSpPr>
            <a:spLocks noGrp="1"/>
          </p:cNvSpPr>
          <p:nvPr>
            <p:ph type="title"/>
          </p:nvPr>
        </p:nvSpPr>
        <p:spPr/>
        <p:txBody>
          <a:bodyPr/>
          <a:lstStyle/>
          <a:p>
            <a:r>
              <a:rPr lang="en-US" sz="2800" dirty="0">
                <a:effectLst/>
                <a:latin typeface="+mj-lt"/>
                <a:ea typeface="Calibri" panose="020F0502020204030204" pitchFamily="34" charset="0"/>
              </a:rPr>
              <a:t>Early and Periodic Screening, Diagnostic, and Treatment (EPSDT) program</a:t>
            </a:r>
            <a:endParaRPr lang="en-US" sz="2800" dirty="0"/>
          </a:p>
        </p:txBody>
      </p:sp>
      <p:sp>
        <p:nvSpPr>
          <p:cNvPr id="5" name="TextBox 4">
            <a:extLst>
              <a:ext uri="{FF2B5EF4-FFF2-40B4-BE49-F238E27FC236}">
                <a16:creationId xmlns:a16="http://schemas.microsoft.com/office/drawing/2014/main" id="{B85A48F4-D064-459F-94C7-85A35F50F6EE}"/>
              </a:ext>
            </a:extLst>
          </p:cNvPr>
          <p:cNvSpPr txBox="1"/>
          <p:nvPr/>
        </p:nvSpPr>
        <p:spPr>
          <a:xfrm>
            <a:off x="542924" y="1504950"/>
            <a:ext cx="8086725" cy="3046988"/>
          </a:xfrm>
          <a:prstGeom prst="rect">
            <a:avLst/>
          </a:prstGeom>
          <a:noFill/>
        </p:spPr>
        <p:txBody>
          <a:bodyPr wrap="square">
            <a:spAutoFit/>
          </a:bodyPr>
          <a:lstStyle/>
          <a:p>
            <a:pPr marL="0" marR="0">
              <a:spcBef>
                <a:spcPts val="0"/>
              </a:spcBef>
              <a:spcAft>
                <a:spcPts val="0"/>
              </a:spcAft>
            </a:pPr>
            <a:r>
              <a:rPr lang="en-US" sz="1600" dirty="0">
                <a:effectLst/>
                <a:latin typeface="+mj-lt"/>
                <a:ea typeface="Calibri" panose="020F0502020204030204" pitchFamily="34" charset="0"/>
              </a:rPr>
              <a:t>Federal law requires states to screen children enrolled in Medicaid for elevated blood lead levels as part of required prevention services offered through the Early and Periodic Screening, Diagnostic, and Treatment (EPSDT) program. </a:t>
            </a:r>
          </a:p>
          <a:p>
            <a:pPr marL="0" marR="0">
              <a:spcBef>
                <a:spcPts val="0"/>
              </a:spcBef>
              <a:spcAft>
                <a:spcPts val="0"/>
              </a:spcAft>
            </a:pPr>
            <a:endParaRPr lang="en-US" sz="1600" dirty="0">
              <a:latin typeface="+mj-lt"/>
              <a:ea typeface="Calibri" panose="020F0502020204030204" pitchFamily="34" charset="0"/>
            </a:endParaRPr>
          </a:p>
          <a:p>
            <a:pPr marL="0" marR="0">
              <a:spcBef>
                <a:spcPts val="0"/>
              </a:spcBef>
              <a:spcAft>
                <a:spcPts val="0"/>
              </a:spcAft>
            </a:pPr>
            <a:endParaRPr lang="en-US" sz="1600" dirty="0">
              <a:effectLst/>
              <a:latin typeface="+mj-lt"/>
              <a:ea typeface="Calibri" panose="020F0502020204030204" pitchFamily="34" charset="0"/>
            </a:endParaRPr>
          </a:p>
          <a:p>
            <a:pPr marL="0" marR="0">
              <a:spcBef>
                <a:spcPts val="0"/>
              </a:spcBef>
              <a:spcAft>
                <a:spcPts val="0"/>
              </a:spcAft>
            </a:pPr>
            <a:r>
              <a:rPr lang="en-US" sz="1600" dirty="0">
                <a:effectLst/>
                <a:latin typeface="+mj-lt"/>
                <a:ea typeface="Calibri" panose="020F0502020204030204" pitchFamily="34" charset="0"/>
              </a:rPr>
              <a:t>For more information regarding EPSDT, see APL 19-010 titled, Requirements for Coverage of Early and Periodic Screening, Diagnostic, and Treatment Services for Medi-Cal Members Under the Age of 21, which can be accessed at the following link:</a:t>
            </a:r>
          </a:p>
          <a:p>
            <a:pPr marL="0" marR="0">
              <a:spcBef>
                <a:spcPts val="0"/>
              </a:spcBef>
              <a:spcAft>
                <a:spcPts val="0"/>
              </a:spcAft>
            </a:pPr>
            <a:r>
              <a:rPr lang="en-US" sz="1600" dirty="0">
                <a:effectLst/>
                <a:latin typeface="+mj-lt"/>
                <a:ea typeface="Calibri" panose="020F0502020204030204" pitchFamily="34" charset="0"/>
              </a:rPr>
              <a:t> </a:t>
            </a:r>
          </a:p>
          <a:p>
            <a:pPr marL="0" marR="0">
              <a:spcBef>
                <a:spcPts val="0"/>
              </a:spcBef>
              <a:spcAft>
                <a:spcPts val="0"/>
              </a:spcAft>
            </a:pPr>
            <a:r>
              <a:rPr lang="en-US" sz="1600" u="sng" dirty="0">
                <a:solidFill>
                  <a:schemeClr val="tx2"/>
                </a:solidFill>
                <a:effectLst/>
                <a:latin typeface="+mj-lt"/>
                <a:ea typeface="Calibri" panose="020F0502020204030204" pitchFamily="34" charset="0"/>
                <a:hlinkClick r:id="rId2">
                  <a:extLst>
                    <a:ext uri="{A12FA001-AC4F-418D-AE19-62706E023703}">
                      <ahyp:hlinkClr xmlns:ahyp="http://schemas.microsoft.com/office/drawing/2018/hyperlinkcolor" val="tx"/>
                    </a:ext>
                  </a:extLst>
                </a:hlinkClick>
              </a:rPr>
              <a:t>https://www.dhcs.ca.gov/services/medi-cal/Documents/Information-for-Medi-Cal-Providers.pdf</a:t>
            </a:r>
            <a:endParaRPr lang="en-US" sz="1600" dirty="0">
              <a:solidFill>
                <a:schemeClr val="tx2"/>
              </a:solidFill>
              <a:effectLst/>
              <a:latin typeface="+mj-lt"/>
              <a:ea typeface="Calibri" panose="020F0502020204030204" pitchFamily="34" charset="0"/>
            </a:endParaRPr>
          </a:p>
        </p:txBody>
      </p:sp>
    </p:spTree>
    <p:extLst>
      <p:ext uri="{BB962C8B-B14F-4D97-AF65-F5344CB8AC3E}">
        <p14:creationId xmlns:p14="http://schemas.microsoft.com/office/powerpoint/2010/main" val="318815897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139-3290-450A-B4E1-5DCEA708128E}"/>
              </a:ext>
            </a:extLst>
          </p:cNvPr>
          <p:cNvSpPr>
            <a:spLocks noGrp="1"/>
          </p:cNvSpPr>
          <p:nvPr>
            <p:ph type="title"/>
          </p:nvPr>
        </p:nvSpPr>
        <p:spPr>
          <a:xfrm>
            <a:off x="457200" y="236389"/>
            <a:ext cx="8229600" cy="563712"/>
          </a:xfrm>
        </p:spPr>
        <p:txBody>
          <a:bodyPr/>
          <a:lstStyle/>
          <a:p>
            <a:r>
              <a:rPr lang="en-US" sz="2800" dirty="0"/>
              <a:t>Anticipatory Guidance</a:t>
            </a:r>
          </a:p>
        </p:txBody>
      </p:sp>
      <p:sp>
        <p:nvSpPr>
          <p:cNvPr id="5" name="Content Placeholder 1">
            <a:extLst>
              <a:ext uri="{FF2B5EF4-FFF2-40B4-BE49-F238E27FC236}">
                <a16:creationId xmlns:a16="http://schemas.microsoft.com/office/drawing/2014/main" id="{521145B8-CCD0-4C3C-9EF9-0972D9B4815E}"/>
              </a:ext>
            </a:extLst>
          </p:cNvPr>
          <p:cNvSpPr txBox="1">
            <a:spLocks/>
          </p:cNvSpPr>
          <p:nvPr/>
        </p:nvSpPr>
        <p:spPr>
          <a:xfrm>
            <a:off x="457200" y="1243173"/>
            <a:ext cx="8229600" cy="4525963"/>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800" b="1" i="0" u="none" strike="noStrike" kern="1200" cap="none" spc="0" normalizeH="0" baseline="0" noProof="0" dirty="0">
                <a:ln>
                  <a:noFill/>
                </a:ln>
                <a:solidFill>
                  <a:srgbClr val="2D3742"/>
                </a:solidFill>
                <a:effectLst/>
                <a:uLnTx/>
                <a:uFillTx/>
                <a:latin typeface="Century Gothic"/>
                <a:ea typeface="+mn-ea"/>
              </a:rPr>
              <a:t>Anticipatory Guidance</a:t>
            </a:r>
            <a:r>
              <a:rPr kumimoji="0" lang="en-US" sz="1800" b="0" i="0" u="none" strike="noStrike" kern="1200" cap="none" spc="0" normalizeH="0" baseline="0" noProof="0" dirty="0">
                <a:ln>
                  <a:noFill/>
                </a:ln>
                <a:solidFill>
                  <a:srgbClr val="2D3742"/>
                </a:solidFill>
                <a:effectLst/>
                <a:uLnTx/>
                <a:uFillTx/>
                <a:latin typeface="Century Gothic"/>
                <a:ea typeface="+mn-ea"/>
              </a:rPr>
              <a:t>: </a:t>
            </a:r>
            <a:r>
              <a:rPr kumimoji="0" lang="en-US" sz="1600" b="0" i="0" u="none" strike="noStrike" kern="1200" cap="none" spc="0" normalizeH="0" baseline="0" noProof="0" dirty="0">
                <a:ln>
                  <a:noFill/>
                </a:ln>
                <a:solidFill>
                  <a:srgbClr val="2D3742"/>
                </a:solidFill>
                <a:effectLst/>
                <a:uLnTx/>
                <a:uFillTx/>
                <a:latin typeface="Century Gothic"/>
                <a:ea typeface="+mn-ea"/>
              </a:rPr>
              <a:t>At each periodic assessment from 6 months to 6 years.  Under California state laws and regulations, </a:t>
            </a:r>
            <a:r>
              <a:rPr kumimoji="0" lang="en-US" sz="1600" b="1" i="0" u="none" strike="noStrike" kern="1200" cap="none" spc="0" normalizeH="0" baseline="0" noProof="0" dirty="0">
                <a:ln>
                  <a:noFill/>
                </a:ln>
                <a:solidFill>
                  <a:srgbClr val="2D3742"/>
                </a:solidFill>
                <a:effectLst/>
                <a:uLnTx/>
                <a:uFillTx/>
                <a:latin typeface="Century Gothic"/>
                <a:ea typeface="+mn-ea"/>
              </a:rPr>
              <a:t>all</a:t>
            </a:r>
            <a:r>
              <a:rPr kumimoji="0" lang="en-US" sz="1600" b="0" i="0" u="none" strike="noStrike" kern="1200" cap="none" spc="0" normalizeH="0" baseline="0" noProof="0" dirty="0">
                <a:ln>
                  <a:noFill/>
                </a:ln>
                <a:solidFill>
                  <a:srgbClr val="2D3742"/>
                </a:solidFill>
                <a:effectLst/>
                <a:uLnTx/>
                <a:uFillTx/>
                <a:latin typeface="Century Gothic"/>
                <a:ea typeface="+mn-ea"/>
              </a:rPr>
              <a:t> health care providers are </a:t>
            </a:r>
            <a:r>
              <a:rPr kumimoji="0" lang="en-US" sz="1600" b="1" i="0" u="none" strike="noStrike" kern="1200" cap="none" spc="0" normalizeH="0" baseline="0" noProof="0" dirty="0">
                <a:ln>
                  <a:noFill/>
                </a:ln>
                <a:solidFill>
                  <a:srgbClr val="2D3742"/>
                </a:solidFill>
                <a:effectLst/>
                <a:uLnTx/>
                <a:uFillTx/>
                <a:latin typeface="Century Gothic"/>
                <a:ea typeface="+mn-ea"/>
              </a:rPr>
              <a:t>required </a:t>
            </a:r>
            <a:r>
              <a:rPr kumimoji="0" lang="en-US" sz="1600" b="0" i="0" u="none" strike="noStrike" kern="1200" cap="none" spc="0" normalizeH="0" baseline="0" noProof="0" dirty="0">
                <a:ln>
                  <a:noFill/>
                </a:ln>
                <a:solidFill>
                  <a:srgbClr val="2D3742"/>
                </a:solidFill>
                <a:effectLst/>
                <a:uLnTx/>
                <a:uFillTx/>
                <a:latin typeface="Century Gothic"/>
                <a:ea typeface="+mn-ea"/>
              </a:rPr>
              <a:t>to inform all parents and guardians about:</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b="0" i="0" u="none" strike="noStrike" kern="1200" cap="none" spc="0" normalizeH="0" baseline="0" noProof="0" dirty="0">
                <a:ln>
                  <a:noFill/>
                </a:ln>
                <a:solidFill>
                  <a:srgbClr val="2D3742"/>
                </a:solidFill>
                <a:effectLst/>
                <a:uLnTx/>
                <a:uFillTx/>
                <a:latin typeface="Century Gothic"/>
                <a:ea typeface="+mn-ea"/>
              </a:rPr>
              <a:t>The risks and effects of childhood lead exposure</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b="0" i="0" u="none" strike="noStrike" kern="1200" cap="none" spc="0" normalizeH="0" baseline="0" noProof="0" dirty="0">
                <a:ln>
                  <a:noFill/>
                </a:ln>
                <a:solidFill>
                  <a:srgbClr val="2D3742"/>
                </a:solidFill>
                <a:effectLst/>
                <a:uLnTx/>
                <a:uFillTx/>
                <a:latin typeface="Century Gothic"/>
                <a:ea typeface="+mn-ea"/>
              </a:rPr>
              <a:t>The requirement that children enrolled in Medi-Cal receive blood lead tests</a:t>
            </a:r>
          </a:p>
          <a:p>
            <a:pPr marL="627063" marR="0" lvl="1" indent="-169863" algn="l" defTabSz="457200" rtl="0" eaLnBrk="1" fontAlgn="auto" latinLnBrk="0" hangingPunct="1">
              <a:lnSpc>
                <a:spcPct val="100000"/>
              </a:lnSpc>
              <a:spcBef>
                <a:spcPts val="300"/>
              </a:spcBef>
              <a:spcAft>
                <a:spcPts val="300"/>
              </a:spcAft>
              <a:buClr>
                <a:srgbClr val="004A6D"/>
              </a:buClr>
              <a:buSzTx/>
              <a:buFont typeface="Arial"/>
              <a:buChar char="•"/>
              <a:tabLst/>
              <a:defRPr/>
            </a:pPr>
            <a:r>
              <a:rPr kumimoji="0" lang="en-US" b="0" i="0" u="none" strike="noStrike" kern="1200" cap="none" spc="0" normalizeH="0" baseline="0" noProof="0" dirty="0">
                <a:ln>
                  <a:noFill/>
                </a:ln>
                <a:solidFill>
                  <a:srgbClr val="2D3742"/>
                </a:solidFill>
                <a:effectLst/>
                <a:uLnTx/>
                <a:uFillTx/>
                <a:latin typeface="Century Gothic"/>
                <a:ea typeface="+mn-ea"/>
              </a:rPr>
              <a:t>The requirement that children not enrolled in Medi-Cal who are at high risk of lead exposure receive blood lead tests</a:t>
            </a:r>
          </a:p>
          <a:p>
            <a:pPr marL="457200" marR="0" lvl="1" indent="0" algn="l" defTabSz="457200" rtl="0" eaLnBrk="1" fontAlgn="auto" latinLnBrk="0" hangingPunct="1">
              <a:lnSpc>
                <a:spcPct val="100000"/>
              </a:lnSpc>
              <a:spcBef>
                <a:spcPts val="300"/>
              </a:spcBef>
              <a:spcAft>
                <a:spcPts val="300"/>
              </a:spcAft>
              <a:buClr>
                <a:srgbClr val="004A6D"/>
              </a:buClr>
              <a:buSzTx/>
              <a:buFont typeface="Arial"/>
              <a:buNone/>
              <a:tabLst/>
              <a:defRPr/>
            </a:pPr>
            <a:endParaRPr kumimoji="0" lang="en-US" sz="1600" b="0" i="0" u="none" strike="noStrike" kern="1200" cap="none" spc="0" normalizeH="0" baseline="0" noProof="0" dirty="0">
              <a:ln>
                <a:noFill/>
              </a:ln>
              <a:solidFill>
                <a:srgbClr val="000000"/>
              </a:solidFill>
              <a:effectLst/>
              <a:uLnTx/>
              <a:uFillTx/>
              <a:latin typeface="Century Gothic"/>
              <a:ea typeface="+mn-ea"/>
            </a:endParaRPr>
          </a:p>
          <a:p>
            <a:pPr marL="457200" marR="0" lvl="1" indent="0" algn="l" defTabSz="457200" rtl="0" eaLnBrk="1" fontAlgn="auto" latinLnBrk="0" hangingPunct="1">
              <a:lnSpc>
                <a:spcPct val="100000"/>
              </a:lnSpc>
              <a:spcBef>
                <a:spcPts val="300"/>
              </a:spcBef>
              <a:spcAft>
                <a:spcPts val="300"/>
              </a:spcAft>
              <a:buClr>
                <a:srgbClr val="004A6D"/>
              </a:buClr>
              <a:buSzTx/>
              <a:buFont typeface="Arial"/>
              <a:buNone/>
              <a:tabLst/>
              <a:defRPr/>
            </a:pPr>
            <a:endParaRPr kumimoji="0" lang="en-US" sz="1600" b="0" i="0" u="none" strike="noStrike" kern="1200" cap="none" spc="0" normalizeH="0" baseline="0" noProof="0" dirty="0">
              <a:ln>
                <a:noFill/>
              </a:ln>
              <a:solidFill>
                <a:srgbClr val="2D3742"/>
              </a:solidFill>
              <a:effectLst/>
              <a:uLnTx/>
              <a:uFillTx/>
              <a:latin typeface="Century Gothic"/>
              <a:ea typeface="+mn-ea"/>
            </a:endParaRPr>
          </a:p>
          <a:p>
            <a:pPr marL="627063" marR="0" lvl="1" indent="-169863" algn="l" defTabSz="457200" rtl="0" eaLnBrk="1" fontAlgn="auto" latinLnBrk="0" hangingPunct="1">
              <a:lnSpc>
                <a:spcPct val="100000"/>
              </a:lnSpc>
              <a:spcBef>
                <a:spcPts val="300"/>
              </a:spcBef>
              <a:spcAft>
                <a:spcPts val="300"/>
              </a:spcAft>
              <a:buClr>
                <a:srgbClr val="004A6D"/>
              </a:buClr>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2D3742"/>
                </a:solidFill>
                <a:effectLst/>
                <a:uLnTx/>
                <a:uFillTx/>
                <a:latin typeface="Century Gothic"/>
                <a:ea typeface="+mn-ea"/>
              </a:rPr>
              <a:t> Anticipatory guidelines are available for download, along with tools and education for Providers: </a:t>
            </a:r>
            <a:r>
              <a:rPr kumimoji="0" lang="en-US" sz="1600" b="0" i="0" u="none" strike="noStrike" kern="1200" cap="none" spc="0" normalizeH="0" baseline="0" noProof="0" dirty="0">
                <a:ln>
                  <a:noFill/>
                </a:ln>
                <a:solidFill>
                  <a:schemeClr val="tx2"/>
                </a:solidFill>
                <a:effectLst/>
                <a:uLnTx/>
                <a:uFillTx/>
                <a:latin typeface="Century Gothic"/>
                <a:ea typeface="+mn-ea"/>
                <a:hlinkClick r:id="rId2">
                  <a:extLst>
                    <a:ext uri="{A12FA001-AC4F-418D-AE19-62706E023703}">
                      <ahyp:hlinkClr xmlns:ahyp="http://schemas.microsoft.com/office/drawing/2018/hyperlinkcolor" val="tx"/>
                    </a:ext>
                  </a:extLst>
                </a:hlinkClick>
              </a:rPr>
              <a:t>Health Care Providers</a:t>
            </a:r>
            <a:endParaRPr kumimoji="0" lang="en-US" sz="1600" b="0" i="0" u="none" strike="noStrike" kern="1200" cap="none" spc="0" normalizeH="0" baseline="0" noProof="0" dirty="0">
              <a:ln>
                <a:noFill/>
              </a:ln>
              <a:solidFill>
                <a:schemeClr val="tx2"/>
              </a:solidFill>
              <a:effectLst/>
              <a:uLnTx/>
              <a:uFillTx/>
              <a:latin typeface="Century Gothic"/>
              <a:ea typeface="+mn-ea"/>
            </a:endParaRPr>
          </a:p>
          <a:p>
            <a:pPr marL="457200" marR="0" lvl="1" indent="0" algn="l" defTabSz="457200" rtl="0" eaLnBrk="1" fontAlgn="auto" latinLnBrk="0" hangingPunct="1">
              <a:lnSpc>
                <a:spcPct val="100000"/>
              </a:lnSpc>
              <a:spcBef>
                <a:spcPts val="300"/>
              </a:spcBef>
              <a:spcAft>
                <a:spcPts val="300"/>
              </a:spcAft>
              <a:buClr>
                <a:srgbClr val="004A6D"/>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rPr>
              <a:t>	*</a:t>
            </a:r>
            <a:r>
              <a:rPr kumimoji="0" lang="en-US" sz="1600" b="1" i="0" u="none" strike="noStrike" kern="1200" cap="none" spc="0" normalizeH="0" baseline="0" noProof="0" dirty="0">
                <a:ln>
                  <a:noFill/>
                </a:ln>
                <a:solidFill>
                  <a:srgbClr val="242424"/>
                </a:solidFill>
                <a:effectLst/>
                <a:uLnTx/>
                <a:uFillTx/>
                <a:latin typeface="Segoe UI" panose="020B0502040204020203" pitchFamily="34" charset="0"/>
                <a:ea typeface="+mn-ea"/>
              </a:rPr>
              <a:t> </a:t>
            </a:r>
            <a:r>
              <a:rPr kumimoji="0" lang="en-US" sz="1400" b="1" i="0" u="none" strike="noStrike" kern="1200" cap="none" spc="0" normalizeH="0" baseline="0" noProof="0" dirty="0">
                <a:ln>
                  <a:noFill/>
                </a:ln>
                <a:solidFill>
                  <a:srgbClr val="242424"/>
                </a:solidFill>
                <a:effectLst/>
                <a:uLnTx/>
                <a:uFillTx/>
                <a:latin typeface="Segoe UI" panose="020B0502040204020203" pitchFamily="34" charset="0"/>
                <a:ea typeface="+mn-ea"/>
              </a:rPr>
              <a:t>Anticipatory Guidelines have not been updated to show newest reference level of 	3.5 ug/dl. Please use new reference level of 3.5 ug/dl</a:t>
            </a:r>
            <a:endParaRPr kumimoji="0" lang="en-US" sz="14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p:txBody>
      </p:sp>
    </p:spTree>
    <p:extLst>
      <p:ext uri="{BB962C8B-B14F-4D97-AF65-F5344CB8AC3E}">
        <p14:creationId xmlns:p14="http://schemas.microsoft.com/office/powerpoint/2010/main" val="37133165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E139-3290-450A-B4E1-5DCEA708128E}"/>
              </a:ext>
            </a:extLst>
          </p:cNvPr>
          <p:cNvSpPr>
            <a:spLocks noGrp="1"/>
          </p:cNvSpPr>
          <p:nvPr>
            <p:ph type="title"/>
          </p:nvPr>
        </p:nvSpPr>
        <p:spPr>
          <a:xfrm>
            <a:off x="457200" y="236389"/>
            <a:ext cx="8229600" cy="563712"/>
          </a:xfrm>
        </p:spPr>
        <p:txBody>
          <a:bodyPr/>
          <a:lstStyle/>
          <a:p>
            <a:r>
              <a:rPr lang="en-US" sz="2800" dirty="0"/>
              <a:t>Refusal Requirements</a:t>
            </a:r>
          </a:p>
        </p:txBody>
      </p:sp>
      <p:sp>
        <p:nvSpPr>
          <p:cNvPr id="7" name="TextBox 6">
            <a:extLst>
              <a:ext uri="{FF2B5EF4-FFF2-40B4-BE49-F238E27FC236}">
                <a16:creationId xmlns:a16="http://schemas.microsoft.com/office/drawing/2014/main" id="{DBEE917C-1F64-4B6B-8457-8CFD08D45102}"/>
              </a:ext>
            </a:extLst>
          </p:cNvPr>
          <p:cNvSpPr txBox="1"/>
          <p:nvPr/>
        </p:nvSpPr>
        <p:spPr>
          <a:xfrm>
            <a:off x="304798" y="806976"/>
            <a:ext cx="8159751" cy="1600438"/>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rPr>
              <a:t>Providers are not required to perform a blood lead screening test if either of the following applies:</a:t>
            </a:r>
            <a:endParaRPr kumimoji="0" lang="en-US" sz="1400" b="1" i="0" u="none" strike="noStrike" kern="0" cap="none" spc="0" normalizeH="0" baseline="0" noProof="0" dirty="0">
              <a:ln>
                <a:noFill/>
              </a:ln>
              <a:solidFill>
                <a:srgbClr val="000000"/>
              </a:solidFill>
              <a:effectLst/>
              <a:uLnTx/>
              <a:uFillTx/>
              <a:ea typeface="Times New Roman" panose="02020603050405020304" pitchFamily="18" charset="0"/>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ea typeface="Times New Roman" panose="02020603050405020304" pitchFamily="18" charset="0"/>
              </a:rPr>
              <a:t>In the professional judgment of the network provider, the risk of screening poses a greater risk to the child member’s health than the risk of lead poisoning. </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ea typeface="Times New Roman" panose="02020603050405020304" pitchFamily="18" charset="0"/>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rPr>
              <a:t>If a parent, guardian, or other person with legal authority to withhold consent for the child refuses to consent to the screening.</a:t>
            </a:r>
            <a:endParaRPr kumimoji="0" lang="en-US" sz="1400" b="1" i="0" u="none" strike="noStrike" kern="0" cap="none" spc="0" normalizeH="0" baseline="0" noProof="0" dirty="0">
              <a:ln>
                <a:noFill/>
              </a:ln>
              <a:solidFill>
                <a:srgbClr val="000000"/>
              </a:solidFill>
              <a:effectLst/>
              <a:uLnTx/>
              <a:uFillTx/>
            </a:endParaRPr>
          </a:p>
        </p:txBody>
      </p:sp>
      <p:sp>
        <p:nvSpPr>
          <p:cNvPr id="9" name="Rectangle 8">
            <a:extLst>
              <a:ext uri="{FF2B5EF4-FFF2-40B4-BE49-F238E27FC236}">
                <a16:creationId xmlns:a16="http://schemas.microsoft.com/office/drawing/2014/main" id="{EF30EB1A-CD33-4EFC-9F58-C4D89603EAEB}"/>
              </a:ext>
            </a:extLst>
          </p:cNvPr>
          <p:cNvSpPr/>
          <p:nvPr/>
        </p:nvSpPr>
        <p:spPr>
          <a:xfrm>
            <a:off x="457199" y="2482752"/>
            <a:ext cx="8159751" cy="3877985"/>
          </a:xfrm>
          <a:prstGeom prst="rect">
            <a:avLst/>
          </a:prstGeom>
          <a:solidFill>
            <a:sysClr val="window" lastClr="FFFFFF"/>
          </a:solidFill>
          <a:ln w="25400" cap="flat" cmpd="sng" algn="ctr">
            <a:solidFill>
              <a:srgbClr val="002060"/>
            </a:solidFill>
            <a:prstDash val="soli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entury Gothic"/>
                <a:ea typeface="+mn-ea"/>
                <a:cs typeface="+mn-cs"/>
              </a:rPr>
              <a:t>What to do if a parent, guardian, or other person with legal authority refuse blood lead screening test: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95DA"/>
              </a:solidFill>
              <a:effectLst/>
              <a:uLnTx/>
              <a:uFillTx/>
              <a:latin typeface="Century Gothic"/>
              <a:ea typeface="+mn-ea"/>
              <a:cs typeface="+mn-cs"/>
            </a:endParaRP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entury Gothic"/>
                <a:ea typeface="+mn-ea"/>
                <a:cs typeface="+mn-cs"/>
              </a:rPr>
              <a:t>Provider group must document refusal or reasons for not performing the blood lead screening test into child’s medical records.</a:t>
            </a:r>
          </a:p>
          <a:p>
            <a:pPr marL="739775" marR="0" lvl="1"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Century Gothic"/>
              <a:ea typeface="+mn-ea"/>
              <a:cs typeface="+mn-cs"/>
            </a:endParaRPr>
          </a:p>
          <a:p>
            <a:pPr marL="739775" marR="0" lvl="1"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entury Gothic"/>
                <a:ea typeface="+mn-ea"/>
                <a:cs typeface="+mn-cs"/>
              </a:rPr>
              <a:t>Providers also need to obtain signed statement of voluntary refusal to document refusal or reason for not performing blood lead screening test into the child’s medical records.</a:t>
            </a:r>
          </a:p>
          <a:p>
            <a:pPr marL="1196975" marR="0" lvl="2"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r>
              <a:rPr kumimoji="0" lang="en-US" sz="1400" b="0" i="0" u="sng" strike="noStrike" kern="0" cap="none" spc="0" normalizeH="0" baseline="0" noProof="0" dirty="0">
                <a:ln>
                  <a:noFill/>
                </a:ln>
                <a:solidFill>
                  <a:srgbClr val="0070C0"/>
                </a:solidFill>
                <a:effectLst/>
                <a:uLnTx/>
                <a:uFillTx/>
                <a:latin typeface="Century Gothic"/>
                <a:ea typeface="+mn-ea"/>
                <a:cs typeface="+mn-cs"/>
                <a:hlinkClick r:id="rId2" tooltip="Lead Declination Form, English">
                  <a:extLst>
                    <a:ext uri="{A12FA001-AC4F-418D-AE19-62706E023703}">
                      <ahyp:hlinkClr xmlns:ahyp="http://schemas.microsoft.com/office/drawing/2018/hyperlinkcolor" val="tx"/>
                    </a:ext>
                  </a:extLst>
                </a:hlinkClick>
              </a:rPr>
              <a:t>Lead Declination Form, English</a:t>
            </a:r>
            <a:endParaRPr kumimoji="0" lang="en-US" sz="1400" b="0" i="0" u="sng" strike="noStrike" kern="0" cap="none" spc="0" normalizeH="0" baseline="0" noProof="0" dirty="0">
              <a:ln>
                <a:noFill/>
              </a:ln>
              <a:solidFill>
                <a:srgbClr val="0070C0"/>
              </a:solidFill>
              <a:effectLst/>
              <a:uLnTx/>
              <a:uFillTx/>
              <a:latin typeface="Century Gothic"/>
              <a:ea typeface="+mn-ea"/>
              <a:cs typeface="+mn-cs"/>
            </a:endParaRPr>
          </a:p>
          <a:p>
            <a:pPr marL="1196975" marR="0" lvl="2"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r>
              <a:rPr kumimoji="0" lang="en-US" sz="1400" b="0" i="0" u="sng" strike="noStrike" kern="0" cap="none" spc="0" normalizeH="0" baseline="0" noProof="0" dirty="0">
                <a:ln>
                  <a:noFill/>
                </a:ln>
                <a:solidFill>
                  <a:srgbClr val="0070C0"/>
                </a:solidFill>
                <a:effectLst/>
                <a:uLnTx/>
                <a:uFillTx/>
                <a:latin typeface="Century Gothic"/>
                <a:ea typeface="+mn-ea"/>
                <a:cs typeface="+mn-cs"/>
                <a:hlinkClick r:id="rId3" tooltip="Lead Declination Form, s=Spanish">
                  <a:extLst>
                    <a:ext uri="{A12FA001-AC4F-418D-AE19-62706E023703}">
                      <ahyp:hlinkClr xmlns:ahyp="http://schemas.microsoft.com/office/drawing/2018/hyperlinkcolor" val="tx"/>
                    </a:ext>
                  </a:extLst>
                </a:hlinkClick>
              </a:rPr>
              <a:t>Lead Declination Form, Spanish</a:t>
            </a:r>
            <a:endParaRPr kumimoji="0" lang="en-US" sz="1400" b="0" i="0" u="none" strike="noStrike" kern="0" cap="none" spc="0" normalizeH="0" baseline="0" noProof="0" dirty="0">
              <a:ln>
                <a:noFill/>
              </a:ln>
              <a:solidFill>
                <a:srgbClr val="0070C0"/>
              </a:solidFill>
              <a:effectLst/>
              <a:uLnTx/>
              <a:uFillTx/>
              <a:latin typeface="Century Gothic"/>
              <a:ea typeface="+mn-ea"/>
              <a:cs typeface="+mn-cs"/>
            </a:endParaRPr>
          </a:p>
          <a:p>
            <a:pPr marL="739775" marR="0" lvl="1"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Century Gothic"/>
              <a:ea typeface="+mn-ea"/>
              <a:cs typeface="+mn-cs"/>
            </a:endParaRPr>
          </a:p>
          <a:p>
            <a:pPr marL="739775" marR="0" lvl="1" indent="-2857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entury Gothic"/>
                <a:ea typeface="+mn-ea"/>
                <a:cs typeface="+mn-cs"/>
              </a:rPr>
              <a:t>If you </a:t>
            </a:r>
            <a:r>
              <a:rPr kumimoji="0" lang="en-US" sz="1400" b="0" i="1" u="none" strike="noStrike" kern="0" cap="none" spc="0" normalizeH="0" baseline="0" noProof="0" dirty="0">
                <a:ln>
                  <a:noFill/>
                </a:ln>
                <a:solidFill>
                  <a:srgbClr val="000000"/>
                </a:solidFill>
                <a:effectLst/>
                <a:uLnTx/>
                <a:uFillTx/>
                <a:latin typeface="Century Gothic"/>
                <a:ea typeface="+mn-ea"/>
                <a:cs typeface="+mn-cs"/>
              </a:rPr>
              <a:t>cannot </a:t>
            </a:r>
            <a:r>
              <a:rPr kumimoji="0" lang="en-US" sz="1400" b="0" i="0" u="none" strike="noStrike" kern="0" cap="none" spc="0" normalizeH="0" baseline="0" noProof="0" dirty="0">
                <a:ln>
                  <a:noFill/>
                </a:ln>
                <a:solidFill>
                  <a:srgbClr val="000000"/>
                </a:solidFill>
                <a:effectLst/>
                <a:uLnTx/>
                <a:uFillTx/>
                <a:latin typeface="Century Gothic"/>
                <a:ea typeface="+mn-ea"/>
                <a:cs typeface="+mn-cs"/>
              </a:rPr>
              <a:t>obtain signed statement of voluntary refusal because the party (1) refuses or declines to sign it or (2) unable to sign it (e.g., services provided via telehealth), providers are required to document the reason for not obtaining signed statement into the child’s medical record.</a:t>
            </a:r>
          </a:p>
          <a:p>
            <a:pPr marL="1082675" marR="0" lvl="2" indent="-171450" defTabSz="914400" eaLnBrk="1" fontAlgn="auto" latinLnBrk="0" hangingPunct="1">
              <a:lnSpc>
                <a:spcPct val="100000"/>
              </a:lnSpc>
              <a:spcBef>
                <a:spcPts val="0"/>
              </a:spcBef>
              <a:spcAft>
                <a:spcPts val="0"/>
              </a:spcAft>
              <a:buClr>
                <a:srgbClr val="004A6D"/>
              </a:buClr>
              <a:buSzTx/>
              <a:buFont typeface="Arial" panose="020B0604020202020204" pitchFamily="34" charset="0"/>
              <a:buChar char="•"/>
              <a:tabLst/>
              <a:defRPr/>
            </a:pPr>
            <a:r>
              <a:rPr kumimoji="0" lang="en-US" sz="1000" b="0" i="0" u="none" strike="noStrike" kern="0" cap="none" spc="0" normalizeH="0" baseline="0" noProof="0" dirty="0">
                <a:ln>
                  <a:noFill/>
                </a:ln>
                <a:solidFill>
                  <a:srgbClr val="000000"/>
                </a:solidFill>
                <a:effectLst/>
                <a:uLnTx/>
                <a:uFillTx/>
                <a:latin typeface="Century Gothic"/>
                <a:ea typeface="+mn-ea"/>
                <a:cs typeface="+mn-cs"/>
              </a:rPr>
              <a:t>DHCS will consider the above-mentioned documented efforts that are noted in the child’s medical record as evidence of compliance with blood lead screening test requirements.</a:t>
            </a:r>
            <a:endParaRPr kumimoji="0" lang="en-US" sz="1400" b="0" i="0" u="none" strike="noStrike" kern="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0443914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2BE2-D54F-4CA4-8B23-D0A34B787FFE}"/>
              </a:ext>
            </a:extLst>
          </p:cNvPr>
          <p:cNvSpPr>
            <a:spLocks noGrp="1"/>
          </p:cNvSpPr>
          <p:nvPr>
            <p:ph type="title"/>
          </p:nvPr>
        </p:nvSpPr>
        <p:spPr>
          <a:xfrm>
            <a:off x="457200" y="236389"/>
            <a:ext cx="8229600" cy="582762"/>
          </a:xfrm>
        </p:spPr>
        <p:txBody>
          <a:bodyPr/>
          <a:lstStyle/>
          <a:p>
            <a:r>
              <a:rPr lang="en-US" sz="2800" dirty="0"/>
              <a:t>Schedule for Follow-Up Blood Lead Testing</a:t>
            </a:r>
          </a:p>
        </p:txBody>
      </p:sp>
      <p:graphicFrame>
        <p:nvGraphicFramePr>
          <p:cNvPr id="4" name="Content Placeholder 3">
            <a:extLst>
              <a:ext uri="{FF2B5EF4-FFF2-40B4-BE49-F238E27FC236}">
                <a16:creationId xmlns:a16="http://schemas.microsoft.com/office/drawing/2014/main" id="{73D01622-A585-4D02-9A4E-DD52DB43F89F}"/>
              </a:ext>
            </a:extLst>
          </p:cNvPr>
          <p:cNvGraphicFramePr>
            <a:graphicFrameLocks/>
          </p:cNvGraphicFramePr>
          <p:nvPr>
            <p:extLst>
              <p:ext uri="{D42A27DB-BD31-4B8C-83A1-F6EECF244321}">
                <p14:modId xmlns:p14="http://schemas.microsoft.com/office/powerpoint/2010/main" val="1126095718"/>
              </p:ext>
            </p:extLst>
          </p:nvPr>
        </p:nvGraphicFramePr>
        <p:xfrm>
          <a:off x="667820" y="1862115"/>
          <a:ext cx="7582329" cy="2512060"/>
        </p:xfrm>
        <a:graphic>
          <a:graphicData uri="http://schemas.openxmlformats.org/drawingml/2006/table">
            <a:tbl>
              <a:tblPr/>
              <a:tblGrid>
                <a:gridCol w="2188396">
                  <a:extLst>
                    <a:ext uri="{9D8B030D-6E8A-4147-A177-3AD203B41FA5}">
                      <a16:colId xmlns:a16="http://schemas.microsoft.com/office/drawing/2014/main" val="981191318"/>
                    </a:ext>
                  </a:extLst>
                </a:gridCol>
                <a:gridCol w="2866490">
                  <a:extLst>
                    <a:ext uri="{9D8B030D-6E8A-4147-A177-3AD203B41FA5}">
                      <a16:colId xmlns:a16="http://schemas.microsoft.com/office/drawing/2014/main" val="912158543"/>
                    </a:ext>
                  </a:extLst>
                </a:gridCol>
                <a:gridCol w="2527443">
                  <a:extLst>
                    <a:ext uri="{9D8B030D-6E8A-4147-A177-3AD203B41FA5}">
                      <a16:colId xmlns:a16="http://schemas.microsoft.com/office/drawing/2014/main" val="1756295958"/>
                    </a:ext>
                  </a:extLst>
                </a:gridCol>
              </a:tblGrid>
              <a:tr h="0">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b="1" dirty="0">
                          <a:effectLst/>
                        </a:rPr>
                        <a:t>Venous blood lead levels (µg/dL)</a:t>
                      </a:r>
                      <a:endParaRPr lang="en-US" dirty="0">
                        <a:effectLst/>
                      </a:endParaRP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b="1" dirty="0">
                          <a:effectLst/>
                        </a:rPr>
                        <a:t>Early follow up testing (2–4 tests after initial test above specific venous BLLs)</a:t>
                      </a:r>
                      <a:endParaRPr lang="en-US" dirty="0">
                        <a:effectLst/>
                      </a:endParaRP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b="1">
                          <a:effectLst/>
                        </a:rPr>
                        <a:t>Later follow up testing after BLL declining</a:t>
                      </a:r>
                      <a:endParaRPr lang="en-US">
                        <a:effectLst/>
                      </a:endParaRP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7861284"/>
                  </a:ext>
                </a:extLst>
              </a:tr>
              <a:tr h="0">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≥3.5–9</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3 months*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6–9 months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2479241"/>
                  </a:ext>
                </a:extLst>
              </a:tr>
              <a:tr h="0">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a:effectLst/>
                        </a:rPr>
                        <a:t>10–19</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a:effectLst/>
                        </a:rPr>
                        <a:t>1–3 months*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3–6 months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6441418"/>
                  </a:ext>
                </a:extLst>
              </a:tr>
              <a:tr h="0">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a:effectLst/>
                        </a:rPr>
                        <a:t>20–44</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a:effectLst/>
                        </a:rPr>
                        <a:t>2 weeks–1 month</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1–3 months</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0076234"/>
                  </a:ext>
                </a:extLst>
              </a:tr>
              <a:tr h="0">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a:effectLst/>
                        </a:rPr>
                        <a:t>≥45</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As soon as possible</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fontAlgn="t"/>
                      <a:r>
                        <a:rPr lang="en-US" dirty="0">
                          <a:effectLst/>
                        </a:rPr>
                        <a:t>As soon as possible</a:t>
                      </a:r>
                    </a:p>
                  </a:txBody>
                  <a:tcPr marL="31750" marR="31750" marT="31750" marB="317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8884023"/>
                  </a:ext>
                </a:extLst>
              </a:tr>
            </a:tbl>
          </a:graphicData>
        </a:graphic>
      </p:graphicFrame>
      <p:sp>
        <p:nvSpPr>
          <p:cNvPr id="5" name="TextBox 4">
            <a:extLst>
              <a:ext uri="{FF2B5EF4-FFF2-40B4-BE49-F238E27FC236}">
                <a16:creationId xmlns:a16="http://schemas.microsoft.com/office/drawing/2014/main" id="{31D9753B-E270-440D-8143-FC200915D62B}"/>
              </a:ext>
            </a:extLst>
          </p:cNvPr>
          <p:cNvSpPr txBox="1"/>
          <p:nvPr/>
        </p:nvSpPr>
        <p:spPr>
          <a:xfrm>
            <a:off x="683016" y="5482812"/>
            <a:ext cx="7700483" cy="369332"/>
          </a:xfrm>
          <a:prstGeom prst="rect">
            <a:avLst/>
          </a:prstGeom>
          <a:noFill/>
        </p:spPr>
        <p:txBody>
          <a:bodyPr wrap="square">
            <a:spAutoFit/>
          </a:bodyPr>
          <a:lstStyle/>
          <a:p>
            <a:pPr marL="0" marR="0" lvl="0" indent="0" defTabSz="914400" eaLnBrk="1" fontAlgn="auto" latinLnBrk="0" hangingPunct="1">
              <a:lnSpc>
                <a:spcPct val="100000"/>
              </a:lnSpc>
              <a:spcBef>
                <a:spcPts val="300"/>
              </a:spcBef>
              <a:spcAft>
                <a:spcPts val="300"/>
              </a:spcAft>
              <a:buClr>
                <a:srgbClr val="0095DA"/>
              </a:buClr>
              <a:buSzTx/>
              <a:buFontTx/>
              <a:buNone/>
              <a:tabLst/>
              <a:defRPr/>
            </a:pPr>
            <a:r>
              <a:rPr kumimoji="0" lang="en-US" sz="1800" b="0" i="0" u="none" strike="noStrike" kern="0" cap="none" spc="0" normalizeH="0" baseline="0" noProof="0" dirty="0">
                <a:ln>
                  <a:noFill/>
                </a:ln>
                <a:solidFill>
                  <a:srgbClr val="0095DA"/>
                </a:solidFill>
                <a:effectLst/>
                <a:uLnTx/>
                <a:uFillTx/>
                <a:hlinkClick r:id="rId2">
                  <a:extLst>
                    <a:ext uri="{A12FA001-AC4F-418D-AE19-62706E023703}">
                      <ahyp:hlinkClr xmlns:ahyp="http://schemas.microsoft.com/office/drawing/2018/hyperlinkcolor" val="tx"/>
                    </a:ext>
                  </a:extLst>
                </a:hlinkClick>
              </a:rPr>
              <a:t>Recommended Actions Based on Blood Lead Levels | Lead | CDC</a:t>
            </a: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5955611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D5D9-4D37-444D-8B29-AEE184C9D85D}"/>
              </a:ext>
            </a:extLst>
          </p:cNvPr>
          <p:cNvSpPr>
            <a:spLocks noGrp="1"/>
          </p:cNvSpPr>
          <p:nvPr>
            <p:ph type="title"/>
          </p:nvPr>
        </p:nvSpPr>
        <p:spPr>
          <a:xfrm>
            <a:off x="457200" y="236388"/>
            <a:ext cx="8229600" cy="595819"/>
          </a:xfrm>
        </p:spPr>
        <p:txBody>
          <a:bodyPr/>
          <a:lstStyle/>
          <a:p>
            <a:r>
              <a:rPr lang="en-US" sz="2800" dirty="0"/>
              <a:t>Blood Lead Levels: Recommended Actions</a:t>
            </a:r>
          </a:p>
        </p:txBody>
      </p:sp>
      <p:sp>
        <p:nvSpPr>
          <p:cNvPr id="4" name="Content Placeholder 1">
            <a:extLst>
              <a:ext uri="{FF2B5EF4-FFF2-40B4-BE49-F238E27FC236}">
                <a16:creationId xmlns:a16="http://schemas.microsoft.com/office/drawing/2014/main" id="{94E97F14-9E5E-4FDC-B70D-B9FA13E670E9}"/>
              </a:ext>
            </a:extLst>
          </p:cNvPr>
          <p:cNvSpPr txBox="1">
            <a:spLocks/>
          </p:cNvSpPr>
          <p:nvPr/>
        </p:nvSpPr>
        <p:spPr>
          <a:xfrm>
            <a:off x="195210" y="784395"/>
            <a:ext cx="8491590" cy="4984741"/>
          </a:xfrm>
          <a:prstGeom prst="rect">
            <a:avLst/>
          </a:prstGeom>
        </p:spPr>
        <p:txBody>
          <a:bodyPr vert="horz" lIns="91440" tIns="45720" rIns="91440" bIns="45720" rtlCol="0">
            <a:noAutofit/>
          </a:bodyPr>
          <a:lstStyle>
            <a:lvl1pPr marL="173038" indent="-173038" algn="l" defTabSz="457200"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63" indent="-169863" algn="l" defTabSz="457200"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ts val="5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marR="0" lvl="0" indent="-173038" algn="l" defTabSz="457200" rtl="0" eaLnBrk="1" fontAlgn="auto" latinLnBrk="0" hangingPunct="1">
              <a:lnSpc>
                <a:spcPct val="100000"/>
              </a:lnSpc>
              <a:spcBef>
                <a:spcPts val="300"/>
              </a:spcBef>
              <a:spcAft>
                <a:spcPts val="300"/>
              </a:spcAft>
              <a:buClr>
                <a:srgbClr val="0095DA"/>
              </a:buClr>
              <a:buSzTx/>
              <a:buFont typeface="Arial"/>
              <a:buChar char="•"/>
              <a:tabLst/>
              <a:defRPr/>
            </a:pPr>
            <a:r>
              <a:rPr kumimoji="0" lang="en-US" sz="1800" b="0" i="0" u="none" strike="noStrike" kern="1200" cap="none" spc="0" normalizeH="0" baseline="0" noProof="0" dirty="0">
                <a:ln>
                  <a:noFill/>
                </a:ln>
                <a:solidFill>
                  <a:srgbClr val="0070C0"/>
                </a:solidFill>
                <a:effectLst/>
                <a:uLnTx/>
                <a:uFillTx/>
                <a:latin typeface="Century Gothic"/>
                <a:ea typeface="+mn-ea"/>
                <a:hlinkClick r:id="rId2">
                  <a:extLst>
                    <a:ext uri="{A12FA001-AC4F-418D-AE19-62706E023703}">
                      <ahyp:hlinkClr xmlns:ahyp="http://schemas.microsoft.com/office/drawing/2018/hyperlinkcolor" val="tx"/>
                    </a:ext>
                  </a:extLst>
                </a:hlinkClick>
              </a:rPr>
              <a:t>Recommended Actions Based on Blood Lead Levels | Lead | CDC</a:t>
            </a:r>
            <a:endParaRPr kumimoji="0" lang="en-US" sz="1800" b="0" i="0" u="none" strike="noStrike" kern="1200" cap="none" spc="0" normalizeH="0" baseline="0" noProof="0" dirty="0">
              <a:ln>
                <a:noFill/>
              </a:ln>
              <a:solidFill>
                <a:srgbClr val="0070C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rPr>
              <a:t>Healthcare providers may use a capillary  or venous sample for in screening. If the capillary results are equal to or greater than CDC’s </a:t>
            </a:r>
            <a:r>
              <a:rPr kumimoji="0" lang="en-US" sz="1600" b="0" i="0" u="sng" strike="noStrike" kern="1200" cap="none" spc="0" normalizeH="0" baseline="0" noProof="0" dirty="0">
                <a:ln>
                  <a:noFill/>
                </a:ln>
                <a:solidFill>
                  <a:srgbClr val="0070C0"/>
                </a:solidFill>
                <a:effectLst/>
                <a:uLnTx/>
                <a:uFillTx/>
                <a:latin typeface="Century Gothic"/>
                <a:ea typeface="+mn-ea"/>
                <a:hlinkClick r:id="rId3">
                  <a:extLst>
                    <a:ext uri="{A12FA001-AC4F-418D-AE19-62706E023703}">
                      <ahyp:hlinkClr xmlns:ahyp="http://schemas.microsoft.com/office/drawing/2018/hyperlinkcolor" val="tx"/>
                    </a:ext>
                  </a:extLst>
                </a:hlinkClick>
              </a:rPr>
              <a:t>Blood Lead Reference Value (BLRV</a:t>
            </a:r>
            <a:r>
              <a:rPr kumimoji="0" lang="en-US" sz="1600" b="0" i="0" u="none" strike="noStrike" kern="1200" cap="none" spc="0" normalizeH="0" baseline="0" noProof="0" dirty="0">
                <a:ln>
                  <a:noFill/>
                </a:ln>
                <a:solidFill>
                  <a:srgbClr val="0070C0"/>
                </a:solidFill>
                <a:effectLst/>
                <a:uLnTx/>
                <a:uFillTx/>
                <a:latin typeface="Century Gothic"/>
                <a:ea typeface="+mn-ea"/>
              </a:rPr>
              <a:t>)</a:t>
            </a:r>
            <a:r>
              <a:rPr kumimoji="0" lang="en-US" sz="1600" b="0" i="0" u="none" strike="noStrike" kern="1200" cap="none" spc="0" normalizeH="0" baseline="0" noProof="0" dirty="0">
                <a:ln>
                  <a:noFill/>
                </a:ln>
                <a:effectLst/>
                <a:uLnTx/>
                <a:uFillTx/>
                <a:latin typeface="Century Gothic"/>
                <a:ea typeface="+mn-ea"/>
              </a:rPr>
              <a:t>, </a:t>
            </a:r>
            <a:r>
              <a:rPr kumimoji="0" lang="en-US" sz="1600" b="0" i="0" u="none" strike="noStrike" kern="1200" cap="none" spc="0" normalizeH="0" baseline="0" noProof="0" dirty="0">
                <a:ln>
                  <a:noFill/>
                </a:ln>
                <a:solidFill>
                  <a:srgbClr val="000000"/>
                </a:solidFill>
                <a:effectLst/>
                <a:uLnTx/>
                <a:uFillTx/>
                <a:latin typeface="Century Gothic"/>
                <a:ea typeface="+mn-ea"/>
              </a:rPr>
              <a:t>providers should collect a venous sample.</a:t>
            </a: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Open Sans" panose="020B0606030504020204" pitchFamily="34" charset="0"/>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a:p>
            <a:pPr marL="0" marR="0" lvl="0" indent="0" algn="l" defTabSz="457200" rtl="0" eaLnBrk="1" fontAlgn="auto" latinLnBrk="0" hangingPunct="1">
              <a:lnSpc>
                <a:spcPct val="100000"/>
              </a:lnSpc>
              <a:spcBef>
                <a:spcPts val="300"/>
              </a:spcBef>
              <a:spcAft>
                <a:spcPts val="300"/>
              </a:spcAft>
              <a:buClr>
                <a:srgbClr val="0095DA"/>
              </a:buClr>
              <a:buSzTx/>
              <a:buFont typeface="Arial"/>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endParaRPr>
          </a:p>
        </p:txBody>
      </p:sp>
      <p:graphicFrame>
        <p:nvGraphicFramePr>
          <p:cNvPr id="7" name="Table 7">
            <a:extLst>
              <a:ext uri="{FF2B5EF4-FFF2-40B4-BE49-F238E27FC236}">
                <a16:creationId xmlns:a16="http://schemas.microsoft.com/office/drawing/2014/main" id="{7C75A9EB-872A-40C4-99C3-8AF6CF654FC1}"/>
              </a:ext>
            </a:extLst>
          </p:cNvPr>
          <p:cNvGraphicFramePr>
            <a:graphicFrameLocks noGrp="1"/>
          </p:cNvGraphicFramePr>
          <p:nvPr>
            <p:extLst>
              <p:ext uri="{D42A27DB-BD31-4B8C-83A1-F6EECF244321}">
                <p14:modId xmlns:p14="http://schemas.microsoft.com/office/powerpoint/2010/main" val="3309801594"/>
              </p:ext>
            </p:extLst>
          </p:nvPr>
        </p:nvGraphicFramePr>
        <p:xfrm>
          <a:off x="267128" y="2444962"/>
          <a:ext cx="8198778" cy="3779520"/>
        </p:xfrm>
        <a:graphic>
          <a:graphicData uri="http://schemas.openxmlformats.org/drawingml/2006/table">
            <a:tbl>
              <a:tblPr firstRow="1" bandRow="1">
                <a:tableStyleId>{5C22544A-7EE6-4342-B048-85BDC9FD1C3A}</a:tableStyleId>
              </a:tblPr>
              <a:tblGrid>
                <a:gridCol w="2524117">
                  <a:extLst>
                    <a:ext uri="{9D8B030D-6E8A-4147-A177-3AD203B41FA5}">
                      <a16:colId xmlns:a16="http://schemas.microsoft.com/office/drawing/2014/main" val="3557673242"/>
                    </a:ext>
                  </a:extLst>
                </a:gridCol>
                <a:gridCol w="5674661">
                  <a:extLst>
                    <a:ext uri="{9D8B030D-6E8A-4147-A177-3AD203B41FA5}">
                      <a16:colId xmlns:a16="http://schemas.microsoft.com/office/drawing/2014/main" val="523716878"/>
                    </a:ext>
                  </a:extLst>
                </a:gridCol>
              </a:tblGrid>
              <a:tr h="370840">
                <a:tc>
                  <a:txBody>
                    <a:bodyPr/>
                    <a:lstStyle/>
                    <a:p>
                      <a:r>
                        <a:rPr lang="en-US" sz="1400" dirty="0"/>
                        <a:t>Initial Screening Blood Lead Level</a:t>
                      </a:r>
                    </a:p>
                  </a:txBody>
                  <a:tcPr/>
                </a:tc>
                <a:tc>
                  <a:txBody>
                    <a:bodyPr/>
                    <a:lstStyle/>
                    <a:p>
                      <a:r>
                        <a:rPr lang="en-US" sz="1400" dirty="0"/>
                        <a:t>Recommended Actions </a:t>
                      </a:r>
                    </a:p>
                  </a:txBody>
                  <a:tcPr/>
                </a:tc>
                <a:extLst>
                  <a:ext uri="{0D108BD9-81ED-4DB2-BD59-A6C34878D82A}">
                    <a16:rowId xmlns:a16="http://schemas.microsoft.com/office/drawing/2014/main" val="1264138852"/>
                  </a:ext>
                </a:extLst>
              </a:tr>
              <a:tr h="370840">
                <a:tc>
                  <a:txBody>
                    <a:bodyPr/>
                    <a:lstStyle/>
                    <a:p>
                      <a:r>
                        <a:rPr lang="en-US" sz="1300" b="1" i="0" kern="1200" dirty="0">
                          <a:solidFill>
                            <a:schemeClr val="dk1"/>
                          </a:solidFill>
                          <a:effectLst/>
                          <a:latin typeface="+mn-lt"/>
                          <a:ea typeface="+mn-ea"/>
                          <a:cs typeface="+mn-cs"/>
                        </a:rPr>
                        <a:t>If the patient’s BLL is ≥3.5 micrograms per deciliter (</a:t>
                      </a:r>
                      <a:r>
                        <a:rPr lang="en-US" sz="1300" b="1" i="0" kern="1200" dirty="0" err="1">
                          <a:solidFill>
                            <a:schemeClr val="dk1"/>
                          </a:solidFill>
                          <a:effectLst/>
                          <a:latin typeface="+mn-lt"/>
                          <a:ea typeface="+mn-ea"/>
                          <a:cs typeface="+mn-cs"/>
                        </a:rPr>
                        <a:t>μg</a:t>
                      </a:r>
                      <a:r>
                        <a:rPr lang="en-US" sz="1300" b="1" i="0" kern="1200" dirty="0">
                          <a:solidFill>
                            <a:schemeClr val="dk1"/>
                          </a:solidFill>
                          <a:effectLst/>
                          <a:latin typeface="+mn-lt"/>
                          <a:ea typeface="+mn-ea"/>
                          <a:cs typeface="+mn-cs"/>
                        </a:rPr>
                        <a:t>/dL)</a:t>
                      </a:r>
                      <a:endParaRPr lang="en-US" sz="1300" dirty="0"/>
                    </a:p>
                  </a:txBody>
                  <a:tcPr/>
                </a:tc>
                <a:tc>
                  <a:txBody>
                    <a:bodyPr/>
                    <a:lstStyle/>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Provide education about common sources of lead exposure and information on how to prevent further lead exposure.</a:t>
                      </a:r>
                    </a:p>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For children living in or visiting homes or structures built before 1978, adults can reduce lead exposure from lead-based paint by</a:t>
                      </a:r>
                    </a:p>
                    <a:p>
                      <a:pPr marL="1085850" lvl="2" indent="-171450">
                        <a:buFont typeface="Arial" panose="020B0604020202020204" pitchFamily="34" charset="0"/>
                        <a:buChar char="•"/>
                      </a:pPr>
                      <a:r>
                        <a:rPr lang="en-US" sz="1300" b="0" i="0" kern="1200" dirty="0">
                          <a:solidFill>
                            <a:schemeClr val="dk1"/>
                          </a:solidFill>
                          <a:effectLst/>
                          <a:latin typeface="+mn-lt"/>
                          <a:ea typeface="+mn-ea"/>
                          <a:cs typeface="+mn-cs"/>
                        </a:rPr>
                        <a:t>Regularly wet-wiping windows and windowsills and wet-mopping floors</a:t>
                      </a:r>
                    </a:p>
                    <a:p>
                      <a:pPr marL="1085850" lvl="2" indent="-171450">
                        <a:buFont typeface="Arial" panose="020B0604020202020204" pitchFamily="34" charset="0"/>
                        <a:buChar char="•"/>
                      </a:pPr>
                      <a:r>
                        <a:rPr lang="en-US" sz="1300" b="0" i="0" kern="1200" dirty="0">
                          <a:solidFill>
                            <a:schemeClr val="dk1"/>
                          </a:solidFill>
                          <a:effectLst/>
                          <a:latin typeface="+mn-lt"/>
                          <a:ea typeface="+mn-ea"/>
                          <a:cs typeface="+mn-cs"/>
                        </a:rPr>
                        <a:t>Avoiding repairs and construction projects that may create lead-based paint dust</a:t>
                      </a:r>
                    </a:p>
                    <a:p>
                      <a:pPr marL="1085850" lvl="2" indent="-171450">
                        <a:buFont typeface="Arial" panose="020B0604020202020204" pitchFamily="34" charset="0"/>
                        <a:buChar char="•"/>
                      </a:pPr>
                      <a:r>
                        <a:rPr lang="en-US" sz="1300" b="0" i="0" kern="1200" dirty="0">
                          <a:solidFill>
                            <a:schemeClr val="dk1"/>
                          </a:solidFill>
                          <a:effectLst/>
                          <a:latin typeface="+mn-lt"/>
                          <a:ea typeface="+mn-ea"/>
                          <a:cs typeface="+mn-cs"/>
                        </a:rPr>
                        <a:t>Covering chipping or peeling paint to keep lead from spreading to surrounding areas</a:t>
                      </a:r>
                    </a:p>
                    <a:p>
                      <a:pPr marL="1085850" lvl="2" indent="-171450">
                        <a:buFont typeface="Arial" panose="020B0604020202020204" pitchFamily="34" charset="0"/>
                        <a:buChar char="•"/>
                      </a:pPr>
                      <a:r>
                        <a:rPr lang="en-US" sz="1300" b="0" i="0" kern="1200" dirty="0">
                          <a:solidFill>
                            <a:schemeClr val="dk1"/>
                          </a:solidFill>
                          <a:effectLst/>
                          <a:latin typeface="+mn-lt"/>
                          <a:ea typeface="+mn-ea"/>
                          <a:cs typeface="+mn-cs"/>
                        </a:rPr>
                        <a:t>Using approved methods for removing lead hazards from the home and using contractors certified by the Environmental Protection Agency (EPA) when repairs or renovations are needed. Visit </a:t>
                      </a:r>
                      <a:r>
                        <a:rPr lang="en-US" sz="1300" b="0" i="0" u="sng" kern="1200" dirty="0">
                          <a:solidFill>
                            <a:srgbClr val="0070C0"/>
                          </a:solidFill>
                          <a:effectLst/>
                          <a:latin typeface="+mn-lt"/>
                          <a:ea typeface="+mn-ea"/>
                          <a:cs typeface="+mn-cs"/>
                          <a:hlinkClick r:id="rId4">
                            <a:extLst>
                              <a:ext uri="{A12FA001-AC4F-418D-AE19-62706E023703}">
                                <ahyp:hlinkClr xmlns:ahyp="http://schemas.microsoft.com/office/drawing/2018/hyperlinkcolor" val="tx"/>
                              </a:ext>
                            </a:extLst>
                          </a:hlinkClick>
                        </a:rPr>
                        <a:t>EPA’s web page </a:t>
                      </a:r>
                      <a:r>
                        <a:rPr lang="en-US" sz="1300" b="0" i="0" u="none" strike="noStrike" kern="1200" dirty="0">
                          <a:solidFill>
                            <a:srgbClr val="0070C0"/>
                          </a:solidFill>
                          <a:effectLst/>
                          <a:latin typeface="+mn-lt"/>
                          <a:ea typeface="+mn-ea"/>
                          <a:cs typeface="+mn-cs"/>
                          <a:hlinkClick r:id="rId4">
                            <a:extLst>
                              <a:ext uri="{A12FA001-AC4F-418D-AE19-62706E023703}">
                                <ahyp:hlinkClr xmlns:ahyp="http://schemas.microsoft.com/office/drawing/2018/hyperlinkcolor" val="tx"/>
                              </a:ext>
                            </a:extLst>
                          </a:hlinkClick>
                        </a:rPr>
                        <a:t>external icon</a:t>
                      </a:r>
                      <a:r>
                        <a:rPr lang="en-US" sz="1300" b="0" i="0" kern="1200" dirty="0">
                          <a:solidFill>
                            <a:srgbClr val="0070C0"/>
                          </a:solidFill>
                          <a:effectLst/>
                          <a:latin typeface="+mn-lt"/>
                          <a:ea typeface="+mn-ea"/>
                          <a:cs typeface="+mn-cs"/>
                        </a:rPr>
                        <a:t> </a:t>
                      </a:r>
                      <a:r>
                        <a:rPr lang="en-US" sz="1300" b="0" i="0" kern="1200" dirty="0">
                          <a:solidFill>
                            <a:schemeClr val="dk1"/>
                          </a:solidFill>
                          <a:effectLst/>
                          <a:latin typeface="+mn-lt"/>
                          <a:ea typeface="+mn-ea"/>
                          <a:cs typeface="+mn-cs"/>
                        </a:rPr>
                        <a:t>to locate a certified contractor.</a:t>
                      </a:r>
                    </a:p>
                    <a:p>
                      <a:pPr marL="171450" indent="-171450">
                        <a:buFont typeface="Arial" panose="020B0604020202020204" pitchFamily="34" charset="0"/>
                        <a:buChar char="•"/>
                      </a:pPr>
                      <a:r>
                        <a:rPr lang="en-US" sz="1300" b="0" i="0" kern="1200" dirty="0">
                          <a:solidFill>
                            <a:schemeClr val="dk1"/>
                          </a:solidFill>
                          <a:effectLst/>
                          <a:latin typeface="+mn-lt"/>
                          <a:ea typeface="+mn-ea"/>
                          <a:cs typeface="+mn-cs"/>
                        </a:rPr>
                        <a:t>Obtain a confirmatory venous sample for blood lead testing.</a:t>
                      </a:r>
                    </a:p>
                  </a:txBody>
                  <a:tcPr/>
                </a:tc>
                <a:extLst>
                  <a:ext uri="{0D108BD9-81ED-4DB2-BD59-A6C34878D82A}">
                    <a16:rowId xmlns:a16="http://schemas.microsoft.com/office/drawing/2014/main" val="740081730"/>
                  </a:ext>
                </a:extLst>
              </a:tr>
            </a:tbl>
          </a:graphicData>
        </a:graphic>
      </p:graphicFrame>
    </p:spTree>
    <p:extLst>
      <p:ext uri="{BB962C8B-B14F-4D97-AF65-F5344CB8AC3E}">
        <p14:creationId xmlns:p14="http://schemas.microsoft.com/office/powerpoint/2010/main" val="26735087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Blue Shield Promise Health Plan Template">
  <a:themeElements>
    <a:clrScheme name="Custom 22">
      <a:dk1>
        <a:srgbClr val="000000"/>
      </a:dk1>
      <a:lt1>
        <a:sysClr val="window" lastClr="FFFFFF"/>
      </a:lt1>
      <a:dk2>
        <a:srgbClr val="0082DF"/>
      </a:dk2>
      <a:lt2>
        <a:srgbClr val="B2B2B2"/>
      </a:lt2>
      <a:accent1>
        <a:srgbClr val="0082DF"/>
      </a:accent1>
      <a:accent2>
        <a:srgbClr val="7CCA62"/>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 Shield Promise Health Plan Template" id="{105E0753-A6DD-4078-9336-10451516EA8E}" vid="{A77F8DAF-543B-4C88-903D-475570B3FFB4}"/>
    </a:ext>
  </a:extLst>
</a:theme>
</file>

<file path=ppt/theme/theme2.xml><?xml version="1.0" encoding="utf-8"?>
<a:theme xmlns:a="http://schemas.openxmlformats.org/drawingml/2006/main" name="BSC_PowerpointTheme2017">
  <a:themeElements>
    <a:clrScheme name="BSC colors_2017">
      <a:dk1>
        <a:srgbClr val="000000"/>
      </a:dk1>
      <a:lt1>
        <a:sysClr val="window" lastClr="FFFFFF"/>
      </a:lt1>
      <a:dk2>
        <a:srgbClr val="0095DA"/>
      </a:dk2>
      <a:lt2>
        <a:srgbClr val="BEC0C2"/>
      </a:lt2>
      <a:accent1>
        <a:srgbClr val="0095DA"/>
      </a:accent1>
      <a:accent2>
        <a:srgbClr val="004A6D"/>
      </a:accent2>
      <a:accent3>
        <a:srgbClr val="5CA941"/>
      </a:accent3>
      <a:accent4>
        <a:srgbClr val="FF9F00"/>
      </a:accent4>
      <a:accent5>
        <a:srgbClr val="FFCE00"/>
      </a:accent5>
      <a:accent6>
        <a:srgbClr val="7E8082"/>
      </a:accent6>
      <a:hlink>
        <a:srgbClr val="0095DA"/>
      </a:hlink>
      <a:folHlink>
        <a:srgbClr val="0095D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SC_Brand_PPTTemplate.pptx" id="{A8F75FE8-B958-4187-84E7-02B741B16364}" vid="{C36A904F-C398-4BAC-9E07-B41E00ABD9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Shield Promise Health Plan Template</Template>
  <TotalTime>1738</TotalTime>
  <Words>2452</Words>
  <Application>Microsoft Office PowerPoint</Application>
  <PresentationFormat>On-screen Show (4:3)</PresentationFormat>
  <Paragraphs>281</Paragraphs>
  <Slides>23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ＭＳ Ｐゴシック</vt:lpstr>
      <vt:lpstr>Arial</vt:lpstr>
      <vt:lpstr>Calibri</vt:lpstr>
      <vt:lpstr>Century Gothic</vt:lpstr>
      <vt:lpstr>Helvetica</vt:lpstr>
      <vt:lpstr>Open Sans</vt:lpstr>
      <vt:lpstr>Segoe UI</vt:lpstr>
      <vt:lpstr>Times New Roman</vt:lpstr>
      <vt:lpstr>Wingdings</vt:lpstr>
      <vt:lpstr>Blue Shield Promise Health Plan Template</vt:lpstr>
      <vt:lpstr>BSC_PowerpointTheme2017</vt:lpstr>
      <vt:lpstr>Blood Lead Screening in Young Children  Requirements and Resources for Providers  </vt:lpstr>
      <vt:lpstr>Blood Lead Screening in Young Children</vt:lpstr>
      <vt:lpstr>Blood Lead Reference Value</vt:lpstr>
      <vt:lpstr>Blood Lead Screening Requirements for Providers</vt:lpstr>
      <vt:lpstr>Early and Periodic Screening, Diagnostic, and Treatment (EPSDT) program</vt:lpstr>
      <vt:lpstr>Anticipatory Guidance</vt:lpstr>
      <vt:lpstr>Refusal Requirements</vt:lpstr>
      <vt:lpstr>Schedule for Follow-Up Blood Lead Testing</vt:lpstr>
      <vt:lpstr>Blood Lead Levels: Recommended Actions</vt:lpstr>
      <vt:lpstr>Blood Lead Levels: Recommended Actions</vt:lpstr>
      <vt:lpstr>Blood Lead Levels: Recommended Actions</vt:lpstr>
      <vt:lpstr>Blood Lead Levels: Recommended Actions</vt:lpstr>
      <vt:lpstr>Elevated Blood Lead Levels: SD County Resources</vt:lpstr>
      <vt:lpstr>Elevated Blood Lead Levels: LA County Resources</vt:lpstr>
      <vt:lpstr>PowerPoint Presentation</vt:lpstr>
      <vt:lpstr>PowerPoint Presentation</vt:lpstr>
      <vt:lpstr>PowerPoint Presentation</vt:lpstr>
      <vt:lpstr>PowerPoint Presentation</vt:lpstr>
      <vt:lpstr>Lead Screening in Children – Best Practices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Ramadas, Aneetha</dc:creator>
  <cp:lastModifiedBy>Sarah McLean</cp:lastModifiedBy>
  <cp:revision>15</cp:revision>
  <dcterms:created xsi:type="dcterms:W3CDTF">2022-03-21T18:24:30Z</dcterms:created>
  <dcterms:modified xsi:type="dcterms:W3CDTF">2022-04-20T17:48:40Z</dcterms:modified>
</cp:coreProperties>
</file>