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7.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8.xml" ContentType="application/vnd.openxmlformats-officedocument.presentationml.tags+xml"/>
  <Override PartName="/ppt/notesSlides/notesSlide24.xml" ContentType="application/vnd.openxmlformats-officedocument.presentationml.notesSlide+xml"/>
  <Override PartName="/ppt/tags/tag9.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0.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1.xml" ContentType="application/vnd.openxmlformats-officedocument.presentationml.tags+xml"/>
  <Override PartName="/ppt/notesSlides/notesSlide34.xml" ContentType="application/vnd.openxmlformats-officedocument.presentationml.notesSlide+xml"/>
  <Override PartName="/ppt/tags/tag12.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3"/>
  </p:notesMasterIdLst>
  <p:handoutMasterIdLst>
    <p:handoutMasterId r:id="rId64"/>
  </p:handoutMasterIdLst>
  <p:sldIdLst>
    <p:sldId id="278" r:id="rId2"/>
    <p:sldId id="295" r:id="rId3"/>
    <p:sldId id="296" r:id="rId4"/>
    <p:sldId id="330" r:id="rId5"/>
    <p:sldId id="320" r:id="rId6"/>
    <p:sldId id="270" r:id="rId7"/>
    <p:sldId id="297" r:id="rId8"/>
    <p:sldId id="307" r:id="rId9"/>
    <p:sldId id="308" r:id="rId10"/>
    <p:sldId id="349" r:id="rId11"/>
    <p:sldId id="309" r:id="rId12"/>
    <p:sldId id="310" r:id="rId13"/>
    <p:sldId id="319" r:id="rId14"/>
    <p:sldId id="282" r:id="rId15"/>
    <p:sldId id="311" r:id="rId16"/>
    <p:sldId id="347" r:id="rId17"/>
    <p:sldId id="304" r:id="rId18"/>
    <p:sldId id="283" r:id="rId19"/>
    <p:sldId id="321" r:id="rId20"/>
    <p:sldId id="313" r:id="rId21"/>
    <p:sldId id="314" r:id="rId22"/>
    <p:sldId id="315" r:id="rId23"/>
    <p:sldId id="306" r:id="rId24"/>
    <p:sldId id="316" r:id="rId25"/>
    <p:sldId id="317" r:id="rId26"/>
    <p:sldId id="351" r:id="rId27"/>
    <p:sldId id="318" r:id="rId28"/>
    <p:sldId id="348" r:id="rId29"/>
    <p:sldId id="322" r:id="rId30"/>
    <p:sldId id="284" r:id="rId31"/>
    <p:sldId id="285" r:id="rId32"/>
    <p:sldId id="323" r:id="rId33"/>
    <p:sldId id="286" r:id="rId34"/>
    <p:sldId id="334" r:id="rId35"/>
    <p:sldId id="305" r:id="rId36"/>
    <p:sldId id="324" r:id="rId37"/>
    <p:sldId id="287" r:id="rId38"/>
    <p:sldId id="288" r:id="rId39"/>
    <p:sldId id="300" r:id="rId40"/>
    <p:sldId id="289" r:id="rId41"/>
    <p:sldId id="290" r:id="rId42"/>
    <p:sldId id="325" r:id="rId43"/>
    <p:sldId id="292" r:id="rId44"/>
    <p:sldId id="301" r:id="rId45"/>
    <p:sldId id="346" r:id="rId46"/>
    <p:sldId id="326" r:id="rId47"/>
    <p:sldId id="328" r:id="rId48"/>
    <p:sldId id="335" r:id="rId49"/>
    <p:sldId id="327" r:id="rId50"/>
    <p:sldId id="332" r:id="rId51"/>
    <p:sldId id="342" r:id="rId52"/>
    <p:sldId id="343" r:id="rId53"/>
    <p:sldId id="344" r:id="rId54"/>
    <p:sldId id="338" r:id="rId55"/>
    <p:sldId id="345" r:id="rId56"/>
    <p:sldId id="339" r:id="rId57"/>
    <p:sldId id="341" r:id="rId58"/>
    <p:sldId id="333" r:id="rId59"/>
    <p:sldId id="302" r:id="rId60"/>
    <p:sldId id="271" r:id="rId61"/>
    <p:sldId id="269" r:id="rId62"/>
  </p:sldIdLst>
  <p:sldSz cx="9144000" cy="6858000" type="screen4x3"/>
  <p:notesSz cx="7010400" cy="9296400"/>
  <p:defaultTextStyle>
    <a:defPPr>
      <a:defRPr lang="en-US"/>
    </a:defPPr>
    <a:lvl1pPr algn="l" rtl="0" fontAlgn="base">
      <a:spcBef>
        <a:spcPct val="0"/>
      </a:spcBef>
      <a:spcAft>
        <a:spcPct val="0"/>
      </a:spcAft>
      <a:defRPr sz="2800" kern="1200">
        <a:solidFill>
          <a:schemeClr val="tx1"/>
        </a:solidFill>
        <a:latin typeface="Arial" charset="0"/>
        <a:ea typeface="ヒラギノ角ゴ Pro W3" charset="-128"/>
        <a:cs typeface="+mn-cs"/>
      </a:defRPr>
    </a:lvl1pPr>
    <a:lvl2pPr marL="457200" algn="l" rtl="0" fontAlgn="base">
      <a:spcBef>
        <a:spcPct val="0"/>
      </a:spcBef>
      <a:spcAft>
        <a:spcPct val="0"/>
      </a:spcAft>
      <a:defRPr sz="2800" kern="1200">
        <a:solidFill>
          <a:schemeClr val="tx1"/>
        </a:solidFill>
        <a:latin typeface="Arial" charset="0"/>
        <a:ea typeface="ヒラギノ角ゴ Pro W3" charset="-128"/>
        <a:cs typeface="+mn-cs"/>
      </a:defRPr>
    </a:lvl2pPr>
    <a:lvl3pPr marL="914400" algn="l" rtl="0" fontAlgn="base">
      <a:spcBef>
        <a:spcPct val="0"/>
      </a:spcBef>
      <a:spcAft>
        <a:spcPct val="0"/>
      </a:spcAft>
      <a:defRPr sz="2800" kern="1200">
        <a:solidFill>
          <a:schemeClr val="tx1"/>
        </a:solidFill>
        <a:latin typeface="Arial" charset="0"/>
        <a:ea typeface="ヒラギノ角ゴ Pro W3" charset="-128"/>
        <a:cs typeface="+mn-cs"/>
      </a:defRPr>
    </a:lvl3pPr>
    <a:lvl4pPr marL="1371600" algn="l" rtl="0" fontAlgn="base">
      <a:spcBef>
        <a:spcPct val="0"/>
      </a:spcBef>
      <a:spcAft>
        <a:spcPct val="0"/>
      </a:spcAft>
      <a:defRPr sz="2800" kern="1200">
        <a:solidFill>
          <a:schemeClr val="tx1"/>
        </a:solidFill>
        <a:latin typeface="Arial" charset="0"/>
        <a:ea typeface="ヒラギノ角ゴ Pro W3" charset="-128"/>
        <a:cs typeface="+mn-cs"/>
      </a:defRPr>
    </a:lvl4pPr>
    <a:lvl5pPr marL="1828800" algn="l" rtl="0" fontAlgn="base">
      <a:spcBef>
        <a:spcPct val="0"/>
      </a:spcBef>
      <a:spcAft>
        <a:spcPct val="0"/>
      </a:spcAft>
      <a:defRPr sz="2800" kern="1200">
        <a:solidFill>
          <a:schemeClr val="tx1"/>
        </a:solidFill>
        <a:latin typeface="Arial" charset="0"/>
        <a:ea typeface="ヒラギノ角ゴ Pro W3" charset="-128"/>
        <a:cs typeface="+mn-cs"/>
      </a:defRPr>
    </a:lvl5pPr>
    <a:lvl6pPr marL="2286000" algn="l" defTabSz="914400" rtl="0" eaLnBrk="1" latinLnBrk="0" hangingPunct="1">
      <a:defRPr sz="2800" kern="1200">
        <a:solidFill>
          <a:schemeClr val="tx1"/>
        </a:solidFill>
        <a:latin typeface="Arial" charset="0"/>
        <a:ea typeface="ヒラギノ角ゴ Pro W3" charset="-128"/>
        <a:cs typeface="+mn-cs"/>
      </a:defRPr>
    </a:lvl6pPr>
    <a:lvl7pPr marL="2743200" algn="l" defTabSz="914400" rtl="0" eaLnBrk="1" latinLnBrk="0" hangingPunct="1">
      <a:defRPr sz="2800" kern="1200">
        <a:solidFill>
          <a:schemeClr val="tx1"/>
        </a:solidFill>
        <a:latin typeface="Arial" charset="0"/>
        <a:ea typeface="ヒラギノ角ゴ Pro W3" charset="-128"/>
        <a:cs typeface="+mn-cs"/>
      </a:defRPr>
    </a:lvl7pPr>
    <a:lvl8pPr marL="3200400" algn="l" defTabSz="914400" rtl="0" eaLnBrk="1" latinLnBrk="0" hangingPunct="1">
      <a:defRPr sz="2800" kern="1200">
        <a:solidFill>
          <a:schemeClr val="tx1"/>
        </a:solidFill>
        <a:latin typeface="Arial" charset="0"/>
        <a:ea typeface="ヒラギノ角ゴ Pro W3" charset="-128"/>
        <a:cs typeface="+mn-cs"/>
      </a:defRPr>
    </a:lvl8pPr>
    <a:lvl9pPr marL="3657600" algn="l" defTabSz="914400" rtl="0" eaLnBrk="1" latinLnBrk="0" hangingPunct="1">
      <a:defRPr sz="2800"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862175"/>
    <a:srgbClr val="FF0000"/>
    <a:srgbClr val="137F7A"/>
    <a:srgbClr val="A8FEFE"/>
    <a:srgbClr val="706FB0"/>
    <a:srgbClr val="B70050"/>
    <a:srgbClr val="B06010"/>
    <a:srgbClr val="0E84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20" autoAdjust="0"/>
  </p:normalViewPr>
  <p:slideViewPr>
    <p:cSldViewPr snapToObjects="1">
      <p:cViewPr varScale="1">
        <p:scale>
          <a:sx n="43" d="100"/>
          <a:sy n="43" d="100"/>
        </p:scale>
        <p:origin x="-1027" y="-62"/>
      </p:cViewPr>
      <p:guideLst>
        <p:guide orient="horz" pos="2160"/>
        <p:guide pos="2880"/>
        <p:guide pos="1248"/>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96" d="100"/>
          <a:sy n="96" d="100"/>
        </p:scale>
        <p:origin x="-3414"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_rels/viewProps.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3038145" cy="465743"/>
          </a:xfrm>
          <a:prstGeom prst="rect">
            <a:avLst/>
          </a:prstGeom>
          <a:noFill/>
          <a:ln w="9525">
            <a:noFill/>
            <a:miter lim="800000"/>
            <a:headEnd/>
            <a:tailEnd/>
          </a:ln>
        </p:spPr>
        <p:txBody>
          <a:bodyPr vert="horz" wrap="square" lIns="91427" tIns="45713" rIns="91427" bIns="45713" numCol="1" anchor="t" anchorCtr="0" compatLnSpc="1">
            <a:prstTxWarp prst="textNoShape">
              <a:avLst/>
            </a:prstTxWarp>
          </a:bodyPr>
          <a:lstStyle>
            <a:lvl1pPr defTabSz="913525" eaLnBrk="0" hangingPunct="0">
              <a:defRPr sz="1200">
                <a:ea typeface="ヒラギノ角ゴ Pro W3"/>
                <a:cs typeface="ヒラギノ角ゴ Pro W3"/>
              </a:defRPr>
            </a:lvl1pPr>
          </a:lstStyle>
          <a:p>
            <a:pPr>
              <a:defRPr/>
            </a:pPr>
            <a:endParaRPr lang="en-US"/>
          </a:p>
        </p:txBody>
      </p:sp>
      <p:sp>
        <p:nvSpPr>
          <p:cNvPr id="53251" name="Rectangle 3"/>
          <p:cNvSpPr>
            <a:spLocks noGrp="1" noChangeArrowheads="1"/>
          </p:cNvSpPr>
          <p:nvPr>
            <p:ph type="dt" sz="quarter" idx="1"/>
          </p:nvPr>
        </p:nvSpPr>
        <p:spPr bwMode="auto">
          <a:xfrm>
            <a:off x="3970734" y="0"/>
            <a:ext cx="3038145" cy="465743"/>
          </a:xfrm>
          <a:prstGeom prst="rect">
            <a:avLst/>
          </a:prstGeom>
          <a:noFill/>
          <a:ln w="9525">
            <a:noFill/>
            <a:miter lim="800000"/>
            <a:headEnd/>
            <a:tailEnd/>
          </a:ln>
        </p:spPr>
        <p:txBody>
          <a:bodyPr vert="horz" wrap="square" lIns="91427" tIns="45713" rIns="91427" bIns="45713" numCol="1" anchor="t" anchorCtr="0" compatLnSpc="1">
            <a:prstTxWarp prst="textNoShape">
              <a:avLst/>
            </a:prstTxWarp>
          </a:bodyPr>
          <a:lstStyle>
            <a:lvl1pPr algn="r" defTabSz="913525" eaLnBrk="0" hangingPunct="0">
              <a:defRPr sz="1200">
                <a:ea typeface="ヒラギノ角ゴ Pro W3"/>
                <a:cs typeface="ヒラギノ角ゴ Pro W3"/>
              </a:defRPr>
            </a:lvl1pPr>
          </a:lstStyle>
          <a:p>
            <a:pPr>
              <a:defRPr/>
            </a:pPr>
            <a:fld id="{DA2B2589-34C1-4823-BD10-FECC281D8E55}" type="datetime1">
              <a:rPr lang="en-US"/>
              <a:pPr>
                <a:defRPr/>
              </a:pPr>
              <a:t>3/3/2017</a:t>
            </a:fld>
            <a:endParaRPr lang="en-US"/>
          </a:p>
        </p:txBody>
      </p:sp>
      <p:sp>
        <p:nvSpPr>
          <p:cNvPr id="53252" name="Rectangle 4"/>
          <p:cNvSpPr>
            <a:spLocks noGrp="1" noChangeArrowheads="1"/>
          </p:cNvSpPr>
          <p:nvPr>
            <p:ph type="ftr" sz="quarter" idx="2"/>
          </p:nvPr>
        </p:nvSpPr>
        <p:spPr bwMode="auto">
          <a:xfrm>
            <a:off x="0" y="8829121"/>
            <a:ext cx="3038145" cy="465743"/>
          </a:xfrm>
          <a:prstGeom prst="rect">
            <a:avLst/>
          </a:prstGeom>
          <a:noFill/>
          <a:ln w="9525">
            <a:noFill/>
            <a:miter lim="800000"/>
            <a:headEnd/>
            <a:tailEnd/>
          </a:ln>
        </p:spPr>
        <p:txBody>
          <a:bodyPr vert="horz" wrap="square" lIns="91427" tIns="45713" rIns="91427" bIns="45713" numCol="1" anchor="b" anchorCtr="0" compatLnSpc="1">
            <a:prstTxWarp prst="textNoShape">
              <a:avLst/>
            </a:prstTxWarp>
          </a:bodyPr>
          <a:lstStyle>
            <a:lvl1pPr defTabSz="913525" eaLnBrk="0" hangingPunct="0">
              <a:defRPr sz="1200">
                <a:ea typeface="ヒラギノ角ゴ Pro W3"/>
                <a:cs typeface="ヒラギノ角ゴ Pro W3"/>
              </a:defRPr>
            </a:lvl1pPr>
          </a:lstStyle>
          <a:p>
            <a:pPr>
              <a:defRPr/>
            </a:pPr>
            <a:endParaRPr lang="en-US"/>
          </a:p>
        </p:txBody>
      </p:sp>
      <p:sp>
        <p:nvSpPr>
          <p:cNvPr id="53253" name="Rectangle 5"/>
          <p:cNvSpPr>
            <a:spLocks noGrp="1" noChangeArrowheads="1"/>
          </p:cNvSpPr>
          <p:nvPr>
            <p:ph type="sldNum" sz="quarter" idx="3"/>
          </p:nvPr>
        </p:nvSpPr>
        <p:spPr bwMode="auto">
          <a:xfrm>
            <a:off x="3970734" y="8829121"/>
            <a:ext cx="3038145" cy="465743"/>
          </a:xfrm>
          <a:prstGeom prst="rect">
            <a:avLst/>
          </a:prstGeom>
          <a:noFill/>
          <a:ln w="9525">
            <a:noFill/>
            <a:miter lim="800000"/>
            <a:headEnd/>
            <a:tailEnd/>
          </a:ln>
        </p:spPr>
        <p:txBody>
          <a:bodyPr vert="horz" wrap="square" lIns="91427" tIns="45713" rIns="91427" bIns="45713" numCol="1" anchor="b" anchorCtr="0" compatLnSpc="1">
            <a:prstTxWarp prst="textNoShape">
              <a:avLst/>
            </a:prstTxWarp>
          </a:bodyPr>
          <a:lstStyle>
            <a:lvl1pPr algn="r" defTabSz="913525" eaLnBrk="0" hangingPunct="0">
              <a:defRPr sz="1200">
                <a:ea typeface="ヒラギノ角ゴ Pro W3"/>
                <a:cs typeface="ヒラギノ角ゴ Pro W3"/>
              </a:defRPr>
            </a:lvl1pPr>
          </a:lstStyle>
          <a:p>
            <a:pPr>
              <a:defRPr/>
            </a:pPr>
            <a:fld id="{A0EAFCE7-ADD2-4C19-B706-6E8ED30F0D69}" type="slidenum">
              <a:rPr lang="en-US"/>
              <a:pPr>
                <a:defRPr/>
              </a:pPr>
              <a:t>‹#›</a:t>
            </a:fld>
            <a:endParaRPr lang="en-US"/>
          </a:p>
        </p:txBody>
      </p:sp>
    </p:spTree>
    <p:extLst>
      <p:ext uri="{BB962C8B-B14F-4D97-AF65-F5344CB8AC3E}">
        <p14:creationId xmlns:p14="http://schemas.microsoft.com/office/powerpoint/2010/main" val="2114859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145" cy="465743"/>
          </a:xfrm>
          <a:prstGeom prst="rect">
            <a:avLst/>
          </a:prstGeom>
          <a:noFill/>
          <a:ln w="9525">
            <a:noFill/>
            <a:miter lim="800000"/>
            <a:headEnd/>
            <a:tailEnd/>
          </a:ln>
        </p:spPr>
        <p:txBody>
          <a:bodyPr vert="horz" wrap="square" lIns="93164" tIns="46582" rIns="93164" bIns="46582" numCol="1" anchor="t" anchorCtr="0" compatLnSpc="1">
            <a:prstTxWarp prst="textNoShape">
              <a:avLst/>
            </a:prstTxWarp>
          </a:bodyPr>
          <a:lstStyle>
            <a:lvl1pPr defTabSz="913525">
              <a:defRPr sz="1200">
                <a:latin typeface="Calibri" pitchFamily="34" charset="0"/>
                <a:ea typeface="ヒラギノ角ゴ Pro W3"/>
                <a:cs typeface="ヒラギノ角ゴ Pro W3"/>
              </a:defRPr>
            </a:lvl1pPr>
          </a:lstStyle>
          <a:p>
            <a:pPr>
              <a:defRPr/>
            </a:pPr>
            <a:endParaRPr lang="en-US"/>
          </a:p>
        </p:txBody>
      </p:sp>
      <p:sp>
        <p:nvSpPr>
          <p:cNvPr id="3" name="Date Placeholder 2"/>
          <p:cNvSpPr>
            <a:spLocks noGrp="1"/>
          </p:cNvSpPr>
          <p:nvPr>
            <p:ph type="dt" idx="1"/>
          </p:nvPr>
        </p:nvSpPr>
        <p:spPr bwMode="auto">
          <a:xfrm>
            <a:off x="3970734" y="0"/>
            <a:ext cx="3038145" cy="465743"/>
          </a:xfrm>
          <a:prstGeom prst="rect">
            <a:avLst/>
          </a:prstGeom>
          <a:noFill/>
          <a:ln w="9525">
            <a:noFill/>
            <a:miter lim="800000"/>
            <a:headEnd/>
            <a:tailEnd/>
          </a:ln>
        </p:spPr>
        <p:txBody>
          <a:bodyPr vert="horz" wrap="square" lIns="93164" tIns="46582" rIns="93164" bIns="46582" numCol="1" anchor="t" anchorCtr="0" compatLnSpc="1">
            <a:prstTxWarp prst="textNoShape">
              <a:avLst/>
            </a:prstTxWarp>
          </a:bodyPr>
          <a:lstStyle>
            <a:lvl1pPr algn="r" defTabSz="913525">
              <a:defRPr sz="1200">
                <a:latin typeface="Calibri" pitchFamily="34" charset="0"/>
                <a:ea typeface="ヒラギノ角ゴ Pro W3"/>
                <a:cs typeface="ヒラギノ角ゴ Pro W3"/>
              </a:defRPr>
            </a:lvl1pPr>
          </a:lstStyle>
          <a:p>
            <a:pPr>
              <a:defRPr/>
            </a:pPr>
            <a:fld id="{B0904EFC-D76F-4E8F-A575-4C9A3C6D915E}" type="datetime1">
              <a:rPr lang="en-US"/>
              <a:pPr>
                <a:defRPr/>
              </a:pPr>
              <a:t>3/3/2017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89813" tIns="44907" rIns="89813" bIns="44907" rtlCol="0" anchor="ctr"/>
          <a:lstStyle/>
          <a:p>
            <a:pPr lvl="0"/>
            <a:endParaRPr lang="en-US" noProof="0"/>
          </a:p>
        </p:txBody>
      </p:sp>
      <p:sp>
        <p:nvSpPr>
          <p:cNvPr id="5" name="Notes Placeholder 4"/>
          <p:cNvSpPr>
            <a:spLocks noGrp="1"/>
          </p:cNvSpPr>
          <p:nvPr>
            <p:ph type="body" sz="quarter" idx="3"/>
          </p:nvPr>
        </p:nvSpPr>
        <p:spPr bwMode="auto">
          <a:xfrm>
            <a:off x="701345" y="4416098"/>
            <a:ext cx="5607711" cy="4183995"/>
          </a:xfrm>
          <a:prstGeom prst="rect">
            <a:avLst/>
          </a:prstGeom>
          <a:noFill/>
          <a:ln w="9525">
            <a:noFill/>
            <a:miter lim="800000"/>
            <a:headEnd/>
            <a:tailEnd/>
          </a:ln>
        </p:spPr>
        <p:txBody>
          <a:bodyPr vert="horz" wrap="square" lIns="93164" tIns="46582" rIns="93164" bIns="465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829121"/>
            <a:ext cx="3038145" cy="465743"/>
          </a:xfrm>
          <a:prstGeom prst="rect">
            <a:avLst/>
          </a:prstGeom>
          <a:noFill/>
          <a:ln w="9525">
            <a:noFill/>
            <a:miter lim="800000"/>
            <a:headEnd/>
            <a:tailEnd/>
          </a:ln>
        </p:spPr>
        <p:txBody>
          <a:bodyPr vert="horz" wrap="square" lIns="93164" tIns="46582" rIns="93164" bIns="46582" numCol="1" anchor="b" anchorCtr="0" compatLnSpc="1">
            <a:prstTxWarp prst="textNoShape">
              <a:avLst/>
            </a:prstTxWarp>
          </a:bodyPr>
          <a:lstStyle>
            <a:lvl1pPr defTabSz="913525">
              <a:defRPr sz="1200">
                <a:latin typeface="Calibri" pitchFamily="34" charset="0"/>
                <a:ea typeface="ヒラギノ角ゴ Pro W3"/>
                <a:cs typeface="ヒラギノ角ゴ Pro W3"/>
              </a:defRPr>
            </a:lvl1pPr>
          </a:lstStyle>
          <a:p>
            <a:pPr>
              <a:defRPr/>
            </a:pPr>
            <a:endParaRPr lang="en-US"/>
          </a:p>
        </p:txBody>
      </p:sp>
      <p:sp>
        <p:nvSpPr>
          <p:cNvPr id="7" name="Slide Number Placeholder 6"/>
          <p:cNvSpPr>
            <a:spLocks noGrp="1"/>
          </p:cNvSpPr>
          <p:nvPr>
            <p:ph type="sldNum" sz="quarter" idx="5"/>
          </p:nvPr>
        </p:nvSpPr>
        <p:spPr bwMode="auto">
          <a:xfrm>
            <a:off x="3970734" y="8829121"/>
            <a:ext cx="3038145" cy="465743"/>
          </a:xfrm>
          <a:prstGeom prst="rect">
            <a:avLst/>
          </a:prstGeom>
          <a:noFill/>
          <a:ln w="9525">
            <a:noFill/>
            <a:miter lim="800000"/>
            <a:headEnd/>
            <a:tailEnd/>
          </a:ln>
        </p:spPr>
        <p:txBody>
          <a:bodyPr vert="horz" wrap="square" lIns="93164" tIns="46582" rIns="93164" bIns="46582" numCol="1" anchor="b" anchorCtr="0" compatLnSpc="1">
            <a:prstTxWarp prst="textNoShape">
              <a:avLst/>
            </a:prstTxWarp>
          </a:bodyPr>
          <a:lstStyle>
            <a:lvl1pPr algn="r" defTabSz="913525">
              <a:defRPr sz="1200">
                <a:latin typeface="Calibri" pitchFamily="34" charset="0"/>
                <a:ea typeface="ヒラギノ角ゴ Pro W3"/>
                <a:cs typeface="ヒラギノ角ゴ Pro W3"/>
              </a:defRPr>
            </a:lvl1pPr>
          </a:lstStyle>
          <a:p>
            <a:pPr>
              <a:defRPr/>
            </a:pPr>
            <a:fld id="{8E579C7A-A36A-4CF3-A398-D34F52C1B172}" type="slidenum">
              <a:rPr lang="en-US"/>
              <a:pPr>
                <a:defRPr/>
              </a:pPr>
              <a:t>‹#›</a:t>
            </a:fld>
            <a:endParaRPr lang="en-US"/>
          </a:p>
        </p:txBody>
      </p:sp>
    </p:spTree>
    <p:extLst>
      <p:ext uri="{BB962C8B-B14F-4D97-AF65-F5344CB8AC3E}">
        <p14:creationId xmlns:p14="http://schemas.microsoft.com/office/powerpoint/2010/main" val="2970422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2pPr>
    <a:lvl3pPr marL="914400" algn="l"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3pPr>
    <a:lvl4pPr marL="1371600" algn="l"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4pPr>
    <a:lvl5pPr marL="1828800" algn="l"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hnc.healthnet.com/departments/duals_demonstratio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www.healthline.com/galecontent/mental-disorder"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www.healthline.com/adamcontent/major-depression"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Correction made per compliance review 8/14/13</a:t>
            </a:r>
          </a:p>
          <a:p>
            <a:r>
              <a:rPr lang="en-US" dirty="0" smtClean="0"/>
              <a:t>Additional changes</a:t>
            </a:r>
            <a:r>
              <a:rPr lang="en-US" baseline="0" dirty="0" smtClean="0"/>
              <a:t> made 1/30/14 Slides on DM</a:t>
            </a:r>
          </a:p>
          <a:p>
            <a:r>
              <a:rPr lang="en-US" baseline="0" dirty="0" smtClean="0"/>
              <a:t>Reporting structure slide removed and sent for final approval 3/5/14</a:t>
            </a:r>
          </a:p>
          <a:p>
            <a:r>
              <a:rPr lang="en-US" baseline="0" dirty="0" smtClean="0"/>
              <a:t>Updated ICP and ICT sections based on DPL 15-001 3/30/16</a:t>
            </a:r>
          </a:p>
          <a:p>
            <a:r>
              <a:rPr lang="en-US" dirty="0" smtClean="0"/>
              <a:t>Updated cover slide 3/1/17</a:t>
            </a:r>
          </a:p>
          <a:p>
            <a:r>
              <a:rPr lang="en-US" dirty="0" smtClean="0"/>
              <a:t>Replaced</a:t>
            </a:r>
            <a:r>
              <a:rPr lang="en-US" baseline="0" dirty="0" smtClean="0"/>
              <a:t> CMC Population info from 2012 DHCS data with 2015 CMC HRA data 3/1/17</a:t>
            </a:r>
            <a:endParaRPr 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2000" dirty="0" smtClean="0">
                <a:ea typeface="ヒラギノ角ゴ Pro W3" charset="-128"/>
              </a:rPr>
              <a:t>Added: http://www.calduals.org/background/ca_duals_demo/ to references</a:t>
            </a:r>
            <a:endParaRPr lang="en-US" sz="2000" dirty="0" smtClean="0">
              <a:ea typeface="ヒラギノ角ゴ Pro W3" charset="-128"/>
              <a:hlinkClick r:id="rId3"/>
            </a:endParaRPr>
          </a:p>
          <a:p>
            <a:endParaRPr lang="en-US" dirty="0"/>
          </a:p>
        </p:txBody>
      </p:sp>
      <p:sp>
        <p:nvSpPr>
          <p:cNvPr id="4" name="Slide Number Placeholder 3"/>
          <p:cNvSpPr>
            <a:spLocks noGrp="1"/>
          </p:cNvSpPr>
          <p:nvPr>
            <p:ph type="sldNum" sz="quarter" idx="10"/>
          </p:nvPr>
        </p:nvSpPr>
        <p:spPr/>
        <p:txBody>
          <a:bodyPr/>
          <a:lstStyle/>
          <a:p>
            <a:pPr>
              <a:defRPr/>
            </a:pPr>
            <a:fld id="{8E579C7A-A36A-4CF3-A398-D34F52C1B172}" type="slidenum">
              <a:rPr lang="en-US" smtClean="0"/>
              <a:pPr>
                <a:defRPr/>
              </a:pPr>
              <a:t>1</a:t>
            </a:fld>
            <a:endParaRPr lang="en-US"/>
          </a:p>
        </p:txBody>
      </p:sp>
    </p:spTree>
    <p:extLst>
      <p:ext uri="{BB962C8B-B14F-4D97-AF65-F5344CB8AC3E}">
        <p14:creationId xmlns:p14="http://schemas.microsoft.com/office/powerpoint/2010/main" val="957144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CMS expectations on how we will achieve person centered care</a:t>
            </a:r>
            <a:endParaRPr lang="en-US" dirty="0"/>
          </a:p>
        </p:txBody>
      </p:sp>
      <p:sp>
        <p:nvSpPr>
          <p:cNvPr id="4" name="Slide Number Placeholder 3"/>
          <p:cNvSpPr>
            <a:spLocks noGrp="1"/>
          </p:cNvSpPr>
          <p:nvPr>
            <p:ph type="sldNum" sz="quarter" idx="10"/>
          </p:nvPr>
        </p:nvSpPr>
        <p:spPr/>
        <p:txBody>
          <a:bodyPr/>
          <a:lstStyle/>
          <a:p>
            <a:pPr>
              <a:defRPr/>
            </a:pPr>
            <a:fld id="{8E579C7A-A36A-4CF3-A398-D34F52C1B172}" type="slidenum">
              <a:rPr lang="en-US" smtClean="0"/>
              <a:pPr>
                <a:defRPr/>
              </a:pPr>
              <a:t>16</a:t>
            </a:fld>
            <a:endParaRPr lang="en-US"/>
          </a:p>
        </p:txBody>
      </p:sp>
    </p:spTree>
    <p:extLst>
      <p:ext uri="{BB962C8B-B14F-4D97-AF65-F5344CB8AC3E}">
        <p14:creationId xmlns:p14="http://schemas.microsoft.com/office/powerpoint/2010/main" val="1109077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xfrm>
            <a:off x="1854200" y="231775"/>
            <a:ext cx="3303588" cy="2479675"/>
          </a:xfrm>
          <a:noFill/>
          <a:ln>
            <a:solidFill>
              <a:srgbClr val="000000"/>
            </a:solidFill>
            <a:miter lim="800000"/>
            <a:headEnd/>
            <a:tailEnd/>
          </a:ln>
        </p:spPr>
      </p:sp>
      <p:sp>
        <p:nvSpPr>
          <p:cNvPr id="33794" name="Rectangle 3"/>
          <p:cNvSpPr>
            <a:spLocks noGrp="1"/>
          </p:cNvSpPr>
          <p:nvPr>
            <p:ph type="body" idx="1"/>
          </p:nvPr>
        </p:nvSpPr>
        <p:spPr>
          <a:xfrm>
            <a:off x="232768" y="2866698"/>
            <a:ext cx="6544866" cy="5963960"/>
          </a:xfrm>
          <a:noFill/>
          <a:ln/>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noFill/>
          <a:ln>
            <a:solidFill>
              <a:srgbClr val="000000"/>
            </a:solidFill>
            <a:miter lim="800000"/>
            <a:headEnd/>
            <a:tailEnd/>
          </a:ln>
        </p:spPr>
      </p:sp>
      <p:sp>
        <p:nvSpPr>
          <p:cNvPr id="39938" name="Rectangle 3"/>
          <p:cNvSpPr>
            <a:spLocks noGrp="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noFill/>
          <a:ln>
            <a:solidFill>
              <a:srgbClr val="000000"/>
            </a:solidFill>
            <a:miter lim="800000"/>
            <a:headEnd/>
            <a:tailEnd/>
          </a:ln>
        </p:spPr>
      </p:sp>
      <p:sp>
        <p:nvSpPr>
          <p:cNvPr id="43010" name="Rectangle 3"/>
          <p:cNvSpPr>
            <a:spLocks noGrp="1"/>
          </p:cNvSpPr>
          <p:nvPr>
            <p:ph type="body" idx="1"/>
          </p:nvPr>
        </p:nvSpPr>
        <p:spPr>
          <a:noFill/>
          <a:ln/>
        </p:spPr>
        <p:txBody>
          <a:bodyPr/>
          <a:lstStyle/>
          <a:p>
            <a:r>
              <a:rPr lang="en-US" smtClean="0"/>
              <a:t>Communication amongst these areas is key to this model  as you can see the information's is constantly flowing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xfrm>
            <a:off x="1854200" y="231775"/>
            <a:ext cx="3303588" cy="2479675"/>
          </a:xfrm>
          <a:noFill/>
          <a:ln>
            <a:solidFill>
              <a:srgbClr val="000000"/>
            </a:solidFill>
            <a:miter lim="800000"/>
            <a:headEnd/>
            <a:tailEnd/>
          </a:ln>
        </p:spPr>
      </p:sp>
      <p:sp>
        <p:nvSpPr>
          <p:cNvPr id="46082" name="Rectangle 3"/>
          <p:cNvSpPr>
            <a:spLocks noGrp="1"/>
          </p:cNvSpPr>
          <p:nvPr>
            <p:ph type="body" idx="1"/>
          </p:nvPr>
        </p:nvSpPr>
        <p:spPr>
          <a:xfrm>
            <a:off x="232768" y="2866698"/>
            <a:ext cx="6544866" cy="5963960"/>
          </a:xfrm>
          <a:noFill/>
          <a:ln/>
        </p:spPr>
        <p:txBody>
          <a:bodyPr/>
          <a:lstStyle/>
          <a:p>
            <a:r>
              <a:rPr lang="en-US" dirty="0" smtClean="0"/>
              <a:t>Based on Dual Plan Letter - </a:t>
            </a:r>
            <a:r>
              <a:rPr lang="en-US" baseline="0" dirty="0" smtClean="0"/>
              <a:t>DPL 15-001</a:t>
            </a:r>
            <a:endParaRPr lang="en-US" dirty="0" smtClean="0"/>
          </a:p>
          <a:p>
            <a:endParaRPr lang="en-US" dirty="0" smtClean="0"/>
          </a:p>
          <a:p>
            <a:r>
              <a:rPr lang="en-US" dirty="0" smtClean="0"/>
              <a:t>Policy definition:  </a:t>
            </a:r>
            <a:r>
              <a:rPr lang="en-US" dirty="0"/>
              <a:t>A team of primary care provider and Care Coordinator, and other providers at the discretion of the enrollee that work with the enrollee to develop, implement, and maintain the Individualized Care Plan</a:t>
            </a:r>
          </a:p>
          <a:p>
            <a:endParaRPr lang="en-US" dirty="0"/>
          </a:p>
          <a:p>
            <a:r>
              <a:rPr lang="en-US" dirty="0"/>
              <a:t>Each Enrollee will be offered an interdisciplinary care team minimally composed of a medical expert, a behavioral health and a social services expert appropriate for the population as needed. Additional team members may be added based on issues identified through assessment. </a:t>
            </a:r>
            <a:br>
              <a:rPr lang="en-US" dirty="0"/>
            </a:br>
            <a:endParaRPr lang="en-US" dirty="0" smtClean="0"/>
          </a:p>
          <a:p>
            <a:r>
              <a:rPr lang="en-US" b="1" dirty="0" smtClean="0"/>
              <a:t>The Case Manager determines the membership of the IDCT based on the enrollee’s medical, psychosocial, cognitive and functional needs identified through the HRA and initial assessment.</a:t>
            </a:r>
            <a:r>
              <a:rPr lang="en-US" dirty="0" smtClean="0"/>
              <a:t> </a:t>
            </a:r>
            <a:endParaRPr lang="en-US" b="1" dirty="0" smtClean="0"/>
          </a:p>
          <a:p>
            <a:endParaRPr lang="en-US" dirty="0" smtClean="0"/>
          </a:p>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xfrm>
            <a:off x="1854200" y="231775"/>
            <a:ext cx="3303588" cy="2479675"/>
          </a:xfrm>
          <a:noFill/>
          <a:ln>
            <a:solidFill>
              <a:srgbClr val="000000"/>
            </a:solidFill>
            <a:miter lim="800000"/>
            <a:headEnd/>
            <a:tailEnd/>
          </a:ln>
        </p:spPr>
      </p:sp>
      <p:sp>
        <p:nvSpPr>
          <p:cNvPr id="46082" name="Rectangle 3"/>
          <p:cNvSpPr>
            <a:spLocks noGrp="1"/>
          </p:cNvSpPr>
          <p:nvPr>
            <p:ph type="body" idx="1"/>
          </p:nvPr>
        </p:nvSpPr>
        <p:spPr>
          <a:xfrm>
            <a:off x="232768" y="2866698"/>
            <a:ext cx="6544866" cy="5963960"/>
          </a:xfrm>
          <a:noFill/>
          <a:ln/>
        </p:spPr>
        <p:txBody>
          <a:bodyPr/>
          <a:lstStyle/>
          <a:p>
            <a:r>
              <a:rPr lang="en-US" dirty="0" smtClean="0"/>
              <a:t>Based on Dual Plan Letter - </a:t>
            </a:r>
            <a:r>
              <a:rPr lang="en-US" baseline="0" dirty="0" smtClean="0"/>
              <a:t>DPL 15-001</a:t>
            </a:r>
            <a:endParaRPr lang="en-US" dirty="0" smtClean="0"/>
          </a:p>
          <a:p>
            <a:endParaRPr lang="en-US" dirty="0" smtClean="0"/>
          </a:p>
          <a:p>
            <a:r>
              <a:rPr lang="en-US" dirty="0" smtClean="0"/>
              <a:t>Policy definition:  </a:t>
            </a:r>
            <a:r>
              <a:rPr lang="en-US" dirty="0"/>
              <a:t>A team of primary care provider and Care Coordinator, and other providers at the discretion of the enrollee that work with the enrollee to develop, implement, and maintain the Individualized Care Plan</a:t>
            </a:r>
          </a:p>
          <a:p>
            <a:endParaRPr lang="en-US" dirty="0"/>
          </a:p>
          <a:p>
            <a:r>
              <a:rPr lang="en-US" dirty="0"/>
              <a:t>Each Enrollee will be offered an interdisciplinary care team minimally composed of a medical expert, a behavioral health and a social services expert appropriate for the population as needed. Additional team members may be added based on issues identified through assessment. </a:t>
            </a:r>
            <a:br>
              <a:rPr lang="en-US" dirty="0"/>
            </a:br>
            <a:endParaRPr lang="en-US" dirty="0" smtClean="0"/>
          </a:p>
          <a:p>
            <a:r>
              <a:rPr lang="en-US" b="1" dirty="0" smtClean="0"/>
              <a:t>The Case Manager determines the membership of the IDCT based on the enrollee’s medical, psychosocial, cognitive and functional needs identified through the HRA and initial assessment.</a:t>
            </a:r>
            <a:r>
              <a:rPr lang="en-US" dirty="0" smtClean="0"/>
              <a:t> </a:t>
            </a:r>
            <a:endParaRPr lang="en-US" b="1" dirty="0" smtClean="0"/>
          </a:p>
          <a:p>
            <a:endParaRPr lang="en-US" dirty="0" smtClean="0"/>
          </a:p>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Talking</a:t>
            </a:r>
            <a:r>
              <a:rPr lang="en-US" baseline="0" dirty="0" smtClean="0"/>
              <a:t> point:  ICT will convene when member demonstrates a need or if enrollee, or enrollee authorized representative, family member and/or caregiver requests one.</a:t>
            </a:r>
            <a:endParaRPr lang="en-US" dirty="0"/>
          </a:p>
        </p:txBody>
      </p:sp>
      <p:sp>
        <p:nvSpPr>
          <p:cNvPr id="4" name="Slide Number Placeholder 3"/>
          <p:cNvSpPr>
            <a:spLocks noGrp="1"/>
          </p:cNvSpPr>
          <p:nvPr>
            <p:ph type="sldNum" sz="quarter" idx="10"/>
          </p:nvPr>
        </p:nvSpPr>
        <p:spPr/>
        <p:txBody>
          <a:bodyPr/>
          <a:lstStyle/>
          <a:p>
            <a:pPr>
              <a:defRPr/>
            </a:pPr>
            <a:fld id="{8E579C7A-A36A-4CF3-A398-D34F52C1B172}" type="slidenum">
              <a:rPr lang="en-US" smtClean="0"/>
              <a:pPr>
                <a:defRPr/>
              </a:pPr>
              <a:t>27</a:t>
            </a:fld>
            <a:endParaRPr lang="en-US"/>
          </a:p>
        </p:txBody>
      </p:sp>
    </p:spTree>
    <p:extLst>
      <p:ext uri="{BB962C8B-B14F-4D97-AF65-F5344CB8AC3E}">
        <p14:creationId xmlns:p14="http://schemas.microsoft.com/office/powerpoint/2010/main" val="1676035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Stress person centered is all about the enrollee preferences</a:t>
            </a:r>
            <a:endParaRPr lang="en-US" dirty="0"/>
          </a:p>
        </p:txBody>
      </p:sp>
      <p:sp>
        <p:nvSpPr>
          <p:cNvPr id="4" name="Slide Number Placeholder 3"/>
          <p:cNvSpPr>
            <a:spLocks noGrp="1"/>
          </p:cNvSpPr>
          <p:nvPr>
            <p:ph type="sldNum" sz="quarter" idx="10"/>
          </p:nvPr>
        </p:nvSpPr>
        <p:spPr/>
        <p:txBody>
          <a:bodyPr/>
          <a:lstStyle/>
          <a:p>
            <a:pPr>
              <a:defRPr/>
            </a:pPr>
            <a:fld id="{8E579C7A-A36A-4CF3-A398-D34F52C1B172}" type="slidenum">
              <a:rPr lang="en-US" smtClean="0"/>
              <a:pPr>
                <a:defRPr/>
              </a:pPr>
              <a:t>28</a:t>
            </a:fld>
            <a:endParaRPr lang="en-US"/>
          </a:p>
        </p:txBody>
      </p:sp>
    </p:spTree>
    <p:extLst>
      <p:ext uri="{BB962C8B-B14F-4D97-AF65-F5344CB8AC3E}">
        <p14:creationId xmlns:p14="http://schemas.microsoft.com/office/powerpoint/2010/main" val="2220054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xfrm>
            <a:off x="1854200" y="231775"/>
            <a:ext cx="3303588" cy="2479675"/>
          </a:xfrm>
          <a:noFill/>
          <a:ln>
            <a:solidFill>
              <a:srgbClr val="000000"/>
            </a:solidFill>
            <a:miter lim="800000"/>
            <a:headEnd/>
            <a:tailEnd/>
          </a:ln>
        </p:spPr>
      </p:sp>
      <p:sp>
        <p:nvSpPr>
          <p:cNvPr id="50178" name="Rectangle 3"/>
          <p:cNvSpPr>
            <a:spLocks noGrp="1"/>
          </p:cNvSpPr>
          <p:nvPr>
            <p:ph type="body" idx="1"/>
          </p:nvPr>
        </p:nvSpPr>
        <p:spPr>
          <a:xfrm>
            <a:off x="232768" y="2866698"/>
            <a:ext cx="6544866" cy="5963960"/>
          </a:xfrm>
          <a:noFill/>
          <a:ln/>
        </p:spPr>
        <p:txBody>
          <a:bodyPr/>
          <a:lstStyle/>
          <a:p>
            <a:r>
              <a:rPr lang="en-US" dirty="0" smtClean="0"/>
              <a:t>29-30</a:t>
            </a:r>
          </a:p>
          <a:p>
            <a:r>
              <a:rPr lang="en-US" dirty="0" smtClean="0"/>
              <a:t>Health Net website also has a secure and user friendly search function for enrollees to locate providers and specialists in their area.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TextEdit="1"/>
          </p:cNvSpPr>
          <p:nvPr>
            <p:ph type="sldImg"/>
          </p:nvPr>
        </p:nvSpPr>
        <p:spPr bwMode="auto">
          <a:xfrm>
            <a:off x="1854200" y="231775"/>
            <a:ext cx="3303588" cy="2479675"/>
          </a:xfrm>
          <a:noFill/>
          <a:ln>
            <a:solidFill>
              <a:srgbClr val="000000"/>
            </a:solidFill>
            <a:miter lim="800000"/>
            <a:headEnd/>
            <a:tailEnd/>
          </a:ln>
        </p:spPr>
      </p:sp>
      <p:sp>
        <p:nvSpPr>
          <p:cNvPr id="52226" name="Rectangle 3"/>
          <p:cNvSpPr>
            <a:spLocks noGrp="1"/>
          </p:cNvSpPr>
          <p:nvPr>
            <p:ph type="body" idx="1"/>
          </p:nvPr>
        </p:nvSpPr>
        <p:spPr>
          <a:xfrm>
            <a:off x="232768" y="2866698"/>
            <a:ext cx="6544866" cy="5963960"/>
          </a:xfrm>
          <a:noFill/>
          <a:ln/>
        </p:spPr>
        <p:txBody>
          <a:bodyPr/>
          <a:lstStyle/>
          <a:p>
            <a:r>
              <a:rPr lang="en-US" dirty="0" smtClean="0"/>
              <a:t>The enrollee’s PCP in conjunction with the IDCT determines which specialized medical services the enrollee requires to meet the goals of the Care Plan.</a:t>
            </a:r>
          </a:p>
          <a:p>
            <a:r>
              <a:rPr lang="en-US" dirty="0" smtClean="0"/>
              <a:t>Enrollee portal does not allow them to do HRA online.</a:t>
            </a:r>
            <a:r>
              <a:rPr lang="en-US" baseline="0" dirty="0" smtClean="0"/>
              <a:t>  HRA will be done by CM CMA 3</a:t>
            </a:r>
            <a:r>
              <a:rPr lang="en-US" baseline="30000" dirty="0" smtClean="0"/>
              <a:t>rd</a:t>
            </a:r>
            <a:r>
              <a:rPr lang="en-US" baseline="0" dirty="0" smtClean="0"/>
              <a:t> party or </a:t>
            </a:r>
            <a:r>
              <a:rPr lang="en-US" baseline="0" dirty="0" err="1" smtClean="0"/>
              <a:t>mannually</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solidFill>
                  <a:srgbClr val="137F7A"/>
                </a:solidFill>
              </a:rPr>
              <a:t>The Dual eligible population are entitled to both Medicare part A and B and some form of Medi-Cal benefits.</a:t>
            </a:r>
          </a:p>
          <a:p>
            <a:pPr defTabSz="881390">
              <a:defRPr/>
            </a:pPr>
            <a:r>
              <a:rPr lang="en-US" strike="noStrike" baseline="0" dirty="0" smtClean="0"/>
              <a:t>Duals came about as part of the Affordable Care Act, the new Federal Coordinated Health Care Office (the </a:t>
            </a:r>
            <a:r>
              <a:rPr lang="en-US" i="1" strike="noStrike" baseline="0" dirty="0" smtClean="0"/>
              <a:t>Medicare-Medicaid Coordination Office</a:t>
            </a:r>
            <a:r>
              <a:rPr lang="en-US" strike="noStrike" baseline="0" dirty="0" smtClean="0"/>
              <a:t>) works to improve coordination between the Federal government and States for Medicare-Medicaid enrollees in order to ensure full access to covered services in both programs and high quality care. </a:t>
            </a:r>
          </a:p>
          <a:p>
            <a:pPr defTabSz="881390">
              <a:defRPr/>
            </a:pPr>
            <a:endParaRPr lang="en-US" strike="sngStrike" dirty="0" smtClean="0">
              <a:ea typeface="ヒラギノ角ゴ Pro W3" charset="-128"/>
            </a:endParaRPr>
          </a:p>
          <a:p>
            <a:endParaRPr lang="en-US" dirty="0"/>
          </a:p>
        </p:txBody>
      </p:sp>
      <p:sp>
        <p:nvSpPr>
          <p:cNvPr id="4" name="Slide Number Placeholder 3"/>
          <p:cNvSpPr>
            <a:spLocks noGrp="1"/>
          </p:cNvSpPr>
          <p:nvPr>
            <p:ph type="sldNum" sz="quarter" idx="10"/>
          </p:nvPr>
        </p:nvSpPr>
        <p:spPr/>
        <p:txBody>
          <a:bodyPr/>
          <a:lstStyle/>
          <a:p>
            <a:pPr>
              <a:defRPr/>
            </a:pPr>
            <a:fld id="{8E579C7A-A36A-4CF3-A398-D34F52C1B172}" type="slidenum">
              <a:rPr lang="en-US" smtClean="0"/>
              <a:pPr>
                <a:defRPr/>
              </a:pPr>
              <a:t>6</a:t>
            </a:fld>
            <a:endParaRPr lang="en-US"/>
          </a:p>
        </p:txBody>
      </p:sp>
    </p:spTree>
    <p:extLst>
      <p:ext uri="{BB962C8B-B14F-4D97-AF65-F5344CB8AC3E}">
        <p14:creationId xmlns:p14="http://schemas.microsoft.com/office/powerpoint/2010/main" val="3367873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TextEdit="1"/>
          </p:cNvSpPr>
          <p:nvPr>
            <p:ph type="sldImg"/>
          </p:nvPr>
        </p:nvSpPr>
        <p:spPr bwMode="auto">
          <a:noFill/>
          <a:ln>
            <a:solidFill>
              <a:srgbClr val="000000"/>
            </a:solidFill>
            <a:miter lim="800000"/>
            <a:headEnd/>
            <a:tailEnd/>
          </a:ln>
        </p:spPr>
      </p:sp>
      <p:sp>
        <p:nvSpPr>
          <p:cNvPr id="55298" name="Rectangle 3"/>
          <p:cNvSpPr>
            <a:spLocks noGrp="1"/>
          </p:cNvSpPr>
          <p:nvPr>
            <p:ph type="body" idx="1"/>
          </p:nvPr>
        </p:nvSpPr>
        <p:spPr>
          <a:noFill/>
          <a:ln/>
        </p:spPr>
        <p:txBody>
          <a:bodyPr/>
          <a:lstStyle/>
          <a:p>
            <a:pPr defTabSz="881390">
              <a:defRPr/>
            </a:pPr>
            <a:r>
              <a:rPr lang="en-US" dirty="0" smtClean="0"/>
              <a:t>CCM</a:t>
            </a:r>
            <a:r>
              <a:rPr lang="en-US" baseline="0" dirty="0" smtClean="0"/>
              <a:t> is not </a:t>
            </a:r>
            <a:r>
              <a:rPr lang="en-US" baseline="0" dirty="0" err="1" smtClean="0"/>
              <a:t>Alere</a:t>
            </a:r>
            <a:r>
              <a:rPr lang="en-US" baseline="0" dirty="0" smtClean="0"/>
              <a:t> / McKesson</a:t>
            </a:r>
            <a:endParaRPr lang="en-US" dirty="0" smtClean="0"/>
          </a:p>
          <a:p>
            <a:pPr defTabSz="881390">
              <a:defRPr/>
            </a:pPr>
            <a:endParaRPr lang="en-US" dirty="0" smtClean="0"/>
          </a:p>
          <a:p>
            <a:pPr defTabSz="881390">
              <a:defRPr/>
            </a:pPr>
            <a:r>
              <a:rPr lang="en-US" dirty="0" smtClean="0"/>
              <a:t>MTM if members meets MTM program inclusion then reviewed quarterly like SNP. If they don’t meet the MTM inclusion criteria then all enrollees will receive at least an annual medication review by a pharmacist. </a:t>
            </a:r>
          </a:p>
          <a:p>
            <a:endParaRPr lang="en-US" dirty="0" smtClean="0"/>
          </a:p>
          <a:p>
            <a:r>
              <a:rPr lang="en-US" dirty="0" smtClean="0"/>
              <a:t>Transportation-  enrollee will be given number so they can call themselves to foster independence  Case Manager will also evaluate transportation needs as part of the initial assessment and assist the enrollee to access transportation as indicated. </a:t>
            </a:r>
          </a:p>
          <a:p>
            <a:endParaRPr lang="en-US" dirty="0" smtClean="0"/>
          </a:p>
          <a:p>
            <a:r>
              <a:rPr lang="en-US" dirty="0" smtClean="0"/>
              <a:t>Dental/Vision Benefit: Health Net expects to provide dental benefits including such things as, diagnostic x-rays, preventive cleaning and services, restorative amalgam dental treatments and additional services. The vision eye wear benefit includes an annual eye exam and coverage towards eyeglasses. </a:t>
            </a:r>
          </a:p>
          <a:p>
            <a:endParaRPr lang="en-US" dirty="0" smtClean="0"/>
          </a:p>
          <a:p>
            <a:endParaRPr lang="en-US" dirty="0" smtClean="0"/>
          </a:p>
          <a:p>
            <a:r>
              <a:rPr lang="en-US" dirty="0" smtClean="0"/>
              <a:t>Intensive CM  Enrollment in this more like what we call complex case management would end when the acute situation has resolved but then they would</a:t>
            </a:r>
            <a:r>
              <a:rPr lang="en-US" baseline="0" dirty="0" smtClean="0"/>
              <a:t> still have basic CM that all are getting</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provided</a:t>
            </a:r>
            <a:r>
              <a:rPr lang="en-US" baseline="0" dirty="0" smtClean="0"/>
              <a:t> by </a:t>
            </a:r>
            <a:r>
              <a:rPr lang="en-US" baseline="0" dirty="0" err="1" smtClean="0"/>
              <a:t>alere</a:t>
            </a:r>
            <a:r>
              <a:rPr lang="en-US" baseline="0" dirty="0" smtClean="0"/>
              <a:t>  Biometric devices for DM programs above</a:t>
            </a:r>
            <a:endParaRPr lang="en-US" dirty="0"/>
          </a:p>
        </p:txBody>
      </p:sp>
      <p:sp>
        <p:nvSpPr>
          <p:cNvPr id="4" name="Slide Number Placeholder 3"/>
          <p:cNvSpPr>
            <a:spLocks noGrp="1"/>
          </p:cNvSpPr>
          <p:nvPr>
            <p:ph type="sldNum" sz="quarter" idx="10"/>
          </p:nvPr>
        </p:nvSpPr>
        <p:spPr/>
        <p:txBody>
          <a:bodyPr/>
          <a:lstStyle/>
          <a:p>
            <a:pPr>
              <a:defRPr/>
            </a:pPr>
            <a:fld id="{8E579C7A-A36A-4CF3-A398-D34F52C1B172}" type="slidenum">
              <a:rPr lang="en-US" smtClean="0"/>
              <a:pPr>
                <a:defRPr/>
              </a:pPr>
              <a:t>35</a:t>
            </a:fld>
            <a:endParaRPr lang="en-US"/>
          </a:p>
        </p:txBody>
      </p:sp>
    </p:spTree>
    <p:extLst>
      <p:ext uri="{BB962C8B-B14F-4D97-AF65-F5344CB8AC3E}">
        <p14:creationId xmlns:p14="http://schemas.microsoft.com/office/powerpoint/2010/main" val="1070684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TextEdit="1"/>
          </p:cNvSpPr>
          <p:nvPr>
            <p:ph type="sldImg"/>
          </p:nvPr>
        </p:nvSpPr>
        <p:spPr bwMode="auto">
          <a:xfrm>
            <a:off x="1854200" y="231775"/>
            <a:ext cx="3303588" cy="2479675"/>
          </a:xfrm>
          <a:noFill/>
          <a:ln>
            <a:solidFill>
              <a:srgbClr val="000000"/>
            </a:solidFill>
            <a:miter lim="800000"/>
            <a:headEnd/>
            <a:tailEnd/>
          </a:ln>
        </p:spPr>
      </p:sp>
      <p:sp>
        <p:nvSpPr>
          <p:cNvPr id="60418" name="Rectangle 3"/>
          <p:cNvSpPr>
            <a:spLocks noGrp="1"/>
          </p:cNvSpPr>
          <p:nvPr>
            <p:ph type="body" idx="1"/>
          </p:nvPr>
        </p:nvSpPr>
        <p:spPr>
          <a:xfrm>
            <a:off x="232768" y="2866698"/>
            <a:ext cx="6544866" cy="5963960"/>
          </a:xfrm>
          <a:noFill/>
          <a:ln/>
        </p:spPr>
        <p:txBody>
          <a:bodyPr/>
          <a:lstStyle/>
          <a:p>
            <a:r>
              <a:rPr lang="en-US" smtClean="0"/>
              <a:t>Low mod H1 H2</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txBox="1">
            <a:spLocks noGrp="1" noChangeArrowheads="1"/>
          </p:cNvSpPr>
          <p:nvPr/>
        </p:nvSpPr>
        <p:spPr bwMode="auto">
          <a:xfrm>
            <a:off x="3972257" y="8830658"/>
            <a:ext cx="3038144" cy="465742"/>
          </a:xfrm>
          <a:prstGeom prst="rect">
            <a:avLst/>
          </a:prstGeom>
          <a:noFill/>
          <a:ln w="9525">
            <a:noFill/>
            <a:miter lim="800000"/>
            <a:headEnd/>
            <a:tailEnd/>
          </a:ln>
        </p:spPr>
        <p:txBody>
          <a:bodyPr lIns="91427" tIns="45713" rIns="91427" bIns="45713" anchor="b"/>
          <a:lstStyle/>
          <a:p>
            <a:pPr algn="r" defTabSz="913525" eaLnBrk="0" hangingPunct="0"/>
            <a:fld id="{124D5E3E-7D72-4714-8497-3CA43E0D6201}" type="slidenum">
              <a:rPr lang="en-US" sz="1200">
                <a:latin typeface="Times"/>
              </a:rPr>
              <a:pPr algn="r" defTabSz="913525" eaLnBrk="0" hangingPunct="0"/>
              <a:t>38</a:t>
            </a:fld>
            <a:endParaRPr lang="en-US" sz="1200">
              <a:latin typeface="Times"/>
            </a:endParaRPr>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a:xfrm>
            <a:off x="935634" y="4416098"/>
            <a:ext cx="5139134" cy="4183995"/>
          </a:xfrm>
          <a:noFill/>
          <a:ln/>
        </p:spPr>
        <p:txBody>
          <a:bodyPr lIns="91427" tIns="45713" rIns="91427" bIns="45713"/>
          <a:lstStyle/>
          <a:p>
            <a:r>
              <a:rPr lang="en-US" dirty="0" smtClean="0"/>
              <a:t>Simplified view of how a dual is identified and then to whom</a:t>
            </a:r>
            <a:r>
              <a:rPr lang="en-US" baseline="0" dirty="0" smtClean="0"/>
              <a:t> manages them.</a:t>
            </a:r>
          </a:p>
          <a:p>
            <a:r>
              <a:rPr lang="en-US" baseline="0" dirty="0" smtClean="0"/>
              <a:t>Eligibility file first </a:t>
            </a:r>
            <a:r>
              <a:rPr lang="en-US" baseline="0" dirty="0" err="1" smtClean="0"/>
              <a:t>strats</a:t>
            </a:r>
            <a:r>
              <a:rPr lang="en-US" baseline="0" dirty="0" smtClean="0"/>
              <a:t> then claims and state requirements are used to further </a:t>
            </a:r>
            <a:r>
              <a:rPr lang="en-US" baseline="0" dirty="0" err="1" smtClean="0"/>
              <a:t>strat</a:t>
            </a:r>
            <a:r>
              <a:rPr lang="en-US" baseline="0" dirty="0" smtClean="0"/>
              <a:t> and then ongoing </a:t>
            </a:r>
            <a:r>
              <a:rPr lang="en-US" baseline="0" dirty="0" err="1" smtClean="0"/>
              <a:t>restrats</a:t>
            </a:r>
            <a:r>
              <a:rPr lang="en-US" baseline="0" dirty="0" smtClean="0"/>
              <a:t> based on health status, medical, BH and social</a:t>
            </a: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TextEdit="1"/>
          </p:cNvSpPr>
          <p:nvPr>
            <p:ph type="sldImg"/>
          </p:nvPr>
        </p:nvSpPr>
        <p:spPr bwMode="auto">
          <a:xfrm>
            <a:off x="1854200" y="231775"/>
            <a:ext cx="3303588" cy="2479675"/>
          </a:xfrm>
          <a:noFill/>
          <a:ln>
            <a:solidFill>
              <a:srgbClr val="000000"/>
            </a:solidFill>
            <a:miter lim="800000"/>
            <a:headEnd/>
            <a:tailEnd/>
          </a:ln>
        </p:spPr>
      </p:sp>
      <p:sp>
        <p:nvSpPr>
          <p:cNvPr id="65538" name="Rectangle 3"/>
          <p:cNvSpPr>
            <a:spLocks noGrp="1"/>
          </p:cNvSpPr>
          <p:nvPr>
            <p:ph type="body" idx="1"/>
          </p:nvPr>
        </p:nvSpPr>
        <p:spPr>
          <a:xfrm>
            <a:off x="232768" y="2866698"/>
            <a:ext cx="6544866" cy="5963960"/>
          </a:xfrm>
          <a:noFill/>
          <a:ln/>
        </p:spPr>
        <p:txBody>
          <a:bodyPr/>
          <a:lstStyle/>
          <a:p>
            <a:r>
              <a:rPr lang="en-US" dirty="0" smtClean="0"/>
              <a:t>45 days if </a:t>
            </a:r>
            <a:r>
              <a:rPr lang="en-US" dirty="0" err="1" smtClean="0"/>
              <a:t>strat</a:t>
            </a:r>
            <a:r>
              <a:rPr lang="en-US" dirty="0" smtClean="0"/>
              <a:t> as high risk </a:t>
            </a:r>
            <a:r>
              <a:rPr lang="en-US" dirty="0" err="1" smtClean="0"/>
              <a:t>pg</a:t>
            </a:r>
            <a:r>
              <a:rPr lang="en-US" dirty="0" smtClean="0"/>
              <a:t> 70 of DUALS MOC doc and now</a:t>
            </a:r>
            <a:r>
              <a:rPr lang="en-US" baseline="0" dirty="0" smtClean="0"/>
              <a:t> in the APL for Duals 6.24.13</a:t>
            </a:r>
            <a:r>
              <a:rPr lang="en-US" dirty="0" smtClean="0"/>
              <a:t>   Health Net will provide PPGs delegated for Dual Eligible with member information and respective responses to the assessment via the designated and secure provider portal </a:t>
            </a:r>
          </a:p>
          <a:p>
            <a:endParaRPr lang="en-US" dirty="0" smtClean="0"/>
          </a:p>
          <a:p>
            <a:endParaRPr lang="en-US" dirty="0" smtClean="0"/>
          </a:p>
          <a:p>
            <a:endParaRPr lang="en-US" dirty="0" smtClean="0"/>
          </a:p>
          <a:p>
            <a:r>
              <a:rPr lang="en-US" dirty="0" smtClean="0"/>
              <a:t>This assessment will serve as the basis for further assessment needs that may include, but are not limited to, mental health, substance use, chronic physical conditions, incapacity in key activities of daily living, dementia, cognitive status, and the capacity to make informed decisions. </a:t>
            </a:r>
          </a:p>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TextEdit="1"/>
          </p:cNvSpPr>
          <p:nvPr>
            <p:ph type="sldImg"/>
          </p:nvPr>
        </p:nvSpPr>
        <p:spPr bwMode="auto">
          <a:xfrm>
            <a:off x="1854200" y="231775"/>
            <a:ext cx="3303588" cy="2479675"/>
          </a:xfrm>
          <a:noFill/>
          <a:ln>
            <a:solidFill>
              <a:srgbClr val="000000"/>
            </a:solidFill>
            <a:miter lim="800000"/>
            <a:headEnd/>
            <a:tailEnd/>
          </a:ln>
        </p:spPr>
      </p:sp>
      <p:sp>
        <p:nvSpPr>
          <p:cNvPr id="67586" name="Rectangle 3"/>
          <p:cNvSpPr>
            <a:spLocks noGrp="1"/>
          </p:cNvSpPr>
          <p:nvPr>
            <p:ph type="body" idx="1"/>
          </p:nvPr>
        </p:nvSpPr>
        <p:spPr>
          <a:xfrm>
            <a:off x="232768" y="2866698"/>
            <a:ext cx="6544866" cy="5963960"/>
          </a:xfrm>
          <a:noFill/>
          <a:ln/>
        </p:spPr>
        <p:txBody>
          <a:bodyPr/>
          <a:lstStyle/>
          <a:p>
            <a:r>
              <a:rPr lang="en-US" b="1" u="sng" dirty="0" smtClean="0"/>
              <a:t>Hypothetical Case Study – Example of An Individualized Care Plan:</a:t>
            </a:r>
            <a:endParaRPr lang="en-US" i="1" dirty="0" smtClean="0"/>
          </a:p>
          <a:p>
            <a:r>
              <a:rPr lang="en-US" i="1" dirty="0" smtClean="0"/>
              <a:t>Background:</a:t>
            </a:r>
            <a:r>
              <a:rPr lang="en-US" dirty="0" smtClean="0"/>
              <a:t> An elderly member with multiple chronic diseases (coronary artery disease, pulmonary disease and diabetes) could not be reached by phone or mail. The Case Manager was finally able to locate the member, who was in a nursing facility, through Social Worker. The member had inconsistent follow-up with primary provider and specialists. There was also a history of noncompliance with discharge instructions and medication regimen resulting in multiple hospitalizations and SNF admissions despite involvement of Home Health. </a:t>
            </a:r>
            <a:endParaRPr lang="en-US" i="1" dirty="0" smtClean="0"/>
          </a:p>
          <a:p>
            <a:r>
              <a:rPr lang="en-US" i="1" dirty="0" smtClean="0"/>
              <a:t>Interventions:</a:t>
            </a:r>
            <a:r>
              <a:rPr lang="en-US" dirty="0" smtClean="0"/>
              <a:t> The Case Manager collaborated with the LTC Case Manager to develop an appropriate discharge plan. The member expressed a preference to go home but the family was unable or unwilling to provide necessary support. The Case Manager arranges a team conference prior to the member’s discharge from SNF, to include the SNF’s Social Worker, LTC Case Manager, Utilization Review Nurse, Health Net Social Worker, Health Net Case Manager, the member and the family to review the discharge plan. The Case Manager identifies HCBS/LTSS available to assist the member and family, such as CBAS, IHSS and MSSP services, and educated the family about these services. However, the family was unable to accept the discharged member to their home. The Social Worker and Case Manager worked with the member to identify an alternate living situation in an assisted living facility. Additional care conferences were held to review a new discharge plan. The member agreed that discharge to an assisted living situation was preferred, to enable consistent assistance with ambulation, meals, medication, monitoring, socialization, and breathing treatments. The transition was coordinated to include medication reconciliation, education about advance directives and arranging follow-up appointments.</a:t>
            </a:r>
            <a:endParaRPr lang="en-US" i="1" dirty="0" smtClean="0"/>
          </a:p>
          <a:p>
            <a:r>
              <a:rPr lang="en-US" i="1" dirty="0" smtClean="0"/>
              <a:t>Goals:</a:t>
            </a:r>
            <a:r>
              <a:rPr lang="en-US" dirty="0" smtClean="0"/>
              <a:t> The goal was to improve the coordination of and resources available for the member to live in the community setting of their choice. The expected result of improved medical management and stable and supportive living situation would be a significant decrease in emergency room use and hospitalizations.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TextEdit="1"/>
          </p:cNvSpPr>
          <p:nvPr>
            <p:ph type="sldImg"/>
          </p:nvPr>
        </p:nvSpPr>
        <p:spPr bwMode="auto">
          <a:noFill/>
          <a:ln>
            <a:solidFill>
              <a:srgbClr val="000000"/>
            </a:solidFill>
            <a:miter lim="800000"/>
            <a:headEnd/>
            <a:tailEnd/>
          </a:ln>
        </p:spPr>
      </p:sp>
      <p:sp>
        <p:nvSpPr>
          <p:cNvPr id="69634" name="Rectangle 3"/>
          <p:cNvSpPr>
            <a:spLocks noGrp="1"/>
          </p:cNvSpPr>
          <p:nvPr>
            <p:ph type="body" idx="1"/>
          </p:nvPr>
        </p:nvSpPr>
        <p:spPr>
          <a:noFill/>
          <a:ln/>
        </p:spPr>
        <p:txBody>
          <a:bodyPr/>
          <a:lstStyle/>
          <a:p>
            <a:r>
              <a:rPr lang="en-US" smtClean="0"/>
              <a:t>the Case Manager collaborates with the member and the IDCT care team to establish short and long-term goals. Short-term goals address acute and immediate clinical, psychosocial and financial needs. Long-term goals delineate activities to sustain health improvements and optimal health status, or provide optimal support at the end of life. </a:t>
            </a:r>
          </a:p>
          <a:p>
            <a:r>
              <a:rPr lang="en-US" smtClean="0"/>
              <a:t>problems drive interventions and goal statements and facilitate member/ caregiver participation. Goals are directed to improve health status and prevent/reduce transitions of care through improved independence and self-management, mobility and functional status, pain and symptom management, quality of life perception and satisfaction with health status and healthcare services. Goals are</a:t>
            </a:r>
          </a:p>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TextEdit="1"/>
          </p:cNvSpPr>
          <p:nvPr>
            <p:ph type="sldImg"/>
          </p:nvPr>
        </p:nvSpPr>
        <p:spPr bwMode="auto">
          <a:xfrm>
            <a:off x="1854200" y="231775"/>
            <a:ext cx="3303588" cy="2479675"/>
          </a:xfrm>
          <a:noFill/>
          <a:ln>
            <a:solidFill>
              <a:srgbClr val="000000"/>
            </a:solidFill>
            <a:miter lim="800000"/>
            <a:headEnd/>
            <a:tailEnd/>
          </a:ln>
        </p:spPr>
      </p:sp>
      <p:sp>
        <p:nvSpPr>
          <p:cNvPr id="71682" name="Rectangle 3"/>
          <p:cNvSpPr>
            <a:spLocks noGrp="1"/>
          </p:cNvSpPr>
          <p:nvPr>
            <p:ph type="body" idx="1"/>
          </p:nvPr>
        </p:nvSpPr>
        <p:spPr>
          <a:xfrm>
            <a:off x="232768" y="2866698"/>
            <a:ext cx="6544866" cy="5963960"/>
          </a:xfrm>
          <a:noFill/>
          <a:ln/>
        </p:spPr>
        <p:txBody>
          <a:bodyPr/>
          <a:lstStyle/>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700" dirty="0">
                <a:latin typeface="Arial" charset="0"/>
              </a:rPr>
              <a:t>Olmstead Decision is part of Americans with Disabilities Act  and since it states that persons with mental disabilities can be transitioned into community placement, if it is determined they would do better in less restrictive conditions the following applies:</a:t>
            </a:r>
          </a:p>
          <a:p>
            <a:pPr lvl="1">
              <a:buClr>
                <a:srgbClr val="137F7A"/>
              </a:buClr>
              <a:buFont typeface="Wingdings" pitchFamily="2" charset="2"/>
              <a:buChar char="u"/>
            </a:pPr>
            <a:r>
              <a:rPr lang="en-US" sz="1500" dirty="0">
                <a:latin typeface="Arial" charset="0"/>
              </a:rPr>
              <a:t>Instead of placing the mentally disabled in institutionalized settings the Dual enrollees will be placed into community settings</a:t>
            </a:r>
          </a:p>
          <a:p>
            <a:pPr lvl="4">
              <a:buClr>
                <a:srgbClr val="862175"/>
              </a:buClr>
            </a:pPr>
            <a:r>
              <a:rPr lang="en-US" dirty="0" smtClean="0">
                <a:solidFill>
                  <a:srgbClr val="137F7A"/>
                </a:solidFill>
              </a:rPr>
              <a:t>State treatment professionals will need to have determined that community placement is appropriate</a:t>
            </a:r>
          </a:p>
          <a:p>
            <a:pPr lvl="4">
              <a:buClr>
                <a:srgbClr val="862175"/>
              </a:buClr>
            </a:pPr>
            <a:r>
              <a:rPr lang="en-US" dirty="0" smtClean="0">
                <a:solidFill>
                  <a:srgbClr val="137F7A"/>
                </a:solidFill>
              </a:rPr>
              <a:t>Enrollee/Care giver must also agree to this placement</a:t>
            </a:r>
            <a:endParaRPr lang="en-US" sz="1300" dirty="0">
              <a:latin typeface="Arial" charset="0"/>
            </a:endParaRPr>
          </a:p>
          <a:p>
            <a:pPr lvl="1">
              <a:buClr>
                <a:srgbClr val="137F7A"/>
              </a:buClr>
              <a:buFont typeface="Wingdings" pitchFamily="2" charset="2"/>
              <a:buChar char="u"/>
            </a:pPr>
            <a:r>
              <a:rPr lang="en-US" sz="1500" dirty="0">
                <a:latin typeface="Arial" charset="0"/>
              </a:rPr>
              <a:t>For dual enrollees with mental disabilities the least restrictive setting is what we are striving for with care coordination</a:t>
            </a:r>
          </a:p>
          <a:p>
            <a:pPr lvl="1">
              <a:buClr>
                <a:srgbClr val="137F7A"/>
              </a:buClr>
              <a:buFont typeface="Wingdings" pitchFamily="2" charset="2"/>
              <a:buChar char="u"/>
            </a:pPr>
            <a:r>
              <a:rPr lang="en-US" sz="1500" dirty="0">
                <a:latin typeface="Arial" charset="0"/>
              </a:rPr>
              <a:t>Through various Long Term Supportive Services and Community Based </a:t>
            </a:r>
            <a:r>
              <a:rPr lang="en-US" sz="1500" dirty="0" err="1">
                <a:latin typeface="Arial" charset="0"/>
              </a:rPr>
              <a:t>Mutili</a:t>
            </a:r>
            <a:r>
              <a:rPr lang="en-US" sz="1500" dirty="0">
                <a:latin typeface="Arial" charset="0"/>
              </a:rPr>
              <a:t>-Purpose Senior Services Programs Health Net will make every effort to achieve this</a:t>
            </a:r>
          </a:p>
          <a:p>
            <a:pPr lvl="1">
              <a:buClr>
                <a:srgbClr val="137F7A"/>
              </a:buClr>
              <a:buFont typeface="Wingdings" pitchFamily="2" charset="2"/>
              <a:buNone/>
            </a:pPr>
            <a:endParaRPr lang="en-US" dirty="0" smtClean="0">
              <a:solidFill>
                <a:srgbClr val="137F7A"/>
              </a:solidFill>
            </a:endParaRPr>
          </a:p>
          <a:p>
            <a:endParaRPr lang="en-US" dirty="0"/>
          </a:p>
        </p:txBody>
      </p:sp>
      <p:sp>
        <p:nvSpPr>
          <p:cNvPr id="4" name="Slide Number Placeholder 3"/>
          <p:cNvSpPr>
            <a:spLocks noGrp="1"/>
          </p:cNvSpPr>
          <p:nvPr>
            <p:ph type="sldNum" sz="quarter" idx="10"/>
          </p:nvPr>
        </p:nvSpPr>
        <p:spPr/>
        <p:txBody>
          <a:bodyPr/>
          <a:lstStyle/>
          <a:p>
            <a:pPr>
              <a:defRPr/>
            </a:pPr>
            <a:fld id="{8E579C7A-A36A-4CF3-A398-D34F52C1B172}" type="slidenum">
              <a:rPr lang="en-US" smtClean="0"/>
              <a:pPr>
                <a:defRPr/>
              </a:pPr>
              <a:t>45</a:t>
            </a:fld>
            <a:endParaRPr lang="en-US"/>
          </a:p>
        </p:txBody>
      </p:sp>
    </p:spTree>
    <p:extLst>
      <p:ext uri="{BB962C8B-B14F-4D97-AF65-F5344CB8AC3E}">
        <p14:creationId xmlns:p14="http://schemas.microsoft.com/office/powerpoint/2010/main" val="33603047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TextEdit="1"/>
          </p:cNvSpPr>
          <p:nvPr>
            <p:ph type="sldImg"/>
          </p:nvPr>
        </p:nvSpPr>
        <p:spPr bwMode="auto">
          <a:noFill/>
          <a:ln>
            <a:solidFill>
              <a:srgbClr val="000000"/>
            </a:solidFill>
            <a:miter lim="800000"/>
            <a:headEnd/>
            <a:tailEnd/>
          </a:ln>
        </p:spPr>
      </p:sp>
      <p:sp>
        <p:nvSpPr>
          <p:cNvPr id="75778" name="Rectangle 3"/>
          <p:cNvSpPr>
            <a:spLocks noGrp="1"/>
          </p:cNvSpPr>
          <p:nvPr>
            <p:ph type="body" idx="1"/>
          </p:nvPr>
        </p:nvSpPr>
        <p:spPr>
          <a:noFill/>
          <a:ln/>
        </p:spPr>
        <p:txBody>
          <a:bodyPr/>
          <a:lstStyle/>
          <a:p>
            <a:r>
              <a:rPr lang="en-US" dirty="0" smtClean="0"/>
              <a:t>This very successful program of intensive care coordination currently has limited access. Health Net will work with the Area Agency on Aging (AAA) and local MSSPs to explore options to expand capacity. Where available and appropriate, Health Net will contract with local existing MSSPs to assess and assist beneficiaries in connecting to community social support programs.</a:t>
            </a:r>
          </a:p>
          <a:p>
            <a:endParaRPr lang="en-US" dirty="0" smtClean="0"/>
          </a:p>
          <a:p>
            <a:r>
              <a:rPr lang="en-US" dirty="0" smtClean="0"/>
              <a:t>To ensure seamless coordination between medical, behavioral and LTSS benefits, and to reduce duplicative services and their fragmented delivery while improving upon our members’ care and health outcomes, Health Net will work with county agencies and the existing LTSS programs that best know the beneficiary and have trusted relationships with those newly enrolled in managed care. These organizations work with centers for independent living, senior centers, area agencies on aging, and aging and disability resource connections.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a:noFill/>
          <a:ln/>
        </p:spPr>
        <p:txBody>
          <a:bodyPr/>
          <a:lstStyle/>
          <a:p>
            <a:pPr>
              <a:lnSpc>
                <a:spcPts val="2506"/>
              </a:lnSpc>
            </a:pPr>
            <a:r>
              <a:rPr lang="en-US" dirty="0" smtClean="0">
                <a:latin typeface="Arial" charset="0"/>
              </a:rPr>
              <a:t>LTSS paid by </a:t>
            </a:r>
            <a:r>
              <a:rPr lang="en-US" dirty="0" err="1" smtClean="0">
                <a:latin typeface="Arial" charset="0"/>
              </a:rPr>
              <a:t>medi-cal</a:t>
            </a:r>
            <a:endParaRPr lang="en-US" dirty="0" smtClean="0">
              <a:latin typeface="Arial" charset="0"/>
            </a:endParaRPr>
          </a:p>
          <a:p>
            <a:pPr>
              <a:lnSpc>
                <a:spcPts val="2506"/>
              </a:lnSpc>
            </a:pPr>
            <a:endParaRPr lang="en-US" dirty="0"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IHSS payment is carved out</a:t>
            </a:r>
            <a:r>
              <a:rPr lang="en-US" baseline="0" dirty="0" smtClean="0"/>
              <a:t> to the state at this time</a:t>
            </a:r>
            <a:endParaRPr lang="en-US" dirty="0"/>
          </a:p>
        </p:txBody>
      </p:sp>
      <p:sp>
        <p:nvSpPr>
          <p:cNvPr id="4" name="Slide Number Placeholder 3"/>
          <p:cNvSpPr>
            <a:spLocks noGrp="1"/>
          </p:cNvSpPr>
          <p:nvPr>
            <p:ph type="sldNum" sz="quarter" idx="10"/>
          </p:nvPr>
        </p:nvSpPr>
        <p:spPr/>
        <p:txBody>
          <a:bodyPr/>
          <a:lstStyle/>
          <a:p>
            <a:pPr>
              <a:defRPr/>
            </a:pPr>
            <a:fld id="{8E579C7A-A36A-4CF3-A398-D34F52C1B172}" type="slidenum">
              <a:rPr lang="en-US" smtClean="0"/>
              <a:pPr>
                <a:defRPr/>
              </a:pPr>
              <a:t>47</a:t>
            </a:fld>
            <a:endParaRPr lang="en-US"/>
          </a:p>
        </p:txBody>
      </p:sp>
    </p:spTree>
    <p:extLst>
      <p:ext uri="{BB962C8B-B14F-4D97-AF65-F5344CB8AC3E}">
        <p14:creationId xmlns:p14="http://schemas.microsoft.com/office/powerpoint/2010/main" val="753477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smtClean="0"/>
              <a:t>Geri Net and  or certain delegated groups</a:t>
            </a:r>
            <a:r>
              <a:rPr lang="en-US" baseline="0" dirty="0" smtClean="0"/>
              <a:t> will do the CCM not internal HN CM</a:t>
            </a:r>
            <a:endParaRPr lang="en-US" dirty="0" smtClean="0"/>
          </a:p>
          <a:p>
            <a:pPr defTabSz="881390">
              <a:defRPr/>
            </a:pPr>
            <a:endParaRPr lang="en-US" dirty="0" smtClean="0"/>
          </a:p>
          <a:p>
            <a:pPr defTabSz="881390">
              <a:defRPr/>
            </a:pPr>
            <a:r>
              <a:rPr lang="en-US" dirty="0" smtClean="0"/>
              <a:t>This </a:t>
            </a:r>
            <a:r>
              <a:rPr lang="en-US" dirty="0"/>
              <a:t>very successful program of intensive care coordination currently has limited access. Health Net will work with the Area Agency on Aging (AAA) and local MSSPs to explore options to expand capacity. Where available and appropriate, Health Net will contract with local existing MSSPs to assess and assist beneficiaries in connecting to community social support programs.</a:t>
            </a:r>
          </a:p>
          <a:p>
            <a:r>
              <a:rPr lang="en-US" b="1" cap="all" dirty="0"/>
              <a:t>COMMUNITY-BASED MULTI-PURPOSEs SENIOR SERVICES PROGRAMS (MSSP)</a:t>
            </a:r>
          </a:p>
          <a:p>
            <a:r>
              <a:rPr lang="en-US" dirty="0"/>
              <a:t>Health Net works with established MSSP programs to coordinate services and link members to a variety of home and community-based service programs. To ensure seamless coordination between medical, behavioral and LTSS benefits, and to reduce duplicative services and their fragmented delivery while improving upon our members’ care and health outcomes, Health Net will work with county agencies and the existing LTSS programs that best know the beneficiary and have trusted relationships with those newly enrolled in managed care. These organizations work with centers for independent living, senior centers, area agencies on aging, and aging and disability resource connections.</a:t>
            </a:r>
          </a:p>
          <a:p>
            <a:endParaRPr lang="en-US" dirty="0"/>
          </a:p>
        </p:txBody>
      </p:sp>
      <p:sp>
        <p:nvSpPr>
          <p:cNvPr id="4" name="Slide Number Placeholder 3"/>
          <p:cNvSpPr>
            <a:spLocks noGrp="1"/>
          </p:cNvSpPr>
          <p:nvPr>
            <p:ph type="sldNum" sz="quarter" idx="10"/>
          </p:nvPr>
        </p:nvSpPr>
        <p:spPr/>
        <p:txBody>
          <a:bodyPr/>
          <a:lstStyle/>
          <a:p>
            <a:pPr>
              <a:defRPr/>
            </a:pPr>
            <a:fld id="{8E579C7A-A36A-4CF3-A398-D34F52C1B172}" type="slidenum">
              <a:rPr lang="en-US" smtClean="0"/>
              <a:pPr>
                <a:defRPr/>
              </a:pPr>
              <a:t>48</a:t>
            </a:fld>
            <a:endParaRPr lang="en-US"/>
          </a:p>
        </p:txBody>
      </p:sp>
    </p:spTree>
    <p:extLst>
      <p:ext uri="{BB962C8B-B14F-4D97-AF65-F5344CB8AC3E}">
        <p14:creationId xmlns:p14="http://schemas.microsoft.com/office/powerpoint/2010/main" val="2663638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TextEdit="1"/>
          </p:cNvSpPr>
          <p:nvPr>
            <p:ph type="sldImg"/>
          </p:nvPr>
        </p:nvSpPr>
        <p:spPr bwMode="auto">
          <a:noFill/>
          <a:ln>
            <a:solidFill>
              <a:srgbClr val="000000"/>
            </a:solidFill>
            <a:miter lim="800000"/>
            <a:headEnd/>
            <a:tailEnd/>
          </a:ln>
        </p:spPr>
      </p:sp>
      <p:sp>
        <p:nvSpPr>
          <p:cNvPr id="79874" name="Rectangle 3"/>
          <p:cNvSpPr>
            <a:spLocks noGrp="1"/>
          </p:cNvSpPr>
          <p:nvPr>
            <p:ph type="body" idx="1"/>
          </p:nvPr>
        </p:nvSpPr>
        <p:spPr>
          <a:noFill/>
          <a:ln/>
        </p:spPr>
        <p:txBody>
          <a:bodyPr/>
          <a:lstStyle/>
          <a:p>
            <a:r>
              <a:rPr lang="en-US" smtClean="0"/>
              <a:t>MOC pg 84</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bwMode="auto">
          <a:noFill/>
          <a:ln>
            <a:solidFill>
              <a:srgbClr val="000000"/>
            </a:solidFill>
            <a:miter lim="800000"/>
            <a:headEnd/>
            <a:tailEnd/>
          </a:ln>
        </p:spPr>
      </p:sp>
      <p:sp>
        <p:nvSpPr>
          <p:cNvPr id="81922" name="Rectangle 3"/>
          <p:cNvSpPr>
            <a:spLocks noGrp="1"/>
          </p:cNvSpPr>
          <p:nvPr>
            <p:ph type="body" idx="1"/>
          </p:nvPr>
        </p:nvSpPr>
        <p:spPr>
          <a:noFill/>
          <a:ln/>
        </p:spPr>
        <p:txBody>
          <a:bodyPr/>
          <a:lstStyle/>
          <a:p>
            <a:pPr>
              <a:lnSpc>
                <a:spcPct val="90000"/>
              </a:lnSpc>
            </a:pPr>
            <a:r>
              <a:rPr lang="en-US" sz="1000" b="1" u="sng"/>
              <a:t>Hypothetical Case Study – Example #2</a:t>
            </a:r>
            <a:endParaRPr lang="en-US" sz="1000" i="1"/>
          </a:p>
          <a:p>
            <a:pPr>
              <a:lnSpc>
                <a:spcPct val="90000"/>
              </a:lnSpc>
            </a:pPr>
            <a:r>
              <a:rPr lang="en-US" sz="1000" i="1"/>
              <a:t>Background:</a:t>
            </a:r>
            <a:r>
              <a:rPr lang="en-US" sz="1000"/>
              <a:t> An elderly member has been living independently and alone in a one bedroom Section 8 subsidized apartment. The member has no family but neighbors and church friends regularly visit the member. The member has become more forgetful and may have undiagnosed cognitive impairments. A recent fall resulted in hospitalization for treatment of a wrist fracture. Although cleared by the surgeon for discharge, the member does not feel that it would be safe to return to their apartment without help during recovery. The member requires PT and OT, and can only walk a few feet. </a:t>
            </a:r>
            <a:endParaRPr lang="en-US" sz="1000" i="1"/>
          </a:p>
          <a:p>
            <a:pPr>
              <a:lnSpc>
                <a:spcPct val="90000"/>
              </a:lnSpc>
            </a:pPr>
            <a:r>
              <a:rPr lang="en-US" sz="1000" i="1"/>
              <a:t>Interventions:</a:t>
            </a:r>
            <a:r>
              <a:rPr lang="en-US" sz="1000"/>
              <a:t> To prevent an unsafe discharge to home, the hospital case manager works with the member to review a variety of SNFs contracted with the plan that provide PT and OT. The member selects a facility that meets the needs. After the first 30 days of daily PT and OT, a care conference is convened with the member and the member’s support circle of friends to assess progress and evaluate the current level of mobility and memory impairment. The results indicate that the member continues to have a high fall risk and her mobility has not improved enough to allow for a safe transition to a more independent living environment. Since the member’s needs include severe memory impairment and unsafe mobility, LTC options are discussed with the member and the member’s friends and support circle. It is determined that the member’s needs are not able to be met in an independent environment. A Care Plan is carefully developed with the facility that includes meals, meals, a memory care program, activities, medication administration and monitoring as well as transportation to physician visits. The member’s church friends visit frequently and take the member on outings and to church services. The member and the member’s friends and support circle are satisfied that the current situation meets the member’s safety, medical, and social needs. The Case Manager meets regularly with the member and caregivers to update and adjust the Care Plan as needed to anticipate the member’s changing needs.</a:t>
            </a:r>
            <a:endParaRPr lang="en-US" sz="1000" i="1"/>
          </a:p>
          <a:p>
            <a:pPr>
              <a:lnSpc>
                <a:spcPct val="90000"/>
              </a:lnSpc>
            </a:pPr>
            <a:r>
              <a:rPr lang="en-US" sz="1000" i="1"/>
              <a:t>Goal:</a:t>
            </a:r>
            <a:r>
              <a:rPr lang="en-US" sz="1000"/>
              <a:t> The ongoing needs of the member will be continually assessed to ensure that the long-term care setting is appropriate to the member’s needs and to the member’s chronic or deteriorating health conditions. The Health Net Case Manager will continue to evaluate the member’s situation to proactively address any health care conditions that may be expected to arise.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TextEdit="1"/>
          </p:cNvSpPr>
          <p:nvPr>
            <p:ph type="sldImg"/>
          </p:nvPr>
        </p:nvSpPr>
        <p:spPr bwMode="auto">
          <a:xfrm>
            <a:off x="1854200" y="231775"/>
            <a:ext cx="3303588" cy="2479675"/>
          </a:xfrm>
          <a:noFill/>
          <a:ln>
            <a:solidFill>
              <a:srgbClr val="000000"/>
            </a:solidFill>
            <a:miter lim="800000"/>
            <a:headEnd/>
            <a:tailEnd/>
          </a:ln>
        </p:spPr>
      </p:sp>
      <p:sp>
        <p:nvSpPr>
          <p:cNvPr id="83970" name="Rectangle 3"/>
          <p:cNvSpPr>
            <a:spLocks noGrp="1"/>
          </p:cNvSpPr>
          <p:nvPr>
            <p:ph type="body" idx="1"/>
          </p:nvPr>
        </p:nvSpPr>
        <p:spPr>
          <a:xfrm>
            <a:off x="232768" y="2866698"/>
            <a:ext cx="6544866" cy="5963960"/>
          </a:xfrm>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TextEdit="1"/>
          </p:cNvSpPr>
          <p:nvPr>
            <p:ph type="sldImg"/>
          </p:nvPr>
        </p:nvSpPr>
        <p:spPr bwMode="auto">
          <a:xfrm>
            <a:off x="1854200" y="231775"/>
            <a:ext cx="3303588" cy="2479675"/>
          </a:xfrm>
          <a:noFill/>
          <a:ln>
            <a:solidFill>
              <a:srgbClr val="000000"/>
            </a:solidFill>
            <a:miter lim="800000"/>
            <a:headEnd/>
            <a:tailEnd/>
          </a:ln>
        </p:spPr>
      </p:sp>
      <p:sp>
        <p:nvSpPr>
          <p:cNvPr id="86018" name="Rectangle 3"/>
          <p:cNvSpPr>
            <a:spLocks noGrp="1"/>
          </p:cNvSpPr>
          <p:nvPr>
            <p:ph type="body" idx="1"/>
          </p:nvPr>
        </p:nvSpPr>
        <p:spPr>
          <a:xfrm>
            <a:off x="232768" y="2866698"/>
            <a:ext cx="6544866" cy="5963960"/>
          </a:xfrm>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TextEdit="1"/>
          </p:cNvSpPr>
          <p:nvPr>
            <p:ph type="sldImg"/>
          </p:nvPr>
        </p:nvSpPr>
        <p:spPr bwMode="auto">
          <a:noFill/>
          <a:ln>
            <a:solidFill>
              <a:srgbClr val="000000"/>
            </a:solidFill>
            <a:miter lim="800000"/>
            <a:headEnd/>
            <a:tailEnd/>
          </a:ln>
        </p:spPr>
      </p:sp>
      <p:sp>
        <p:nvSpPr>
          <p:cNvPr id="89090" name="Rectangle 3"/>
          <p:cNvSpPr>
            <a:spLocks noGrp="1"/>
          </p:cNvSpPr>
          <p:nvPr>
            <p:ph type="body" idx="1"/>
          </p:nvPr>
        </p:nvSpPr>
        <p:spPr>
          <a:noFill/>
          <a:ln/>
        </p:spPr>
        <p:txBody>
          <a:bodyPr/>
          <a:lstStyle/>
          <a:p>
            <a:pPr>
              <a:lnSpc>
                <a:spcPct val="90000"/>
              </a:lnSpc>
            </a:pPr>
            <a:endParaRPr lang="en-US" sz="10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TextEdit="1"/>
          </p:cNvSpPr>
          <p:nvPr>
            <p:ph type="sldImg"/>
          </p:nvPr>
        </p:nvSpPr>
        <p:spPr bwMode="auto">
          <a:noFill/>
          <a:ln>
            <a:solidFill>
              <a:srgbClr val="000000"/>
            </a:solidFill>
            <a:miter lim="800000"/>
            <a:headEnd/>
            <a:tailEnd/>
          </a:ln>
        </p:spPr>
      </p:sp>
      <p:sp>
        <p:nvSpPr>
          <p:cNvPr id="92162" name="Rectangle 3"/>
          <p:cNvSpPr>
            <a:spLocks noGrp="1"/>
          </p:cNvSpPr>
          <p:nvPr>
            <p:ph type="body" idx="1"/>
          </p:nvPr>
        </p:nvSpPr>
        <p:spPr>
          <a:noFill/>
          <a:ln/>
        </p:spPr>
        <p:txBody>
          <a:bodyPr/>
          <a:lstStyle/>
          <a:p>
            <a:r>
              <a:rPr lang="en-US" smtClean="0"/>
              <a:t>MOC pg 84</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TextEdit="1"/>
          </p:cNvSpPr>
          <p:nvPr>
            <p:ph type="sldImg"/>
          </p:nvPr>
        </p:nvSpPr>
        <p:spPr bwMode="auto">
          <a:noFill/>
          <a:ln>
            <a:solidFill>
              <a:srgbClr val="000000"/>
            </a:solidFill>
            <a:miter lim="800000"/>
            <a:headEnd/>
            <a:tailEnd/>
          </a:ln>
        </p:spPr>
      </p:sp>
      <p:sp>
        <p:nvSpPr>
          <p:cNvPr id="94210" name="Rectangle 3"/>
          <p:cNvSpPr>
            <a:spLocks noGrp="1"/>
          </p:cNvSpPr>
          <p:nvPr>
            <p:ph type="body" idx="1"/>
          </p:nvPr>
        </p:nvSpPr>
        <p:spPr>
          <a:noFill/>
          <a:ln/>
        </p:spPr>
        <p:txBody>
          <a:bodyPr/>
          <a:lstStyle/>
          <a:p>
            <a:pPr>
              <a:lnSpc>
                <a:spcPct val="90000"/>
              </a:lnSpc>
            </a:pPr>
            <a:endParaRPr lang="en-US" sz="10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TextEdit="1"/>
          </p:cNvSpPr>
          <p:nvPr>
            <p:ph type="sldImg"/>
          </p:nvPr>
        </p:nvSpPr>
        <p:spPr bwMode="auto">
          <a:noFill/>
          <a:ln>
            <a:solidFill>
              <a:srgbClr val="000000"/>
            </a:solidFill>
            <a:miter lim="800000"/>
            <a:headEnd/>
            <a:tailEnd/>
          </a:ln>
        </p:spPr>
      </p:sp>
      <p:sp>
        <p:nvSpPr>
          <p:cNvPr id="96258" name="Rectangle 3"/>
          <p:cNvSpPr>
            <a:spLocks noGrp="1"/>
          </p:cNvSpPr>
          <p:nvPr>
            <p:ph type="body" idx="1"/>
          </p:nvPr>
        </p:nvSpPr>
        <p:spPr>
          <a:noFill/>
          <a:ln/>
        </p:spPr>
        <p:txBody>
          <a:bodyPr/>
          <a:lstStyle/>
          <a:p>
            <a:r>
              <a:rPr lang="en-US" sz="1100" b="1">
                <a:solidFill>
                  <a:srgbClr val="FF0000"/>
                </a:solidFill>
              </a:rPr>
              <a:t>( FROM SNP true for DE?)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a:noFill/>
          <a:ln/>
        </p:spPr>
        <p:txBody>
          <a:bodyPr/>
          <a:lstStyle/>
          <a:p>
            <a:r>
              <a:rPr lang="en-US" smtClean="0"/>
              <a:t>Largest portion in LA and mainly 65 and over</a:t>
            </a:r>
          </a:p>
          <a:p>
            <a:endParaRPr lang="en-US" smtClean="0"/>
          </a:p>
          <a:p>
            <a:r>
              <a:rPr lang="en-US" smtClean="0"/>
              <a:t>Taken from DE MOC doc approved 9.20.12</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TextEdit="1"/>
          </p:cNvSpPr>
          <p:nvPr>
            <p:ph type="sldImg"/>
          </p:nvPr>
        </p:nvSpPr>
        <p:spPr bwMode="auto">
          <a:noFill/>
          <a:ln>
            <a:solidFill>
              <a:srgbClr val="000000"/>
            </a:solidFill>
            <a:miter lim="800000"/>
            <a:headEnd/>
            <a:tailEnd/>
          </a:ln>
        </p:spPr>
      </p:sp>
      <p:sp>
        <p:nvSpPr>
          <p:cNvPr id="98306" name="Rectangle 3"/>
          <p:cNvSpPr>
            <a:spLocks noGrp="1"/>
          </p:cNvSpPr>
          <p:nvPr>
            <p:ph type="body" idx="1"/>
          </p:nvPr>
        </p:nvSpPr>
        <p:spPr>
          <a:noFill/>
          <a:ln/>
        </p:spPr>
        <p:txBody>
          <a:bodyPr/>
          <a:lstStyle/>
          <a:p>
            <a:r>
              <a:rPr lang="en-US" sz="1100" b="1">
                <a:solidFill>
                  <a:srgbClr val="FF0000"/>
                </a:solidFill>
              </a:rPr>
              <a:t>( FROM SNP true for DE?)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a:noFill/>
          <a:ln/>
        </p:spPr>
        <p:txBody>
          <a:bodyPr/>
          <a:lstStyle/>
          <a:p>
            <a:pPr eaLnBrk="1" hangingPunct="1">
              <a:spcBef>
                <a:spcPct val="0"/>
              </a:spcBef>
            </a:pPr>
            <a:r>
              <a:rPr lang="en-US" dirty="0" smtClean="0"/>
              <a:t>All plan letters can be found on the HNC Duals site under&gt; program requirements&gt;</a:t>
            </a:r>
            <a:r>
              <a:rPr lang="en-US" dirty="0" err="1" smtClean="0"/>
              <a:t>dhcs</a:t>
            </a:r>
            <a:r>
              <a:rPr lang="en-US" dirty="0" smtClean="0"/>
              <a:t> plan letters</a:t>
            </a:r>
          </a:p>
          <a:p>
            <a:pPr eaLnBrk="1" hangingPunct="1">
              <a:spcBef>
                <a:spcPct val="0"/>
              </a:spcBef>
            </a:pPr>
            <a:r>
              <a:rPr lang="en-US" dirty="0" smtClean="0"/>
              <a:t>https://hnc.healthnet.com/documents/departments/duals_demonstration/program_requirements/dhcs_plan_letters</a:t>
            </a:r>
          </a:p>
          <a:p>
            <a:pPr eaLnBrk="1" hangingPunct="1">
              <a:spcBef>
                <a:spcPct val="0"/>
              </a:spcBef>
            </a:pPr>
            <a:endParaRPr lang="en-US" dirty="0" smtClean="0"/>
          </a:p>
          <a:p>
            <a:pPr eaLnBrk="1" hangingPunct="1">
              <a:spcBef>
                <a:spcPct val="0"/>
              </a:spcBef>
            </a:pPr>
            <a:r>
              <a:rPr lang="en-US" dirty="0" smtClean="0"/>
              <a:t>GPO icon links to http://www.gpo.gov/fdsys/browse/collectionCfr.action?collectionCode=CFR  which is the CFR </a:t>
            </a:r>
          </a:p>
          <a:p>
            <a:pPr eaLnBrk="1" hangingPunct="1">
              <a:spcBef>
                <a:spcPct val="0"/>
              </a:spcBef>
            </a:pPr>
            <a:endParaRPr lang="en-US" dirty="0" smtClean="0"/>
          </a:p>
        </p:txBody>
      </p:sp>
      <p:sp>
        <p:nvSpPr>
          <p:cNvPr id="101379" name="Slide Number Placeholder 3"/>
          <p:cNvSpPr>
            <a:spLocks noGrp="1"/>
          </p:cNvSpPr>
          <p:nvPr>
            <p:ph type="sldNum" sz="quarter" idx="5"/>
          </p:nvPr>
        </p:nvSpPr>
        <p:spPr>
          <a:noFill/>
        </p:spPr>
        <p:txBody>
          <a:bodyPr/>
          <a:lstStyle/>
          <a:p>
            <a:fld id="{507FF1E5-760C-4B25-8140-B1411D4C89A8}" type="slidenum">
              <a:rPr lang="en-US" smtClean="0">
                <a:ea typeface="ヒラギノ角ゴ Pro W3" charset="-128"/>
              </a:rPr>
              <a:pPr/>
              <a:t>61</a:t>
            </a:fld>
            <a:endParaRPr lang="en-US" smtClean="0">
              <a:ea typeface="ヒラギノ角ゴ Pro W3"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a:noFill/>
          <a:ln/>
        </p:spPr>
        <p:txBody>
          <a:bodyPr/>
          <a:lstStyle/>
          <a:p>
            <a:r>
              <a:rPr lang="en-US" dirty="0" smtClean="0"/>
              <a:t>Arthritis most prevalent disease</a:t>
            </a:r>
          </a:p>
          <a:p>
            <a:r>
              <a:rPr lang="en-US" dirty="0" smtClean="0"/>
              <a:t>Depression and affective disorders most prevalent for behavioral health  --  </a:t>
            </a:r>
            <a:r>
              <a:rPr lang="en-US" dirty="0" smtClean="0">
                <a:hlinkClick r:id="rId3"/>
              </a:rPr>
              <a:t>psychiatric diseases</a:t>
            </a:r>
            <a:r>
              <a:rPr lang="en-US" dirty="0" smtClean="0"/>
              <a:t> with multiple aspects, including biological, behavioral, social, and psychological factors. </a:t>
            </a:r>
            <a:r>
              <a:rPr lang="en-US" dirty="0" smtClean="0">
                <a:hlinkClick r:id="rId4"/>
              </a:rPr>
              <a:t>Major depressive disorder</a:t>
            </a:r>
            <a:r>
              <a:rPr lang="en-US" dirty="0" smtClean="0"/>
              <a:t>, bipolar disorders, and anxiety disorders are the most common affective disorders. </a:t>
            </a:r>
          </a:p>
          <a:p>
            <a:r>
              <a:rPr lang="en-US" dirty="0" smtClean="0"/>
              <a:t>Taken from DE MOC doc approved 9.20.12</a:t>
            </a:r>
          </a:p>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smtClean="0"/>
              <a:t>Full Duals --&gt; Are beneficiaries who qualify for full benefits from both programs Medicare and </a:t>
            </a:r>
            <a:r>
              <a:rPr lang="en-US" dirty="0" err="1" smtClean="0"/>
              <a:t>MediCal</a:t>
            </a:r>
            <a:r>
              <a:rPr lang="en-US" dirty="0" smtClean="0"/>
              <a:t>.  Dual Demonstration enrollees (</a:t>
            </a:r>
            <a:r>
              <a:rPr lang="en-US" dirty="0" err="1" smtClean="0"/>
              <a:t>CalMediConnect</a:t>
            </a:r>
            <a:r>
              <a:rPr lang="en-US" dirty="0" smtClean="0"/>
              <a:t>) are persons enrolled under Medicare Parts A, B and D, and are receiving full </a:t>
            </a:r>
            <a:r>
              <a:rPr lang="en-US" dirty="0" err="1" smtClean="0"/>
              <a:t>MediCal</a:t>
            </a:r>
            <a:r>
              <a:rPr lang="en-US" dirty="0" smtClean="0"/>
              <a:t> Benefits. </a:t>
            </a:r>
          </a:p>
          <a:p>
            <a:pPr defTabSz="881390">
              <a:defRPr/>
            </a:pPr>
            <a:endParaRPr lang="en-US" dirty="0" smtClean="0"/>
          </a:p>
          <a:p>
            <a:pPr defTabSz="881390">
              <a:defRPr/>
            </a:pPr>
            <a:r>
              <a:rPr lang="en-US" dirty="0" smtClean="0"/>
              <a:t>Partial Duals --&gt; Receive full Medicare benefits but limited assistance from </a:t>
            </a:r>
            <a:r>
              <a:rPr lang="en-US" dirty="0" err="1" smtClean="0"/>
              <a:t>MediCal</a:t>
            </a:r>
            <a:r>
              <a:rPr lang="en-US" dirty="0" smtClean="0"/>
              <a:t> (meaning that </a:t>
            </a:r>
            <a:r>
              <a:rPr lang="en-US" dirty="0" err="1" smtClean="0"/>
              <a:t>MediCal</a:t>
            </a:r>
            <a:r>
              <a:rPr lang="en-US" dirty="0" smtClean="0"/>
              <a:t> pays some of the expenses they incur under Medicare, such as premiums, but does not cover additional health care services, such as long-term services and supports).  The limited benefits consist of having </a:t>
            </a:r>
            <a:r>
              <a:rPr lang="en-US" dirty="0" err="1" smtClean="0"/>
              <a:t>MediCal</a:t>
            </a:r>
            <a:r>
              <a:rPr lang="en-US" dirty="0" smtClean="0"/>
              <a:t> pay some of the expenses they incur under Medicare.  (this does not mean the Partial Duals do not have LTSS, it means they pay for it themselves! or via another payer other than Medicare)</a:t>
            </a:r>
          </a:p>
          <a:p>
            <a:pPr defTabSz="881390">
              <a:defRPr/>
            </a:pPr>
            <a:endParaRPr lang="en-US" dirty="0" smtClean="0"/>
          </a:p>
          <a:p>
            <a:pPr defTabSz="881390">
              <a:defRPr/>
            </a:pPr>
            <a:r>
              <a:rPr lang="en-US" dirty="0" smtClean="0"/>
              <a:t>Partial duals may become eligible for full </a:t>
            </a:r>
            <a:r>
              <a:rPr lang="en-US" dirty="0" err="1" smtClean="0"/>
              <a:t>MediCal</a:t>
            </a:r>
            <a:r>
              <a:rPr lang="en-US" dirty="0" smtClean="0"/>
              <a:t> —and thus become full duals—if they develop the need for long-term nursing home care. specifically, such beneficiaries may gain full </a:t>
            </a:r>
            <a:r>
              <a:rPr lang="en-US" dirty="0" err="1" smtClean="0"/>
              <a:t>MediCal</a:t>
            </a:r>
            <a:r>
              <a:rPr lang="en-US" dirty="0" smtClean="0"/>
              <a:t> eligibility because of spending down their assets or because of higher ceilings on income and assets for people living in nursing facilities, depending on California's  eligibility rules for </a:t>
            </a:r>
            <a:r>
              <a:rPr lang="en-US" dirty="0" err="1" smtClean="0"/>
              <a:t>MediCal</a:t>
            </a:r>
            <a:r>
              <a:rPr lang="en-US" dirty="0" smtClean="0"/>
              <a:t>. </a:t>
            </a:r>
          </a:p>
          <a:p>
            <a:pPr defTabSz="881390">
              <a:defRPr/>
            </a:pPr>
            <a:endParaRPr lang="en-US" dirty="0" smtClean="0"/>
          </a:p>
          <a:p>
            <a:pPr defTabSz="881390">
              <a:defRPr/>
            </a:pPr>
            <a:endParaRPr lang="en-US" dirty="0" smtClean="0"/>
          </a:p>
          <a:p>
            <a:pPr defTabSz="881390">
              <a:defRPr/>
            </a:pPr>
            <a:r>
              <a:rPr lang="en-US" dirty="0" smtClean="0"/>
              <a:t>Part A = Hospital Insurance--helps cover inpatient care in hospitals, as well as skilled nursing facility, hospice, and home health care.</a:t>
            </a:r>
          </a:p>
          <a:p>
            <a:endParaRPr lang="en-US" dirty="0" smtClean="0"/>
          </a:p>
          <a:p>
            <a:pPr defTabSz="881390">
              <a:defRPr/>
            </a:pPr>
            <a:r>
              <a:rPr lang="en-US" dirty="0" smtClean="0"/>
              <a:t>Part B = Medical Insurance  helps cover doctor and other health care providers &amp;  services, outpatient care, durable medical equipment, home health care, and some preventive services.</a:t>
            </a:r>
          </a:p>
          <a:p>
            <a:endParaRPr lang="en-US" dirty="0" smtClean="0"/>
          </a:p>
          <a:p>
            <a:r>
              <a:rPr lang="en-US" dirty="0" smtClean="0"/>
              <a:t>Part C =</a:t>
            </a:r>
            <a:r>
              <a:rPr lang="en-US" dirty="0" err="1" smtClean="0"/>
              <a:t>Hmo</a:t>
            </a:r>
            <a:r>
              <a:rPr lang="en-US" dirty="0" smtClean="0"/>
              <a:t>/PPO Medicare Health plans --Medicare health plans, which provide Part A and Part B benefits to people with Medicare. The plans include Medicare Advantage, Medicare Medical Savings Account (MSA), and Medicare Cost plans, and Demonstration/Pilot Programs, Programs </a:t>
            </a:r>
          </a:p>
          <a:p>
            <a:endParaRPr lang="en-US" dirty="0" smtClean="0"/>
          </a:p>
          <a:p>
            <a:r>
              <a:rPr lang="en-US" dirty="0" smtClean="0"/>
              <a:t>Part</a:t>
            </a:r>
            <a:r>
              <a:rPr lang="en-US" baseline="0" dirty="0" smtClean="0"/>
              <a:t> D =</a:t>
            </a:r>
            <a:endParaRPr lang="en-US" dirty="0"/>
          </a:p>
        </p:txBody>
      </p:sp>
      <p:sp>
        <p:nvSpPr>
          <p:cNvPr id="4" name="Slide Number Placeholder 3"/>
          <p:cNvSpPr>
            <a:spLocks noGrp="1"/>
          </p:cNvSpPr>
          <p:nvPr>
            <p:ph type="sldNum" sz="quarter" idx="10"/>
          </p:nvPr>
        </p:nvSpPr>
        <p:spPr/>
        <p:txBody>
          <a:bodyPr/>
          <a:lstStyle/>
          <a:p>
            <a:pPr>
              <a:defRPr/>
            </a:pPr>
            <a:fld id="{8E579C7A-A36A-4CF3-A398-D34F52C1B172}" type="slidenum">
              <a:rPr lang="en-US" smtClean="0"/>
              <a:pPr>
                <a:defRPr/>
              </a:pPr>
              <a:t>10</a:t>
            </a:fld>
            <a:endParaRPr lang="en-US"/>
          </a:p>
        </p:txBody>
      </p:sp>
    </p:spTree>
    <p:extLst>
      <p:ext uri="{BB962C8B-B14F-4D97-AF65-F5344CB8AC3E}">
        <p14:creationId xmlns:p14="http://schemas.microsoft.com/office/powerpoint/2010/main" val="170868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579C7A-A36A-4CF3-A398-D34F52C1B172}" type="slidenum">
              <a:rPr lang="en-US" smtClean="0"/>
              <a:pPr>
                <a:defRPr/>
              </a:pPr>
              <a:t>12</a:t>
            </a:fld>
            <a:endParaRPr lang="en-US"/>
          </a:p>
        </p:txBody>
      </p:sp>
    </p:spTree>
    <p:extLst>
      <p:ext uri="{BB962C8B-B14F-4D97-AF65-F5344CB8AC3E}">
        <p14:creationId xmlns:p14="http://schemas.microsoft.com/office/powerpoint/2010/main" val="1555626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TextEdit="1"/>
          </p:cNvSpPr>
          <p:nvPr>
            <p:ph type="sldImg"/>
          </p:nvPr>
        </p:nvSpPr>
        <p:spPr bwMode="auto">
          <a:xfrm>
            <a:off x="1854200" y="231775"/>
            <a:ext cx="3303588" cy="2479675"/>
          </a:xfrm>
          <a:noFill/>
          <a:ln>
            <a:solidFill>
              <a:srgbClr val="000000"/>
            </a:solidFill>
            <a:miter lim="800000"/>
            <a:headEnd/>
            <a:tailEnd/>
          </a:ln>
        </p:spPr>
      </p:sp>
      <p:sp>
        <p:nvSpPr>
          <p:cNvPr id="28674" name="Rectangle 3"/>
          <p:cNvSpPr>
            <a:spLocks noGrp="1"/>
          </p:cNvSpPr>
          <p:nvPr>
            <p:ph type="body" idx="1"/>
          </p:nvPr>
        </p:nvSpPr>
        <p:spPr>
          <a:xfrm>
            <a:off x="232768" y="2866698"/>
            <a:ext cx="6544866" cy="5963960"/>
          </a:xfrm>
          <a:noFill/>
          <a:ln/>
        </p:spPr>
        <p:txBody>
          <a:bodyPr/>
          <a:lstStyle/>
          <a:p>
            <a:pPr>
              <a:lnSpc>
                <a:spcPct val="80000"/>
              </a:lnSpc>
              <a:buFont typeface="Wingdings" pitchFamily="2" charset="2"/>
              <a:buNone/>
            </a:pPr>
            <a:r>
              <a:rPr lang="en-US" sz="900" dirty="0">
                <a:latin typeface="Arial" charset="0"/>
                <a:cs typeface="Arial" charset="0"/>
              </a:rPr>
              <a:t>Is the start date still October?</a:t>
            </a:r>
          </a:p>
          <a:p>
            <a:pPr>
              <a:lnSpc>
                <a:spcPct val="80000"/>
              </a:lnSpc>
              <a:buFont typeface="Wingdings" pitchFamily="2" charset="2"/>
              <a:buNone/>
            </a:pPr>
            <a:endParaRPr lang="en-US" sz="900" dirty="0">
              <a:latin typeface="Arial" charset="0"/>
              <a:cs typeface="Arial" charset="0"/>
            </a:endParaRPr>
          </a:p>
          <a:p>
            <a:pPr>
              <a:lnSpc>
                <a:spcPct val="80000"/>
              </a:lnSpc>
              <a:buFont typeface="Wingdings" pitchFamily="2" charset="2"/>
              <a:buNone/>
            </a:pPr>
            <a:r>
              <a:rPr lang="en-US" sz="900" dirty="0">
                <a:latin typeface="Arial" charset="0"/>
                <a:cs typeface="Arial" charset="0"/>
              </a:rPr>
              <a:t>The Demonstration‘s goals are to:</a:t>
            </a:r>
          </a:p>
          <a:p>
            <a:pPr marL="716130" lvl="1" indent="-275434">
              <a:lnSpc>
                <a:spcPct val="80000"/>
              </a:lnSpc>
            </a:pPr>
            <a:r>
              <a:rPr lang="en-US" sz="900" dirty="0">
                <a:solidFill>
                  <a:srgbClr val="006600"/>
                </a:solidFill>
                <a:latin typeface="Arial" charset="0"/>
                <a:cs typeface="Arial" charset="0"/>
              </a:rPr>
              <a:t>Improve the continuity of care and services by coordinating benefits and access to care.</a:t>
            </a:r>
          </a:p>
          <a:p>
            <a:pPr marL="716130" lvl="1" indent="-275434">
              <a:lnSpc>
                <a:spcPct val="80000"/>
              </a:lnSpc>
            </a:pPr>
            <a:r>
              <a:rPr lang="en-US" sz="900" dirty="0">
                <a:solidFill>
                  <a:srgbClr val="006600"/>
                </a:solidFill>
                <a:latin typeface="Arial" charset="0"/>
                <a:cs typeface="Arial" charset="0"/>
              </a:rPr>
              <a:t>Maximizing the ability of dual </a:t>
            </a:r>
            <a:r>
              <a:rPr lang="en-US" sz="900" dirty="0" err="1">
                <a:solidFill>
                  <a:srgbClr val="006600"/>
                </a:solidFill>
                <a:latin typeface="Arial" charset="0"/>
                <a:cs typeface="Arial" charset="0"/>
              </a:rPr>
              <a:t>eligibles</a:t>
            </a:r>
            <a:r>
              <a:rPr lang="en-US" sz="900" dirty="0">
                <a:solidFill>
                  <a:srgbClr val="006600"/>
                </a:solidFill>
                <a:latin typeface="Arial" charset="0"/>
                <a:cs typeface="Arial" charset="0"/>
              </a:rPr>
              <a:t> to remain in their homes and communities with appropriate services and support in lieu of institutional care.</a:t>
            </a:r>
          </a:p>
          <a:p>
            <a:pPr marL="716130" lvl="1" indent="-275434">
              <a:lnSpc>
                <a:spcPct val="80000"/>
              </a:lnSpc>
            </a:pPr>
            <a:r>
              <a:rPr lang="en-US" sz="900" dirty="0">
                <a:solidFill>
                  <a:srgbClr val="006600"/>
                </a:solidFill>
                <a:latin typeface="Arial" charset="0"/>
                <a:cs typeface="Arial" charset="0"/>
              </a:rPr>
              <a:t>Increase the availability and access to home and community-based alternatives.</a:t>
            </a:r>
          </a:p>
          <a:p>
            <a:pPr marL="716130" lvl="1" indent="-275434">
              <a:lnSpc>
                <a:spcPct val="80000"/>
              </a:lnSpc>
            </a:pPr>
            <a:r>
              <a:rPr lang="en-US" sz="900" dirty="0">
                <a:solidFill>
                  <a:srgbClr val="006600"/>
                </a:solidFill>
                <a:latin typeface="Arial" charset="0"/>
                <a:cs typeface="Arial" charset="0"/>
              </a:rPr>
              <a:t>Improve health processes and satisfaction with care.</a:t>
            </a:r>
          </a:p>
          <a:p>
            <a:pPr marL="716130" lvl="1" indent="-275434">
              <a:lnSpc>
                <a:spcPct val="80000"/>
              </a:lnSpc>
            </a:pPr>
            <a:r>
              <a:rPr lang="en-US" sz="900" dirty="0">
                <a:solidFill>
                  <a:srgbClr val="006600"/>
                </a:solidFill>
                <a:latin typeface="Arial" charset="0"/>
                <a:cs typeface="Arial" charset="0"/>
              </a:rPr>
              <a:t>Optimize the use of Medicare, </a:t>
            </a:r>
            <a:r>
              <a:rPr lang="en-US" sz="900" dirty="0" err="1">
                <a:solidFill>
                  <a:srgbClr val="006600"/>
                </a:solidFill>
                <a:latin typeface="Arial" charset="0"/>
                <a:cs typeface="Arial" charset="0"/>
              </a:rPr>
              <a:t>Medi</a:t>
            </a:r>
            <a:r>
              <a:rPr lang="en-US" sz="900" dirty="0">
                <a:solidFill>
                  <a:srgbClr val="006600"/>
                </a:solidFill>
                <a:latin typeface="Arial" charset="0"/>
                <a:cs typeface="Arial" charset="0"/>
              </a:rPr>
              <a:t>-Cal and other State/County resources.</a:t>
            </a:r>
          </a:p>
          <a:p>
            <a:pPr marL="716130" lvl="1" indent="-275434">
              <a:lnSpc>
                <a:spcPct val="80000"/>
              </a:lnSpc>
            </a:pPr>
            <a:endParaRPr lang="en-US" sz="900" dirty="0">
              <a:latin typeface="Arial" charset="0"/>
              <a:cs typeface="Arial" charset="0"/>
            </a:endParaRPr>
          </a:p>
          <a:p>
            <a:pPr marL="716130" lvl="1" indent="-275434">
              <a:lnSpc>
                <a:spcPct val="80000"/>
              </a:lnSpc>
            </a:pPr>
            <a:r>
              <a:rPr lang="en-US" sz="600" b="1" dirty="0">
                <a:latin typeface="Arial" charset="0"/>
                <a:cs typeface="Arial" charset="0"/>
              </a:rPr>
              <a:t>Supporting documentation:</a:t>
            </a:r>
          </a:p>
          <a:p>
            <a:pPr marL="716130" lvl="1" indent="-275434">
              <a:lnSpc>
                <a:spcPct val="80000"/>
              </a:lnSpc>
            </a:pPr>
            <a:r>
              <a:rPr lang="en-US" sz="600" dirty="0" err="1">
                <a:solidFill>
                  <a:srgbClr val="0000FF"/>
                </a:solidFill>
                <a:latin typeface="Arial" charset="0"/>
                <a:cs typeface="Arial" charset="0"/>
              </a:rPr>
              <a:t>HnConnect</a:t>
            </a:r>
            <a:r>
              <a:rPr lang="en-US" sz="600" dirty="0">
                <a:solidFill>
                  <a:srgbClr val="0000FF"/>
                </a:solidFill>
                <a:latin typeface="Arial" charset="0"/>
                <a:cs typeface="Arial" charset="0"/>
              </a:rPr>
              <a:t>:  Dual Eligible Demonstration Playbook_v7.0</a:t>
            </a:r>
          </a:p>
          <a:p>
            <a:pPr marL="716130" lvl="1" indent="-275434">
              <a:lnSpc>
                <a:spcPct val="80000"/>
              </a:lnSpc>
            </a:pPr>
            <a:r>
              <a:rPr lang="en-US" sz="600" dirty="0">
                <a:latin typeface="Arial" charset="0"/>
                <a:cs typeface="Arial" charset="0"/>
              </a:rPr>
              <a:t>http://hnconnect.healthnet.com/business_units/hnca/departments/duals/projects/list.jsp</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a:noFill/>
          <a:ln/>
        </p:spPr>
        <p:txBody>
          <a:bodyPr/>
          <a:lstStyle/>
          <a:p>
            <a:r>
              <a:rPr lang="en-US" smtClean="0"/>
              <a:t>Goal out comes will be compared year to year</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14" descr="corp_stars-rgb.gif"/>
          <p:cNvPicPr>
            <a:picLocks noChangeAspect="1"/>
          </p:cNvPicPr>
          <p:nvPr userDrawn="1"/>
        </p:nvPicPr>
        <p:blipFill>
          <a:blip r:embed="rId2">
            <a:clrChange>
              <a:clrFrom>
                <a:srgbClr val="FFFFFF"/>
              </a:clrFrom>
              <a:clrTo>
                <a:srgbClr val="FFFFFF">
                  <a:alpha val="0"/>
                </a:srgbClr>
              </a:clrTo>
            </a:clrChange>
          </a:blip>
          <a:srcRect l="7307" b="990"/>
          <a:stretch>
            <a:fillRect/>
          </a:stretch>
        </p:blipFill>
        <p:spPr bwMode="auto">
          <a:xfrm rot="420000">
            <a:off x="60325" y="1295400"/>
            <a:ext cx="2286000" cy="3438525"/>
          </a:xfrm>
          <a:prstGeom prst="rect">
            <a:avLst/>
          </a:prstGeom>
          <a:noFill/>
          <a:ln w="9525">
            <a:noFill/>
            <a:miter lim="800000"/>
            <a:headEnd/>
            <a:tailEnd/>
          </a:ln>
        </p:spPr>
      </p:pic>
      <p:pic>
        <p:nvPicPr>
          <p:cNvPr id="7" name="Picture 9" descr="SAF 0286-rgb.png"/>
          <p:cNvPicPr>
            <a:picLocks noChangeAspect="1"/>
          </p:cNvPicPr>
          <p:nvPr userDrawn="1"/>
        </p:nvPicPr>
        <p:blipFill>
          <a:blip r:embed="rId3"/>
          <a:srcRect/>
          <a:stretch>
            <a:fillRect/>
          </a:stretch>
        </p:blipFill>
        <p:spPr bwMode="auto">
          <a:xfrm rot="21300000">
            <a:off x="2705100" y="2717800"/>
            <a:ext cx="3035300" cy="3030538"/>
          </a:xfrm>
          <a:prstGeom prst="rect">
            <a:avLst/>
          </a:prstGeom>
          <a:noFill/>
          <a:ln w="9525">
            <a:noFill/>
            <a:miter lim="800000"/>
            <a:headEnd/>
            <a:tailEnd/>
          </a:ln>
          <a:effectLst>
            <a:outerShdw dist="38100" dir="2700000" rotWithShape="0">
              <a:srgbClr val="808080">
                <a:alpha val="42998"/>
              </a:srgbClr>
            </a:outerShdw>
          </a:effectLst>
        </p:spPr>
      </p:pic>
      <p:pic>
        <p:nvPicPr>
          <p:cNvPr id="8" name="Picture 10" descr="Cauc_male_doc-noshdw-rgb.gif"/>
          <p:cNvPicPr>
            <a:picLocks noChangeAspect="1"/>
          </p:cNvPicPr>
          <p:nvPr userDrawn="1"/>
        </p:nvPicPr>
        <p:blipFill>
          <a:blip r:embed="rId4"/>
          <a:srcRect/>
          <a:stretch>
            <a:fillRect/>
          </a:stretch>
        </p:blipFill>
        <p:spPr bwMode="auto">
          <a:xfrm rot="21420000">
            <a:off x="1484313" y="3306763"/>
            <a:ext cx="1635125" cy="1838325"/>
          </a:xfrm>
          <a:prstGeom prst="rect">
            <a:avLst/>
          </a:prstGeom>
          <a:noFill/>
          <a:ln w="9525">
            <a:noFill/>
            <a:miter lim="800000"/>
            <a:headEnd/>
            <a:tailEnd/>
          </a:ln>
          <a:effectLst>
            <a:outerShdw dist="38100" dir="2700000" rotWithShape="0">
              <a:srgbClr val="808080">
                <a:alpha val="42998"/>
              </a:srgbClr>
            </a:outerShdw>
          </a:effectLst>
        </p:spPr>
      </p:pic>
      <p:pic>
        <p:nvPicPr>
          <p:cNvPr id="9" name="Picture 34" descr="HealthNetlogonotag"/>
          <p:cNvPicPr>
            <a:picLocks noChangeAspect="1" noChangeArrowheads="1"/>
          </p:cNvPicPr>
          <p:nvPr userDrawn="1"/>
        </p:nvPicPr>
        <p:blipFill>
          <a:blip r:embed="rId5"/>
          <a:srcRect b="19728"/>
          <a:stretch>
            <a:fillRect/>
          </a:stretch>
        </p:blipFill>
        <p:spPr bwMode="auto">
          <a:xfrm>
            <a:off x="7351713" y="6254750"/>
            <a:ext cx="1360487" cy="374650"/>
          </a:xfrm>
          <a:prstGeom prst="rect">
            <a:avLst/>
          </a:prstGeom>
          <a:noFill/>
          <a:ln w="9525">
            <a:noFill/>
            <a:miter lim="800000"/>
            <a:headEnd/>
            <a:tailEnd/>
          </a:ln>
        </p:spPr>
      </p:pic>
      <p:sp>
        <p:nvSpPr>
          <p:cNvPr id="10" name="Rectangle 12"/>
          <p:cNvSpPr/>
          <p:nvPr userDrawn="1"/>
        </p:nvSpPr>
        <p:spPr>
          <a:xfrm>
            <a:off x="6477000" y="3817938"/>
            <a:ext cx="1571625" cy="215900"/>
          </a:xfrm>
          <a:prstGeom prst="rect">
            <a:avLst/>
          </a:prstGeom>
        </p:spPr>
        <p:txBody>
          <a:bodyPr wrap="none" lIns="0" tIns="0" rIns="0" bIns="0">
            <a:spAutoFit/>
          </a:bodyPr>
          <a:lstStyle/>
          <a:p>
            <a:pPr fontAlgn="auto">
              <a:spcBef>
                <a:spcPts val="0"/>
              </a:spcBef>
              <a:spcAft>
                <a:spcPts val="0"/>
              </a:spcAft>
              <a:defRPr/>
            </a:pPr>
            <a:r>
              <a:rPr lang="en-US" sz="1400" b="1" dirty="0">
                <a:solidFill>
                  <a:schemeClr val="tx2"/>
                </a:solidFill>
                <a:latin typeface="Frutiger 55 Roman" pitchFamily="34" charset="0"/>
                <a:ea typeface="+mn-ea"/>
              </a:rPr>
              <a:t>Presentation for </a:t>
            </a:r>
          </a:p>
        </p:txBody>
      </p:sp>
      <p:sp>
        <p:nvSpPr>
          <p:cNvPr id="12" name="TextBox 14"/>
          <p:cNvSpPr txBox="1">
            <a:spLocks noChangeArrowheads="1"/>
          </p:cNvSpPr>
          <p:nvPr userDrawn="1"/>
        </p:nvSpPr>
        <p:spPr bwMode="auto">
          <a:xfrm>
            <a:off x="911225" y="5867400"/>
            <a:ext cx="990600" cy="184666"/>
          </a:xfrm>
          <a:prstGeom prst="rect">
            <a:avLst/>
          </a:prstGeom>
          <a:noFill/>
          <a:ln w="9525">
            <a:noFill/>
            <a:miter lim="800000"/>
            <a:headEnd/>
            <a:tailEnd/>
          </a:ln>
        </p:spPr>
        <p:txBody>
          <a:bodyPr lIns="0" tIns="0" rIns="0" bIns="0">
            <a:spAutoFit/>
          </a:bodyPr>
          <a:lstStyle/>
          <a:p>
            <a:pPr algn="r" fontAlgn="auto">
              <a:spcBef>
                <a:spcPts val="0"/>
              </a:spcBef>
              <a:spcAft>
                <a:spcPts val="0"/>
              </a:spcAft>
              <a:defRPr/>
            </a:pPr>
            <a:endParaRPr lang="en-US" sz="1200" i="1" dirty="0">
              <a:solidFill>
                <a:schemeClr val="tx2"/>
              </a:solidFill>
              <a:latin typeface="Sabon" pitchFamily="18" charset="0"/>
              <a:ea typeface="+mn-ea"/>
            </a:endParaRPr>
          </a:p>
        </p:txBody>
      </p:sp>
      <p:pic>
        <p:nvPicPr>
          <p:cNvPr id="13" name="Picture 15" descr="Karen-1_rgb.gif"/>
          <p:cNvPicPr>
            <a:picLocks noChangeAspect="1"/>
          </p:cNvPicPr>
          <p:nvPr userDrawn="1"/>
        </p:nvPicPr>
        <p:blipFill>
          <a:blip r:embed="rId6"/>
          <a:srcRect/>
          <a:stretch>
            <a:fillRect/>
          </a:stretch>
        </p:blipFill>
        <p:spPr bwMode="auto">
          <a:xfrm>
            <a:off x="2028825" y="4868863"/>
            <a:ext cx="603250" cy="1549400"/>
          </a:xfrm>
          <a:prstGeom prst="rect">
            <a:avLst/>
          </a:prstGeom>
          <a:noFill/>
          <a:ln w="9525">
            <a:noFill/>
            <a:miter lim="800000"/>
            <a:headEnd/>
            <a:tailEnd/>
          </a:ln>
        </p:spPr>
      </p:pic>
      <p:sp>
        <p:nvSpPr>
          <p:cNvPr id="2" name="Title 1"/>
          <p:cNvSpPr>
            <a:spLocks noGrp="1"/>
          </p:cNvSpPr>
          <p:nvPr>
            <p:ph type="ctrTitle"/>
          </p:nvPr>
        </p:nvSpPr>
        <p:spPr>
          <a:xfrm>
            <a:off x="1901952" y="777240"/>
            <a:ext cx="6784848" cy="1399032"/>
          </a:xfrm>
        </p:spPr>
        <p:txBody>
          <a:bodyPr/>
          <a:lstStyle>
            <a:lvl1pPr algn="l">
              <a:lnSpc>
                <a:spcPct val="80000"/>
              </a:lnSpc>
              <a:defRPr sz="4800"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5029200" y="2209800"/>
            <a:ext cx="3733800" cy="457200"/>
          </a:xfrm>
        </p:spPr>
        <p:txBody>
          <a:bodyPr>
            <a:normAutofit/>
          </a:bodyPr>
          <a:lstStyle>
            <a:lvl1pPr marL="0" indent="0" algn="r">
              <a:buNone/>
              <a:defRPr lang="en-US" sz="1600" i="1" kern="1200" dirty="0" smtClean="0">
                <a:solidFill>
                  <a:schemeClr val="tx2"/>
                </a:solidFill>
                <a:latin typeface="Sabon" pitchFamily="18" charset="0"/>
                <a:ea typeface="ヒラギノ角ゴ Pro W3" charset="-128"/>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2" name="Text Placeholder 21"/>
          <p:cNvSpPr>
            <a:spLocks noGrp="1"/>
          </p:cNvSpPr>
          <p:nvPr>
            <p:ph type="body" sz="quarter" idx="15"/>
          </p:nvPr>
        </p:nvSpPr>
        <p:spPr>
          <a:xfrm>
            <a:off x="6713536" y="4038600"/>
            <a:ext cx="2125663" cy="457200"/>
          </a:xfrm>
        </p:spPr>
        <p:txBody>
          <a:bodyPr/>
          <a:lstStyle>
            <a:lvl1pPr marL="0" indent="0">
              <a:lnSpc>
                <a:spcPct val="100000"/>
              </a:lnSpc>
              <a:spcAft>
                <a:spcPts val="0"/>
              </a:spcAft>
              <a:defRPr lang="en-US" sz="1600" i="1" kern="1200" dirty="0" smtClean="0">
                <a:solidFill>
                  <a:schemeClr val="tx2"/>
                </a:solidFill>
                <a:latin typeface="Sabon" pitchFamily="18" charset="0"/>
                <a:ea typeface="+mn-ea"/>
                <a:cs typeface="+mn-cs"/>
              </a:defRPr>
            </a:lvl1pPr>
          </a:lstStyle>
          <a:p>
            <a:pPr lvl="0"/>
            <a:r>
              <a:rPr lang="en-US" dirty="0" smtClean="0"/>
              <a:t>Click to edit Master text styles</a:t>
            </a:r>
          </a:p>
        </p:txBody>
      </p:sp>
      <p:sp>
        <p:nvSpPr>
          <p:cNvPr id="14" name="Date Placeholder 3"/>
          <p:cNvSpPr>
            <a:spLocks noGrp="1"/>
          </p:cNvSpPr>
          <p:nvPr>
            <p:ph type="dt" sz="half" idx="17"/>
          </p:nvPr>
        </p:nvSpPr>
        <p:spPr>
          <a:xfrm>
            <a:off x="228600" y="6492875"/>
            <a:ext cx="2890838" cy="365125"/>
          </a:xfrm>
        </p:spPr>
        <p:txBody>
          <a:bodyPr/>
          <a:lstStyle>
            <a:lvl1pPr>
              <a:defRPr sz="1200" smtClean="0"/>
            </a:lvl1pPr>
          </a:lstStyle>
          <a:p>
            <a:pPr>
              <a:defRPr/>
            </a:pPr>
            <a:r>
              <a:rPr lang="en-US" smtClean="0"/>
              <a:t>HealthNet_Duals MOC Trg Deck_20Mar14.pdf</a:t>
            </a:r>
            <a:endParaRPr lang="en-US"/>
          </a:p>
        </p:txBody>
      </p:sp>
      <p:sp>
        <p:nvSpPr>
          <p:cNvPr id="15" name="Date Placeholder 3"/>
          <p:cNvSpPr>
            <a:spLocks noGrp="1"/>
          </p:cNvSpPr>
          <p:nvPr>
            <p:ph type="dt" sz="half" idx="18"/>
          </p:nvPr>
        </p:nvSpPr>
        <p:spPr bwMode="auto">
          <a:xfrm>
            <a:off x="228600" y="6492875"/>
            <a:ext cx="2890838" cy="365125"/>
          </a:xfrm>
          <a:ln>
            <a:miter lim="800000"/>
            <a:headEnd/>
            <a:tailEnd/>
          </a:ln>
        </p:spPr>
        <p:txBody>
          <a:bodyPr/>
          <a:lstStyle>
            <a:lvl1pPr>
              <a:defRPr/>
            </a:lvl1pPr>
          </a:lstStyle>
          <a:p>
            <a:pPr>
              <a:defRPr/>
            </a:pPr>
            <a:r>
              <a:rPr lang="en-US"/>
              <a:t>HealthNet_Duals MOC Trg Deck_18Apr13.pdf</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34" descr="HealthNetlogonotag"/>
          <p:cNvPicPr>
            <a:picLocks noChangeAspect="1" noChangeArrowheads="1"/>
          </p:cNvPicPr>
          <p:nvPr userDrawn="1"/>
        </p:nvPicPr>
        <p:blipFill>
          <a:blip r:embed="rId2"/>
          <a:srcRect b="19728"/>
          <a:stretch>
            <a:fillRect/>
          </a:stretch>
        </p:blipFill>
        <p:spPr bwMode="auto">
          <a:xfrm>
            <a:off x="7370763" y="6350"/>
            <a:ext cx="1360487" cy="374650"/>
          </a:xfrm>
          <a:prstGeom prst="rect">
            <a:avLst/>
          </a:prstGeom>
          <a:noFill/>
          <a:ln w="9525">
            <a:noFill/>
            <a:miter lim="800000"/>
            <a:headEnd/>
            <a:tailEnd/>
          </a:ln>
        </p:spPr>
      </p:pic>
      <p:sp>
        <p:nvSpPr>
          <p:cNvPr id="2" name="Title 1"/>
          <p:cNvSpPr>
            <a:spLocks noGrp="1"/>
          </p:cNvSpPr>
          <p:nvPr>
            <p:ph type="title"/>
          </p:nvPr>
        </p:nvSpPr>
        <p:spPr>
          <a:xfrm>
            <a:off x="1981200" y="530352"/>
            <a:ext cx="7010400" cy="1143000"/>
          </a:xfrm>
        </p:spPr>
        <p:txBody>
          <a:bodyPr/>
          <a:lstStyle>
            <a:lvl1pPr algn="l">
              <a:lnSpc>
                <a:spcPct val="80000"/>
              </a:lnSpc>
              <a:defRPr sz="30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1965960" y="1676400"/>
            <a:ext cx="7025640" cy="4724400"/>
          </a:xfrm>
        </p:spPr>
        <p:txBody>
          <a:bodyPr/>
          <a:lstStyle>
            <a:lvl2pPr marL="0" indent="0">
              <a:defRPr/>
            </a:lvl2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sp>
        <p:nvSpPr>
          <p:cNvPr id="15" name="Text Placeholder 14"/>
          <p:cNvSpPr>
            <a:spLocks noGrp="1"/>
          </p:cNvSpPr>
          <p:nvPr>
            <p:ph type="body" sz="quarter" idx="13"/>
          </p:nvPr>
        </p:nvSpPr>
        <p:spPr>
          <a:xfrm>
            <a:off x="448056" y="3749040"/>
            <a:ext cx="1225296" cy="2194560"/>
          </a:xfrm>
        </p:spPr>
        <p:txBody>
          <a:bodyPr/>
          <a:lstStyle>
            <a:lvl1pPr marL="0" indent="0">
              <a:spcAft>
                <a:spcPts val="0"/>
              </a:spcAft>
              <a:defRPr lang="en-US" sz="1200" i="0" kern="1200" baseline="0" dirty="0">
                <a:solidFill>
                  <a:schemeClr val="tx2"/>
                </a:solidFill>
                <a:latin typeface="Frutiger 55 Roman" pitchFamily="34" charset="0"/>
                <a:ea typeface="+mn-ea"/>
                <a:cs typeface="+mn-cs"/>
              </a:defRPr>
            </a:lvl1pPr>
          </a:lstStyle>
          <a:p>
            <a:pPr lvl="0"/>
            <a:r>
              <a:rPr lang="en-US" dirty="0" smtClean="0"/>
              <a:t>Click to edit Master text styles</a:t>
            </a:r>
          </a:p>
        </p:txBody>
      </p:sp>
      <p:sp>
        <p:nvSpPr>
          <p:cNvPr id="6" name="Footer Placeholder 4"/>
          <p:cNvSpPr>
            <a:spLocks noGrp="1"/>
          </p:cNvSpPr>
          <p:nvPr>
            <p:ph type="ftr" sz="quarter" idx="14"/>
          </p:nvPr>
        </p:nvSpPr>
        <p:spPr>
          <a:xfrm>
            <a:off x="2971800" y="6492875"/>
            <a:ext cx="3429000" cy="365125"/>
          </a:xfrm>
        </p:spPr>
        <p:txBody>
          <a:bodyPr/>
          <a:lstStyle>
            <a:lvl1pPr>
              <a:defRPr/>
            </a:lvl1pPr>
          </a:lstStyle>
          <a:p>
            <a:pPr>
              <a:defRPr/>
            </a:pPr>
            <a:endParaRPr lang="en-US"/>
          </a:p>
        </p:txBody>
      </p:sp>
      <p:sp>
        <p:nvSpPr>
          <p:cNvPr id="7" name="Slide Number Placeholder 5"/>
          <p:cNvSpPr>
            <a:spLocks noGrp="1"/>
          </p:cNvSpPr>
          <p:nvPr>
            <p:ph type="sldNum" sz="quarter" idx="15"/>
          </p:nvPr>
        </p:nvSpPr>
        <p:spPr/>
        <p:txBody>
          <a:bodyPr/>
          <a:lstStyle>
            <a:lvl1pPr>
              <a:defRPr/>
            </a:lvl1pPr>
          </a:lstStyle>
          <a:p>
            <a:pPr>
              <a:defRPr/>
            </a:pPr>
            <a:fld id="{81BC8217-7DCE-4B3E-A76F-220946974A12}" type="slidenum">
              <a:rPr lang="en-US"/>
              <a:pPr>
                <a:defRPr/>
              </a:pPr>
              <a:t>‹#›</a:t>
            </a:fld>
            <a:endParaRPr lang="en-US"/>
          </a:p>
        </p:txBody>
      </p:sp>
      <p:sp>
        <p:nvSpPr>
          <p:cNvPr id="8" name="Date Placeholder 3"/>
          <p:cNvSpPr>
            <a:spLocks noGrp="1"/>
          </p:cNvSpPr>
          <p:nvPr>
            <p:ph type="dt" sz="half" idx="16"/>
          </p:nvPr>
        </p:nvSpPr>
        <p:spPr>
          <a:xfrm>
            <a:off x="76200" y="6492875"/>
            <a:ext cx="2971800" cy="365125"/>
          </a:xfrm>
        </p:spPr>
        <p:txBody>
          <a:bodyPr/>
          <a:lstStyle>
            <a:lvl1pPr>
              <a:defRPr smtClean="0"/>
            </a:lvl1pPr>
          </a:lstStyle>
          <a:p>
            <a:pPr>
              <a:defRPr/>
            </a:pPr>
            <a:r>
              <a:rPr lang="en-US" smtClean="0"/>
              <a:t>HealthNet_Duals MOC Trg Deck_20Mar14.pdf</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rand">
    <p:spTree>
      <p:nvGrpSpPr>
        <p:cNvPr id="1" name=""/>
        <p:cNvGrpSpPr/>
        <p:nvPr/>
      </p:nvGrpSpPr>
      <p:grpSpPr>
        <a:xfrm>
          <a:off x="0" y="0"/>
          <a:ext cx="0" cy="0"/>
          <a:chOff x="0" y="0"/>
          <a:chExt cx="0" cy="0"/>
        </a:xfrm>
      </p:grpSpPr>
      <p:pic>
        <p:nvPicPr>
          <p:cNvPr id="4" name="Picture 34" descr="HealthNetlogonotag"/>
          <p:cNvPicPr>
            <a:picLocks noChangeAspect="1" noChangeArrowheads="1"/>
          </p:cNvPicPr>
          <p:nvPr userDrawn="1"/>
        </p:nvPicPr>
        <p:blipFill>
          <a:blip r:embed="rId2"/>
          <a:srcRect b="19728"/>
          <a:stretch>
            <a:fillRect/>
          </a:stretch>
        </p:blipFill>
        <p:spPr bwMode="auto">
          <a:xfrm>
            <a:off x="7370763" y="6350"/>
            <a:ext cx="1360487" cy="374650"/>
          </a:xfrm>
          <a:prstGeom prst="rect">
            <a:avLst/>
          </a:prstGeom>
          <a:noFill/>
          <a:ln w="9525">
            <a:noFill/>
            <a:miter lim="800000"/>
            <a:headEnd/>
            <a:tailEnd/>
          </a:ln>
        </p:spPr>
      </p:pic>
      <p:sp>
        <p:nvSpPr>
          <p:cNvPr id="3" name="Content Placeholder 2"/>
          <p:cNvSpPr>
            <a:spLocks noGrp="1"/>
          </p:cNvSpPr>
          <p:nvPr>
            <p:ph idx="1"/>
          </p:nvPr>
        </p:nvSpPr>
        <p:spPr>
          <a:xfrm>
            <a:off x="1828800" y="1778000"/>
            <a:ext cx="5807076" cy="4394200"/>
          </a:xfrm>
        </p:spPr>
        <p:txBody>
          <a:bodyPr/>
          <a:lstStyle>
            <a:lvl1pPr>
              <a:lnSpc>
                <a:spcPts val="1760"/>
              </a:lnSpc>
              <a:spcAft>
                <a:spcPts val="0"/>
              </a:spcAft>
              <a:defRPr lang="en-US" sz="1600" kern="1200" dirty="0" smtClean="0">
                <a:solidFill>
                  <a:schemeClr val="tx1"/>
                </a:solidFill>
                <a:latin typeface="Frutiger 45 Light" pitchFamily="34" charset="0"/>
                <a:ea typeface="+mn-ea"/>
                <a:cs typeface="+mn-cs"/>
              </a:defRPr>
            </a:lvl1pPr>
            <a:lvl5pPr>
              <a:buNone/>
              <a:defRPr/>
            </a:lvl5pPr>
          </a:lstStyle>
          <a:p>
            <a:pPr lvl="0"/>
            <a:r>
              <a:rPr lang="en-US" dirty="0" smtClean="0"/>
              <a:t>Click to edit Master text styles</a:t>
            </a:r>
          </a:p>
        </p:txBody>
      </p:sp>
      <p:sp>
        <p:nvSpPr>
          <p:cNvPr id="2" name="Title 1"/>
          <p:cNvSpPr>
            <a:spLocks noGrp="1"/>
          </p:cNvSpPr>
          <p:nvPr>
            <p:ph type="title"/>
          </p:nvPr>
        </p:nvSpPr>
        <p:spPr>
          <a:xfrm>
            <a:off x="457200" y="530352"/>
            <a:ext cx="8534400" cy="1143000"/>
          </a:xfrm>
        </p:spPr>
        <p:txBody>
          <a:bodyPr/>
          <a:lstStyle>
            <a:lvl1pPr algn="l">
              <a:lnSpc>
                <a:spcPct val="80000"/>
              </a:lnSpc>
              <a:defRPr sz="3000"/>
            </a:lvl1pPr>
          </a:lstStyle>
          <a:p>
            <a:r>
              <a:rPr lang="en-US" dirty="0" smtClean="0"/>
              <a:t>Click to edit Master title style</a:t>
            </a:r>
            <a:endParaRPr lang="en-US" dirty="0"/>
          </a:p>
        </p:txBody>
      </p:sp>
      <p:sp>
        <p:nvSpPr>
          <p:cNvPr id="5" name="Date Placeholder 3"/>
          <p:cNvSpPr>
            <a:spLocks noGrp="1"/>
          </p:cNvSpPr>
          <p:nvPr>
            <p:ph type="dt" sz="half" idx="10"/>
          </p:nvPr>
        </p:nvSpPr>
        <p:spPr/>
        <p:txBody>
          <a:bodyPr/>
          <a:lstStyle>
            <a:lvl1pPr>
              <a:defRPr smtClean="0"/>
            </a:lvl1pPr>
          </a:lstStyle>
          <a:p>
            <a:pPr>
              <a:defRPr/>
            </a:pPr>
            <a:r>
              <a:rPr lang="en-US" smtClean="0"/>
              <a:t>HealthNet_Duals MOC Trg Deck_20Mar14.pdf</a:t>
            </a:r>
            <a:endParaRPr lang="en-US"/>
          </a:p>
        </p:txBody>
      </p:sp>
      <p:sp>
        <p:nvSpPr>
          <p:cNvPr id="6" name="Slide Number Placeholder 5"/>
          <p:cNvSpPr>
            <a:spLocks noGrp="1"/>
          </p:cNvSpPr>
          <p:nvPr>
            <p:ph type="sldNum" sz="quarter" idx="11"/>
          </p:nvPr>
        </p:nvSpPr>
        <p:spPr/>
        <p:txBody>
          <a:bodyPr/>
          <a:lstStyle>
            <a:lvl1pPr>
              <a:defRPr/>
            </a:lvl1pPr>
          </a:lstStyle>
          <a:p>
            <a:pPr>
              <a:defRPr/>
            </a:pPr>
            <a:fld id="{5381267B-8B49-432F-B6A9-C1A5A4A68709}" type="slidenum">
              <a:rPr lang="en-US"/>
              <a:pPr>
                <a:defRPr/>
              </a:pPr>
              <a:t>‹#›</a:t>
            </a:fld>
            <a:endParaRPr lang="en-US"/>
          </a:p>
        </p:txBody>
      </p:sp>
      <p:sp>
        <p:nvSpPr>
          <p:cNvPr id="7" name="Footer Placeholder 4"/>
          <p:cNvSpPr>
            <a:spLocks noGrp="1"/>
          </p:cNvSpPr>
          <p:nvPr>
            <p:ph type="ftr" sz="quarter" idx="12"/>
          </p:nvPr>
        </p:nvSpPr>
        <p:spPr>
          <a:xfrm>
            <a:off x="3124200" y="6492875"/>
            <a:ext cx="3429000" cy="365125"/>
          </a:xfrm>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34" descr="HealthNetlogonotag"/>
          <p:cNvPicPr>
            <a:picLocks noChangeAspect="1" noChangeArrowheads="1"/>
          </p:cNvPicPr>
          <p:nvPr userDrawn="1"/>
        </p:nvPicPr>
        <p:blipFill>
          <a:blip r:embed="rId2"/>
          <a:srcRect b="19728"/>
          <a:stretch>
            <a:fillRect/>
          </a:stretch>
        </p:blipFill>
        <p:spPr bwMode="auto">
          <a:xfrm>
            <a:off x="7370763" y="6350"/>
            <a:ext cx="1360487" cy="374650"/>
          </a:xfrm>
          <a:prstGeom prst="rect">
            <a:avLst/>
          </a:prstGeom>
          <a:noFill/>
          <a:ln w="9525">
            <a:noFill/>
            <a:miter lim="800000"/>
            <a:headEnd/>
            <a:tailEnd/>
          </a:ln>
        </p:spPr>
      </p:pic>
      <p:sp>
        <p:nvSpPr>
          <p:cNvPr id="2" name="Title 1"/>
          <p:cNvSpPr>
            <a:spLocks noGrp="1"/>
          </p:cNvSpPr>
          <p:nvPr>
            <p:ph type="title"/>
          </p:nvPr>
        </p:nvSpPr>
        <p:spPr>
          <a:xfrm>
            <a:off x="448056" y="530352"/>
            <a:ext cx="83058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981200" y="1905000"/>
            <a:ext cx="2743200" cy="4221163"/>
          </a:xfrm>
        </p:spPr>
        <p:txBody>
          <a:bodyPr/>
          <a:lstStyle>
            <a:lvl1pPr>
              <a:lnSpc>
                <a:spcPct val="110000"/>
              </a:lnSpc>
              <a:spcBef>
                <a:spcPts val="960"/>
              </a:spcBef>
              <a:spcAft>
                <a:spcPts val="0"/>
              </a:spcAft>
              <a:defRPr sz="16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53000" y="1905000"/>
            <a:ext cx="3810000" cy="4221163"/>
          </a:xfrm>
        </p:spPr>
        <p:txBody>
          <a:bodyPr/>
          <a:lstStyle>
            <a:lvl1pPr>
              <a:lnSpc>
                <a:spcPct val="110000"/>
              </a:lnSpc>
              <a:spcBef>
                <a:spcPts val="960"/>
              </a:spcBef>
              <a:spcAft>
                <a:spcPts val="0"/>
              </a:spcAft>
              <a:defRPr sz="16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14"/>
          <p:cNvSpPr>
            <a:spLocks noGrp="1"/>
          </p:cNvSpPr>
          <p:nvPr>
            <p:ph type="body" sz="quarter" idx="13"/>
          </p:nvPr>
        </p:nvSpPr>
        <p:spPr>
          <a:xfrm>
            <a:off x="448056" y="3749040"/>
            <a:ext cx="1225296" cy="2194560"/>
          </a:xfrm>
        </p:spPr>
        <p:txBody>
          <a:bodyPr/>
          <a:lstStyle>
            <a:lvl1pPr marL="0" indent="0">
              <a:spcAft>
                <a:spcPts val="0"/>
              </a:spcAft>
              <a:defRPr lang="en-US" sz="1200" i="0" kern="1200" baseline="0" dirty="0">
                <a:solidFill>
                  <a:schemeClr val="tx2"/>
                </a:solidFill>
                <a:latin typeface="Frutiger 55 Roman" pitchFamily="34" charset="0"/>
                <a:ea typeface="+mn-ea"/>
                <a:cs typeface="+mn-cs"/>
              </a:defRPr>
            </a:lvl1pPr>
          </a:lstStyle>
          <a:p>
            <a:pPr lvl="0"/>
            <a:r>
              <a:rPr lang="en-US" dirty="0" smtClean="0"/>
              <a:t>Click to edit Master text styles</a:t>
            </a:r>
          </a:p>
        </p:txBody>
      </p:sp>
      <p:sp>
        <p:nvSpPr>
          <p:cNvPr id="7" name="Slide Number Placeholder 5"/>
          <p:cNvSpPr>
            <a:spLocks noGrp="1"/>
          </p:cNvSpPr>
          <p:nvPr>
            <p:ph type="sldNum" sz="quarter" idx="14"/>
          </p:nvPr>
        </p:nvSpPr>
        <p:spPr/>
        <p:txBody>
          <a:bodyPr/>
          <a:lstStyle>
            <a:lvl1pPr>
              <a:defRPr/>
            </a:lvl1pPr>
          </a:lstStyle>
          <a:p>
            <a:pPr>
              <a:defRPr/>
            </a:pPr>
            <a:fld id="{2FB230F0-498D-46D3-A3BE-A7867BD6C375}" type="slidenum">
              <a:rPr lang="en-US"/>
              <a:pPr>
                <a:defRPr/>
              </a:pPr>
              <a:t>‹#›</a:t>
            </a:fld>
            <a:endParaRPr lang="en-US"/>
          </a:p>
        </p:txBody>
      </p:sp>
      <p:sp>
        <p:nvSpPr>
          <p:cNvPr id="9" name="Footer Placeholder 4"/>
          <p:cNvSpPr>
            <a:spLocks noGrp="1"/>
          </p:cNvSpPr>
          <p:nvPr>
            <p:ph type="ftr" sz="quarter" idx="15"/>
          </p:nvPr>
        </p:nvSpPr>
        <p:spPr>
          <a:xfrm>
            <a:off x="3124200" y="6492875"/>
            <a:ext cx="3429000" cy="365125"/>
          </a:xfrm>
        </p:spPr>
        <p:txBody>
          <a:bodyPr/>
          <a:lstStyle>
            <a:lvl1pPr>
              <a:defRPr/>
            </a:lvl1pPr>
          </a:lstStyle>
          <a:p>
            <a:pPr>
              <a:defRPr/>
            </a:pPr>
            <a:endParaRPr lang="en-US"/>
          </a:p>
        </p:txBody>
      </p:sp>
      <p:sp>
        <p:nvSpPr>
          <p:cNvPr id="10" name="Date Placeholder 3"/>
          <p:cNvSpPr>
            <a:spLocks noGrp="1"/>
          </p:cNvSpPr>
          <p:nvPr>
            <p:ph type="dt" sz="half" idx="16"/>
          </p:nvPr>
        </p:nvSpPr>
        <p:spPr/>
        <p:txBody>
          <a:bodyPr/>
          <a:lstStyle>
            <a:lvl1pPr>
              <a:defRPr smtClean="0"/>
            </a:lvl1pPr>
          </a:lstStyle>
          <a:p>
            <a:pPr>
              <a:defRPr/>
            </a:pPr>
            <a:r>
              <a:rPr lang="en-US" smtClean="0"/>
              <a:t>HealthNet_Duals MOC Trg Deck_20Mar14.pdf</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34" descr="HealthNetlogonotag"/>
          <p:cNvPicPr>
            <a:picLocks noChangeAspect="1" noChangeArrowheads="1"/>
          </p:cNvPicPr>
          <p:nvPr userDrawn="1"/>
        </p:nvPicPr>
        <p:blipFill>
          <a:blip r:embed="rId2"/>
          <a:srcRect b="19728"/>
          <a:stretch>
            <a:fillRect/>
          </a:stretch>
        </p:blipFill>
        <p:spPr bwMode="auto">
          <a:xfrm>
            <a:off x="7370763" y="6350"/>
            <a:ext cx="1360487" cy="374650"/>
          </a:xfrm>
          <a:prstGeom prst="rect">
            <a:avLst/>
          </a:prstGeom>
          <a:noFill/>
          <a:ln w="9525">
            <a:noFill/>
            <a:miter lim="800000"/>
            <a:headEnd/>
            <a:tailEnd/>
          </a:ln>
        </p:spPr>
      </p:pic>
      <p:sp>
        <p:nvSpPr>
          <p:cNvPr id="2" name="Title 1"/>
          <p:cNvSpPr>
            <a:spLocks noGrp="1"/>
          </p:cNvSpPr>
          <p:nvPr>
            <p:ph type="title"/>
          </p:nvPr>
        </p:nvSpPr>
        <p:spPr>
          <a:xfrm>
            <a:off x="381000" y="530352"/>
            <a:ext cx="8382000" cy="1143000"/>
          </a:xfrm>
        </p:spPr>
        <p:txBody>
          <a:body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16E89A38-41D9-494E-8716-184FB04F28C3}"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smtClean="0"/>
            </a:lvl1pPr>
          </a:lstStyle>
          <a:p>
            <a:pPr>
              <a:defRPr/>
            </a:pPr>
            <a:r>
              <a:rPr lang="en-US" smtClean="0"/>
              <a:t>HealthNet_Duals MOC Trg Deck_20Mar14.pdf</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34" descr="HealthNetlogonotag"/>
          <p:cNvPicPr>
            <a:picLocks noChangeAspect="1" noChangeArrowheads="1"/>
          </p:cNvPicPr>
          <p:nvPr userDrawn="1"/>
        </p:nvPicPr>
        <p:blipFill>
          <a:blip r:embed="rId2"/>
          <a:srcRect b="19728"/>
          <a:stretch>
            <a:fillRect/>
          </a:stretch>
        </p:blipFill>
        <p:spPr bwMode="auto">
          <a:xfrm>
            <a:off x="7370763" y="6350"/>
            <a:ext cx="1360487" cy="374650"/>
          </a:xfrm>
          <a:prstGeom prst="rect">
            <a:avLst/>
          </a:prstGeom>
          <a:noFill/>
          <a:ln w="9525">
            <a:noFill/>
            <a:miter lim="800000"/>
            <a:headEnd/>
            <a:tailEnd/>
          </a:ln>
        </p:spPr>
      </p:pic>
      <p:sp>
        <p:nvSpPr>
          <p:cNvPr id="3" name="Slide Number Placeholder 5"/>
          <p:cNvSpPr>
            <a:spLocks noGrp="1"/>
          </p:cNvSpPr>
          <p:nvPr>
            <p:ph type="sldNum" sz="quarter" idx="10"/>
          </p:nvPr>
        </p:nvSpPr>
        <p:spPr/>
        <p:txBody>
          <a:bodyPr/>
          <a:lstStyle>
            <a:lvl1pPr>
              <a:defRPr/>
            </a:lvl1pPr>
          </a:lstStyle>
          <a:p>
            <a:pPr>
              <a:defRPr/>
            </a:pPr>
            <a:fld id="{5C55EE6A-B347-4915-8ABB-FEAEFAD84AA8}" type="slidenum">
              <a:rPr lang="en-US"/>
              <a:pPr>
                <a:defRPr/>
              </a:pPr>
              <a:t>‹#›</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Date Placeholder 3"/>
          <p:cNvSpPr>
            <a:spLocks noGrp="1"/>
          </p:cNvSpPr>
          <p:nvPr>
            <p:ph type="dt" sz="half" idx="12"/>
          </p:nvPr>
        </p:nvSpPr>
        <p:spPr/>
        <p:txBody>
          <a:bodyPr/>
          <a:lstStyle>
            <a:lvl1pPr>
              <a:defRPr smtClean="0"/>
            </a:lvl1pPr>
          </a:lstStyle>
          <a:p>
            <a:pPr>
              <a:defRPr/>
            </a:pPr>
            <a:r>
              <a:rPr lang="en-US" smtClean="0"/>
              <a:t>HealthNet_Duals MOC Trg Deck_20Mar14.pdf</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34" descr="HealthNetlogonotag"/>
          <p:cNvPicPr>
            <a:picLocks noChangeAspect="1" noChangeArrowheads="1"/>
          </p:cNvPicPr>
          <p:nvPr userDrawn="1"/>
        </p:nvPicPr>
        <p:blipFill>
          <a:blip r:embed="rId2"/>
          <a:srcRect b="19728"/>
          <a:stretch>
            <a:fillRect/>
          </a:stretch>
        </p:blipFill>
        <p:spPr bwMode="auto">
          <a:xfrm>
            <a:off x="7370763" y="6350"/>
            <a:ext cx="1360487" cy="37465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61999"/>
            <a:ext cx="5486400" cy="396557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a:defRPr/>
            </a:lvl1pPr>
          </a:lstStyle>
          <a:p>
            <a:pPr>
              <a:defRPr/>
            </a:pPr>
            <a:fld id="{E64F1F1F-F8BA-497C-B67A-40B4E99E9A41}" type="slidenum">
              <a:rPr lang="en-US"/>
              <a:pPr>
                <a:defRPr/>
              </a:pPr>
              <a:t>‹#›</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Date Placeholder 3"/>
          <p:cNvSpPr>
            <a:spLocks noGrp="1"/>
          </p:cNvSpPr>
          <p:nvPr>
            <p:ph type="dt" sz="half" idx="12"/>
          </p:nvPr>
        </p:nvSpPr>
        <p:spPr/>
        <p:txBody>
          <a:bodyPr/>
          <a:lstStyle>
            <a:lvl1pPr>
              <a:defRPr smtClean="0"/>
            </a:lvl1pPr>
          </a:lstStyle>
          <a:p>
            <a:pPr>
              <a:defRPr/>
            </a:pPr>
            <a:r>
              <a:rPr lang="en-US" smtClean="0"/>
              <a:t>HealthNet_Duals MOC Trg Deck_20Mar14.pdf</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Dimension">
    <p:spTree>
      <p:nvGrpSpPr>
        <p:cNvPr id="1" name=""/>
        <p:cNvGrpSpPr/>
        <p:nvPr/>
      </p:nvGrpSpPr>
      <p:grpSpPr>
        <a:xfrm>
          <a:off x="0" y="0"/>
          <a:ext cx="0" cy="0"/>
          <a:chOff x="0" y="0"/>
          <a:chExt cx="0" cy="0"/>
        </a:xfrm>
      </p:grpSpPr>
      <p:sp>
        <p:nvSpPr>
          <p:cNvPr id="5" name="Line 14"/>
          <p:cNvSpPr>
            <a:spLocks noChangeShapeType="1"/>
          </p:cNvSpPr>
          <p:nvPr userDrawn="1"/>
        </p:nvSpPr>
        <p:spPr bwMode="auto">
          <a:xfrm rot="10800000" flipH="1">
            <a:off x="549275" y="5811838"/>
            <a:ext cx="7985125" cy="0"/>
          </a:xfrm>
          <a:prstGeom prst="line">
            <a:avLst/>
          </a:prstGeom>
          <a:noFill/>
          <a:ln w="38100" cap="rnd">
            <a:noFill/>
            <a:prstDash val="sysDot"/>
            <a:round/>
            <a:headEnd/>
            <a:tailEnd/>
          </a:ln>
        </p:spPr>
        <p:txBody>
          <a:bodyPr lIns="0" tIns="0" rIns="0" bIns="0"/>
          <a:lstStyle/>
          <a:p>
            <a:pPr>
              <a:defRPr/>
            </a:pPr>
            <a:endParaRPr lang="en-US" sz="1800">
              <a:ea typeface="ヒラギノ角ゴ Pro W3"/>
              <a:cs typeface="ヒラギノ角ゴ Pro W3"/>
            </a:endParaRPr>
          </a:p>
        </p:txBody>
      </p:sp>
      <p:pic>
        <p:nvPicPr>
          <p:cNvPr id="6" name="Picture 34" descr="HealthNetlogonotag"/>
          <p:cNvPicPr>
            <a:picLocks noChangeAspect="1" noChangeArrowheads="1"/>
          </p:cNvPicPr>
          <p:nvPr userDrawn="1"/>
        </p:nvPicPr>
        <p:blipFill>
          <a:blip r:embed="rId2"/>
          <a:srcRect b="19728"/>
          <a:stretch>
            <a:fillRect/>
          </a:stretch>
        </p:blipFill>
        <p:spPr bwMode="auto">
          <a:xfrm>
            <a:off x="7370763" y="6350"/>
            <a:ext cx="1360487" cy="374650"/>
          </a:xfrm>
          <a:prstGeom prst="rect">
            <a:avLst/>
          </a:prstGeom>
          <a:noFill/>
          <a:ln w="9525">
            <a:noFill/>
            <a:miter lim="800000"/>
            <a:headEnd/>
            <a:tailEnd/>
          </a:ln>
        </p:spPr>
      </p:pic>
      <p:sp>
        <p:nvSpPr>
          <p:cNvPr id="22" name="Picture Placeholder 23"/>
          <p:cNvSpPr>
            <a:spLocks noGrp="1"/>
          </p:cNvSpPr>
          <p:nvPr>
            <p:ph type="pic" sz="quarter" idx="15"/>
          </p:nvPr>
        </p:nvSpPr>
        <p:spPr>
          <a:xfrm>
            <a:off x="4267199" y="1562100"/>
            <a:ext cx="4149725" cy="3695700"/>
          </a:xfrm>
          <a:solidFill>
            <a:schemeClr val="bg1">
              <a:lumMod val="85000"/>
            </a:schemeClr>
          </a:solidFill>
        </p:spPr>
        <p:txBody>
          <a:bodyPr rtlCol="0">
            <a:noAutofit/>
          </a:bodyPr>
          <a:lstStyle/>
          <a:p>
            <a:pPr lvl="0"/>
            <a:endParaRPr lang="en-US" noProof="0"/>
          </a:p>
        </p:txBody>
      </p:sp>
      <p:sp>
        <p:nvSpPr>
          <p:cNvPr id="2" name="Title 1"/>
          <p:cNvSpPr>
            <a:spLocks noGrp="1"/>
          </p:cNvSpPr>
          <p:nvPr>
            <p:ph type="title"/>
          </p:nvPr>
        </p:nvSpPr>
        <p:spPr>
          <a:xfrm>
            <a:off x="628650" y="685800"/>
            <a:ext cx="8362950" cy="762000"/>
          </a:xfrm>
        </p:spPr>
        <p:txBody>
          <a:bodyPr/>
          <a:lstStyle>
            <a:lvl1pPr algn="l">
              <a:lnSpc>
                <a:spcPct val="80000"/>
              </a:lnSpc>
              <a:defRPr sz="3000" b="0" i="0" baseline="0"/>
            </a:lvl1pPr>
          </a:lstStyle>
          <a:p>
            <a:r>
              <a:rPr lang="en-US" dirty="0" smtClean="0"/>
              <a:t>Click to edit Master title style</a:t>
            </a:r>
            <a:endParaRPr lang="en-US" dirty="0"/>
          </a:p>
        </p:txBody>
      </p:sp>
      <p:sp>
        <p:nvSpPr>
          <p:cNvPr id="23" name="Text Placeholder 22"/>
          <p:cNvSpPr>
            <a:spLocks noGrp="1"/>
          </p:cNvSpPr>
          <p:nvPr>
            <p:ph type="body" sz="quarter" idx="10"/>
          </p:nvPr>
        </p:nvSpPr>
        <p:spPr>
          <a:xfrm>
            <a:off x="628650" y="1600200"/>
            <a:ext cx="3500437" cy="3657600"/>
          </a:xfrm>
        </p:spPr>
        <p:txBody>
          <a:bodyPr/>
          <a:lstStyle>
            <a:lvl1pPr>
              <a:lnSpc>
                <a:spcPct val="100000"/>
              </a:lnSpc>
              <a:spcBef>
                <a:spcPts val="600"/>
              </a:spcBef>
              <a:spcAft>
                <a:spcPts val="0"/>
              </a:spcAft>
              <a:defRPr/>
            </a:lvl1pPr>
            <a:lvl2pPr marL="173736" indent="-173736">
              <a:lnSpc>
                <a:spcPct val="100000"/>
              </a:lnSpc>
              <a:spcBef>
                <a:spcPts val="634"/>
              </a:spcBef>
              <a:buClr>
                <a:schemeClr val="tx2"/>
              </a:buClr>
              <a:buSzPct val="125000"/>
              <a:buFont typeface="Arial" pitchFamily="34" charset="0"/>
              <a:buChar char="•"/>
              <a:defRPr lang="en-US" sz="1600" i="0" kern="1200" dirty="0" smtClean="0">
                <a:solidFill>
                  <a:srgbClr val="333333"/>
                </a:solidFill>
                <a:latin typeface="Frutiger 55 Roman" pitchFamily="34" charset="0"/>
                <a:ea typeface="+mn-ea"/>
                <a:cs typeface="+mn-cs"/>
              </a:defRPr>
            </a:lvl2pPr>
            <a:lvl4pPr>
              <a:lnSpc>
                <a:spcPct val="100000"/>
              </a:lnSpc>
              <a:spcBef>
                <a:spcPts val="634"/>
              </a:spcBef>
              <a:defRPr baseline="0">
                <a:latin typeface="Frutiger 55 Roman" pitchFamily="34" charset="0"/>
              </a:defRPr>
            </a:lvl4pPr>
          </a:lstStyle>
          <a:p>
            <a:pPr lvl="0"/>
            <a:r>
              <a:rPr lang="en-US" dirty="0" smtClean="0"/>
              <a:t>Click to edit Master text styles</a:t>
            </a:r>
          </a:p>
          <a:p>
            <a:pPr lvl="1"/>
            <a:r>
              <a:rPr lang="en-US" dirty="0" smtClean="0"/>
              <a:t>Second level</a:t>
            </a:r>
          </a:p>
          <a:p>
            <a:pPr lvl="3"/>
            <a:r>
              <a:rPr lang="en-US" dirty="0" smtClean="0"/>
              <a:t>Third level</a:t>
            </a:r>
          </a:p>
        </p:txBody>
      </p:sp>
      <p:sp>
        <p:nvSpPr>
          <p:cNvPr id="7" name="Slide Number Placeholder 12"/>
          <p:cNvSpPr>
            <a:spLocks noGrp="1"/>
          </p:cNvSpPr>
          <p:nvPr>
            <p:ph type="sldNum" sz="quarter" idx="16"/>
          </p:nvPr>
        </p:nvSpPr>
        <p:spPr/>
        <p:txBody>
          <a:bodyPr/>
          <a:lstStyle>
            <a:lvl1pPr>
              <a:defRPr/>
            </a:lvl1pPr>
          </a:lstStyle>
          <a:p>
            <a:pPr>
              <a:defRPr/>
            </a:pPr>
            <a:fld id="{E2E5BEB0-E32B-42C7-9057-6FC53FC32771}" type="slidenum">
              <a:rPr lang="en-US"/>
              <a:pPr>
                <a:defRPr/>
              </a:pPr>
              <a:t>‹#›</a:t>
            </a:fld>
            <a:endParaRPr lang="en-US"/>
          </a:p>
        </p:txBody>
      </p:sp>
      <p:sp>
        <p:nvSpPr>
          <p:cNvPr id="8" name="Footer Placeholder 4"/>
          <p:cNvSpPr>
            <a:spLocks noGrp="1"/>
          </p:cNvSpPr>
          <p:nvPr>
            <p:ph type="ftr" sz="quarter" idx="17"/>
          </p:nvPr>
        </p:nvSpPr>
        <p:spPr/>
        <p:txBody>
          <a:bodyPr/>
          <a:lstStyle>
            <a:lvl1pPr>
              <a:defRPr/>
            </a:lvl1pPr>
          </a:lstStyle>
          <a:p>
            <a:pPr>
              <a:defRPr/>
            </a:pPr>
            <a:endParaRPr lang="en-US"/>
          </a:p>
        </p:txBody>
      </p:sp>
      <p:sp>
        <p:nvSpPr>
          <p:cNvPr id="9" name="Date Placeholder 3"/>
          <p:cNvSpPr>
            <a:spLocks noGrp="1"/>
          </p:cNvSpPr>
          <p:nvPr>
            <p:ph type="dt" sz="half" idx="18"/>
          </p:nvPr>
        </p:nvSpPr>
        <p:spPr/>
        <p:txBody>
          <a:bodyPr/>
          <a:lstStyle>
            <a:lvl1pPr>
              <a:defRPr smtClean="0"/>
            </a:lvl1pPr>
          </a:lstStyle>
          <a:p>
            <a:pPr>
              <a:defRPr/>
            </a:pPr>
            <a:r>
              <a:rPr lang="en-US" smtClean="0"/>
              <a:t>HealthNet_Duals MOC Trg Deck_20Mar14.pdf</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981200" y="530225"/>
            <a:ext cx="67818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965325" y="1676400"/>
            <a:ext cx="6794500" cy="472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a:p>
            <a:pPr lvl="4"/>
            <a:endParaRPr lang="en-US" smtClean="0"/>
          </a:p>
          <a:p>
            <a:pPr lvl="4"/>
            <a:endParaRPr lang="en-US" smtClean="0"/>
          </a:p>
        </p:txBody>
      </p:sp>
      <p:sp>
        <p:nvSpPr>
          <p:cNvPr id="5" name="Footer Placeholder 4"/>
          <p:cNvSpPr>
            <a:spLocks noGrp="1"/>
          </p:cNvSpPr>
          <p:nvPr>
            <p:ph type="ftr" sz="quarter" idx="3"/>
          </p:nvPr>
        </p:nvSpPr>
        <p:spPr>
          <a:xfrm>
            <a:off x="3124200" y="6492875"/>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898989"/>
                </a:solidFill>
                <a:latin typeface="Calibri" pitchFamily="34" charset="0"/>
                <a:ea typeface="ヒラギノ角ゴ Pro W3" charset="-128"/>
                <a:cs typeface="+mn-cs"/>
              </a:defRPr>
            </a:lvl1pPr>
          </a:lstStyle>
          <a:p>
            <a:pPr>
              <a:defRPr/>
            </a:pPr>
            <a:endParaRPr lang="en-US"/>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ヒラギノ角ゴ Pro W3" charset="-128"/>
                <a:cs typeface="+mn-cs"/>
              </a:defRPr>
            </a:lvl1pPr>
          </a:lstStyle>
          <a:p>
            <a:pPr>
              <a:defRPr/>
            </a:pPr>
            <a:fld id="{E8735A6B-7564-44C5-9DC8-A49BE7571FBE}" type="slidenum">
              <a:rPr lang="en-US"/>
              <a:pPr>
                <a:defRPr/>
              </a:pPr>
              <a:t>‹#›</a:t>
            </a:fld>
            <a:endParaRPr lang="en-US"/>
          </a:p>
        </p:txBody>
      </p:sp>
      <p:sp>
        <p:nvSpPr>
          <p:cNvPr id="8" name="Rectangle 35"/>
          <p:cNvSpPr>
            <a:spLocks noChangeArrowheads="1"/>
          </p:cNvSpPr>
          <p:nvPr userDrawn="1"/>
        </p:nvSpPr>
        <p:spPr bwMode="auto">
          <a:xfrm>
            <a:off x="0" y="428625"/>
            <a:ext cx="9144000" cy="255588"/>
          </a:xfrm>
          <a:prstGeom prst="rect">
            <a:avLst/>
          </a:prstGeom>
          <a:solidFill>
            <a:schemeClr val="tx2"/>
          </a:solidFill>
          <a:ln w="9525">
            <a:noFill/>
            <a:miter lim="800000"/>
            <a:headEnd/>
            <a:tailEnd/>
          </a:ln>
        </p:spPr>
        <p:txBody>
          <a:bodyPr wrap="none" anchor="ctr"/>
          <a:lstStyle/>
          <a:p>
            <a:pPr algn="ctr" fontAlgn="auto">
              <a:spcBef>
                <a:spcPts val="0"/>
              </a:spcBef>
              <a:spcAft>
                <a:spcPts val="0"/>
              </a:spcAft>
              <a:defRPr/>
            </a:pPr>
            <a:endParaRPr lang="en-US" sz="1800">
              <a:solidFill>
                <a:srgbClr val="D0D32C"/>
              </a:solidFill>
              <a:latin typeface="+mn-lt"/>
              <a:ea typeface="+mn-ea"/>
            </a:endParaRPr>
          </a:p>
        </p:txBody>
      </p:sp>
      <p:sp>
        <p:nvSpPr>
          <p:cNvPr id="10" name="Date Placeholder 3"/>
          <p:cNvSpPr>
            <a:spLocks noGrp="1"/>
          </p:cNvSpPr>
          <p:nvPr>
            <p:ph type="dt" sz="half" idx="2"/>
          </p:nvPr>
        </p:nvSpPr>
        <p:spPr>
          <a:xfrm>
            <a:off x="0" y="6492875"/>
            <a:ext cx="3124200" cy="365125"/>
          </a:xfrm>
          <a:prstGeom prst="rect">
            <a:avLst/>
          </a:prstGeom>
        </p:spPr>
        <p:txBody>
          <a:bodyPr vert="horz" wrap="square" lIns="91440" tIns="45720" rIns="91440" bIns="45720" numCol="1" anchor="ctr" anchorCtr="0" compatLnSpc="1">
            <a:prstTxWarp prst="textNoShape">
              <a:avLst/>
            </a:prstTxWarp>
          </a:bodyPr>
          <a:lstStyle>
            <a:lvl1pPr>
              <a:defRPr sz="1000" smtClean="0">
                <a:solidFill>
                  <a:srgbClr val="898989"/>
                </a:solidFill>
                <a:latin typeface="Calibri" pitchFamily="34" charset="0"/>
                <a:ea typeface="ヒラギノ角ゴ Pro W3" charset="-128"/>
                <a:cs typeface="+mn-cs"/>
              </a:defRPr>
            </a:lvl1pPr>
          </a:lstStyle>
          <a:p>
            <a:pPr>
              <a:defRPr/>
            </a:pPr>
            <a:r>
              <a:rPr lang="en-US" smtClean="0"/>
              <a:t>HealthNet_Duals MOC Trg Deck_20Mar14.pdf</a:t>
            </a:r>
            <a:endParaRPr 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Lst>
  <p:transition>
    <p:fade/>
  </p:transition>
  <p:timing>
    <p:tnLst>
      <p:par>
        <p:cTn id="1" dur="indefinite" restart="never" nodeType="tmRoot"/>
      </p:par>
    </p:tnLst>
  </p:timing>
  <p:hf sldNum="0" hdr="0" ftr="0" dt="0"/>
  <p:txStyles>
    <p:titleStyle>
      <a:lvl1pPr algn="l" rtl="0" eaLnBrk="0" fontAlgn="base" hangingPunct="0">
        <a:lnSpc>
          <a:spcPct val="80000"/>
        </a:lnSpc>
        <a:spcBef>
          <a:spcPct val="0"/>
        </a:spcBef>
        <a:spcAft>
          <a:spcPct val="0"/>
        </a:spcAft>
        <a:defRPr lang="en-US" sz="3000" kern="1200" dirty="0">
          <a:solidFill>
            <a:schemeClr val="tx2"/>
          </a:solidFill>
          <a:latin typeface="Sabon" pitchFamily="18" charset="0"/>
          <a:ea typeface="ヒラギノ角ゴ Pro W3" charset="-128"/>
          <a:cs typeface="ヒラギノ角ゴ Pro W3" charset="-128"/>
        </a:defRPr>
      </a:lvl1pPr>
      <a:lvl2pPr algn="l" rtl="0" eaLnBrk="0" fontAlgn="base" hangingPunct="0">
        <a:lnSpc>
          <a:spcPct val="80000"/>
        </a:lnSpc>
        <a:spcBef>
          <a:spcPct val="0"/>
        </a:spcBef>
        <a:spcAft>
          <a:spcPct val="0"/>
        </a:spcAft>
        <a:defRPr sz="3000">
          <a:solidFill>
            <a:schemeClr val="tx2"/>
          </a:solidFill>
          <a:latin typeface="Sabon" charset="0"/>
          <a:ea typeface="ヒラギノ角ゴ Pro W3" charset="-128"/>
          <a:cs typeface="ヒラギノ角ゴ Pro W3" charset="-128"/>
        </a:defRPr>
      </a:lvl2pPr>
      <a:lvl3pPr algn="l" rtl="0" eaLnBrk="0" fontAlgn="base" hangingPunct="0">
        <a:lnSpc>
          <a:spcPct val="80000"/>
        </a:lnSpc>
        <a:spcBef>
          <a:spcPct val="0"/>
        </a:spcBef>
        <a:spcAft>
          <a:spcPct val="0"/>
        </a:spcAft>
        <a:defRPr sz="3000">
          <a:solidFill>
            <a:schemeClr val="tx2"/>
          </a:solidFill>
          <a:latin typeface="Sabon" charset="0"/>
          <a:ea typeface="ヒラギノ角ゴ Pro W3" charset="-128"/>
          <a:cs typeface="ヒラギノ角ゴ Pro W3" charset="-128"/>
        </a:defRPr>
      </a:lvl3pPr>
      <a:lvl4pPr algn="l" rtl="0" eaLnBrk="0" fontAlgn="base" hangingPunct="0">
        <a:lnSpc>
          <a:spcPct val="80000"/>
        </a:lnSpc>
        <a:spcBef>
          <a:spcPct val="0"/>
        </a:spcBef>
        <a:spcAft>
          <a:spcPct val="0"/>
        </a:spcAft>
        <a:defRPr sz="3000">
          <a:solidFill>
            <a:schemeClr val="tx2"/>
          </a:solidFill>
          <a:latin typeface="Sabon" charset="0"/>
          <a:ea typeface="ヒラギノ角ゴ Pro W3" charset="-128"/>
          <a:cs typeface="ヒラギノ角ゴ Pro W3" charset="-128"/>
        </a:defRPr>
      </a:lvl4pPr>
      <a:lvl5pPr algn="l" rtl="0" eaLnBrk="0" fontAlgn="base" hangingPunct="0">
        <a:lnSpc>
          <a:spcPct val="80000"/>
        </a:lnSpc>
        <a:spcBef>
          <a:spcPct val="0"/>
        </a:spcBef>
        <a:spcAft>
          <a:spcPct val="0"/>
        </a:spcAft>
        <a:defRPr sz="3000">
          <a:solidFill>
            <a:schemeClr val="tx2"/>
          </a:solidFill>
          <a:latin typeface="Sabon" charset="0"/>
          <a:ea typeface="ヒラギノ角ゴ Pro W3" charset="-128"/>
          <a:cs typeface="ヒラギノ角ゴ Pro W3" charset="-128"/>
        </a:defRPr>
      </a:lvl5pPr>
      <a:lvl6pPr marL="457200" algn="l" rtl="0" fontAlgn="base">
        <a:lnSpc>
          <a:spcPct val="80000"/>
        </a:lnSpc>
        <a:spcBef>
          <a:spcPct val="0"/>
        </a:spcBef>
        <a:spcAft>
          <a:spcPct val="0"/>
        </a:spcAft>
        <a:defRPr sz="3000">
          <a:solidFill>
            <a:schemeClr val="tx2"/>
          </a:solidFill>
          <a:latin typeface="Sabon" charset="0"/>
        </a:defRPr>
      </a:lvl6pPr>
      <a:lvl7pPr marL="914400" algn="l" rtl="0" fontAlgn="base">
        <a:lnSpc>
          <a:spcPct val="80000"/>
        </a:lnSpc>
        <a:spcBef>
          <a:spcPct val="0"/>
        </a:spcBef>
        <a:spcAft>
          <a:spcPct val="0"/>
        </a:spcAft>
        <a:defRPr sz="3000">
          <a:solidFill>
            <a:schemeClr val="tx2"/>
          </a:solidFill>
          <a:latin typeface="Sabon" charset="0"/>
        </a:defRPr>
      </a:lvl7pPr>
      <a:lvl8pPr marL="1371600" algn="l" rtl="0" fontAlgn="base">
        <a:lnSpc>
          <a:spcPct val="80000"/>
        </a:lnSpc>
        <a:spcBef>
          <a:spcPct val="0"/>
        </a:spcBef>
        <a:spcAft>
          <a:spcPct val="0"/>
        </a:spcAft>
        <a:defRPr sz="3000">
          <a:solidFill>
            <a:schemeClr val="tx2"/>
          </a:solidFill>
          <a:latin typeface="Sabon" charset="0"/>
        </a:defRPr>
      </a:lvl8pPr>
      <a:lvl9pPr marL="1828800" algn="l" rtl="0" fontAlgn="base">
        <a:lnSpc>
          <a:spcPct val="80000"/>
        </a:lnSpc>
        <a:spcBef>
          <a:spcPct val="0"/>
        </a:spcBef>
        <a:spcAft>
          <a:spcPct val="0"/>
        </a:spcAft>
        <a:defRPr sz="3000">
          <a:solidFill>
            <a:schemeClr val="tx2"/>
          </a:solidFill>
          <a:latin typeface="Sabon" charset="0"/>
        </a:defRPr>
      </a:lvl9pPr>
    </p:titleStyle>
    <p:bodyStyle>
      <a:lvl1pPr marL="342900" indent="-342900" algn="l" rtl="0" eaLnBrk="0" fontAlgn="base" hangingPunct="0">
        <a:lnSpc>
          <a:spcPts val="2200"/>
        </a:lnSpc>
        <a:spcBef>
          <a:spcPct val="0"/>
        </a:spcBef>
        <a:spcAft>
          <a:spcPts val="1100"/>
        </a:spcAft>
        <a:defRPr lang="en-US" sz="1600" kern="1200" dirty="0">
          <a:solidFill>
            <a:schemeClr val="tx1"/>
          </a:solidFill>
          <a:latin typeface="Frutiger 55 Roman" pitchFamily="34" charset="0"/>
          <a:ea typeface="ヒラギノ角ゴ Pro W3" charset="-128"/>
          <a:cs typeface="ヒラギノ角ゴ Pro W3" charset="-128"/>
        </a:defRPr>
      </a:lvl1pPr>
      <a:lvl2pPr marL="742950" indent="-285750" algn="l" rtl="0" eaLnBrk="0" fontAlgn="base" hangingPunct="0">
        <a:lnSpc>
          <a:spcPts val="2200"/>
        </a:lnSpc>
        <a:spcBef>
          <a:spcPts val="600"/>
        </a:spcBef>
        <a:spcAft>
          <a:spcPct val="0"/>
        </a:spcAft>
        <a:defRPr lang="en-US" sz="2000" i="1" kern="1200" dirty="0">
          <a:solidFill>
            <a:schemeClr val="tx2"/>
          </a:solidFill>
          <a:latin typeface="Sabon" pitchFamily="18" charset="0"/>
          <a:ea typeface="ヒラギノ角ゴ Pro W3" charset="-128"/>
          <a:cs typeface="ヒラギノ角ゴ Pro W3"/>
        </a:defRPr>
      </a:lvl2pPr>
      <a:lvl3pPr marL="228600" indent="-109538" algn="l" rtl="0" eaLnBrk="0" fontAlgn="base" hangingPunct="0">
        <a:lnSpc>
          <a:spcPts val="2200"/>
        </a:lnSpc>
        <a:spcBef>
          <a:spcPts val="600"/>
        </a:spcBef>
        <a:spcAft>
          <a:spcPct val="0"/>
        </a:spcAft>
        <a:buFont typeface="Arial" charset="0"/>
        <a:buChar char="•"/>
        <a:defRPr lang="en-US" sz="1600" kern="1200" dirty="0">
          <a:solidFill>
            <a:schemeClr val="tx1"/>
          </a:solidFill>
          <a:latin typeface="Frutiger 55 Roman" pitchFamily="34" charset="0"/>
          <a:ea typeface="ヒラギノ角ゴ Pro W3" charset="-128"/>
          <a:cs typeface="ヒラギノ角ゴ Pro W3"/>
        </a:defRPr>
      </a:lvl3pPr>
      <a:lvl4pPr marL="566738" indent="-228600" algn="l" rtl="0" eaLnBrk="0" fontAlgn="base" hangingPunct="0">
        <a:lnSpc>
          <a:spcPts val="2200"/>
        </a:lnSpc>
        <a:spcBef>
          <a:spcPct val="0"/>
        </a:spcBef>
        <a:spcAft>
          <a:spcPts val="600"/>
        </a:spcAft>
        <a:buFont typeface="Arial" charset="0"/>
        <a:buChar char="–"/>
        <a:defRPr lang="en-US" sz="1600" kern="1200" dirty="0">
          <a:solidFill>
            <a:schemeClr val="tx1"/>
          </a:solidFill>
          <a:latin typeface="Frutiger 55 Roman" pitchFamily="34" charset="0"/>
          <a:ea typeface="ヒラギノ角ゴ Pro W3" charset="-128"/>
          <a:cs typeface="ヒラギノ角ゴ Pro W3"/>
        </a:defRPr>
      </a:lvl4pPr>
      <a:lvl5pPr marL="849313" indent="-173038" algn="l" rtl="0" eaLnBrk="0" fontAlgn="base" hangingPunct="0">
        <a:lnSpc>
          <a:spcPts val="2200"/>
        </a:lnSpc>
        <a:spcBef>
          <a:spcPct val="0"/>
        </a:spcBef>
        <a:spcAft>
          <a:spcPts val="600"/>
        </a:spcAft>
        <a:buSzPct val="80000"/>
        <a:buFont typeface="Wingdings" pitchFamily="2" charset="2"/>
        <a:buChar char="Ø"/>
        <a:defRPr sz="1600" kern="1200">
          <a:solidFill>
            <a:schemeClr val="tx1"/>
          </a:solidFill>
          <a:latin typeface="Frutiger 55 Roman" pitchFamily="34" charset="0"/>
          <a:ea typeface="ヒラギノ角ゴ Pro W3" charset="-128"/>
          <a:cs typeface="ヒラギノ角ゴ Pro W3"/>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ada.gov/olmstead/"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hyperlink" Target="http://www.cms.gov/Medicare/Health-Plans/SpecialNeedsPlans" TargetMode="External"/><Relationship Id="rId3" Type="http://schemas.openxmlformats.org/officeDocument/2006/relationships/hyperlink" Target="http://www.calduals.org/background/ca_duals_demo/" TargetMode="External"/><Relationship Id="rId7"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8.xml"/><Relationship Id="rId6" Type="http://schemas.openxmlformats.org/officeDocument/2006/relationships/hyperlink" Target="http://www.cms.gov/" TargetMode="External"/><Relationship Id="rId5" Type="http://schemas.openxmlformats.org/officeDocument/2006/relationships/hyperlink" Target="https://hnc.healthnet.com/documents/departments/duals_demonstration/program_requirements/dhcs_plan_letters" TargetMode="External"/><Relationship Id="rId10" Type="http://schemas.openxmlformats.org/officeDocument/2006/relationships/image" Target="../media/image18.png"/><Relationship Id="rId4" Type="http://schemas.openxmlformats.org/officeDocument/2006/relationships/hyperlink" Target="https://hnc.healthnet.com/departments/duals_demonstration" TargetMode="External"/><Relationship Id="rId9" Type="http://schemas.openxmlformats.org/officeDocument/2006/relationships/hyperlink" Target="http://www.gpo.gov/fdsys/browse/collectionCfr.action?collectionCode=CFR"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9" name="Footer Placeholder 4"/>
          <p:cNvSpPr txBox="1">
            <a:spLocks noGrp="1"/>
          </p:cNvSpPr>
          <p:nvPr/>
        </p:nvSpPr>
        <p:spPr bwMode="auto">
          <a:xfrm>
            <a:off x="3352800" y="6492875"/>
            <a:ext cx="2895600" cy="365125"/>
          </a:xfrm>
          <a:prstGeom prst="rect">
            <a:avLst/>
          </a:prstGeom>
          <a:noFill/>
          <a:ln w="9525">
            <a:noFill/>
            <a:miter lim="800000"/>
            <a:headEnd/>
            <a:tailEnd/>
          </a:ln>
        </p:spPr>
        <p:txBody>
          <a:bodyPr anchor="ctr"/>
          <a:lstStyle/>
          <a:p>
            <a:pPr algn="ctr"/>
            <a:r>
              <a:rPr lang="en-US" sz="1200" dirty="0">
                <a:solidFill>
                  <a:srgbClr val="898989"/>
                </a:solidFill>
                <a:latin typeface="Calibri" pitchFamily="34" charset="0"/>
              </a:rPr>
              <a:t>Corporate Presentation</a:t>
            </a:r>
          </a:p>
        </p:txBody>
      </p:sp>
      <p:sp>
        <p:nvSpPr>
          <p:cNvPr id="12290" name="Title 1"/>
          <p:cNvSpPr>
            <a:spLocks noGrp="1"/>
          </p:cNvSpPr>
          <p:nvPr>
            <p:ph type="ctrTitle"/>
          </p:nvPr>
        </p:nvSpPr>
        <p:spPr/>
        <p:txBody>
          <a:bodyPr/>
          <a:lstStyle/>
          <a:p>
            <a:r>
              <a:rPr sz="3200" b="1" dirty="0" smtClean="0">
                <a:cs typeface="Times New Roman" pitchFamily="18" charset="0"/>
              </a:rPr>
              <a:t>Cal </a:t>
            </a:r>
            <a:r>
              <a:rPr sz="3200" b="1" dirty="0" err="1" smtClean="0">
                <a:cs typeface="Times New Roman" pitchFamily="18" charset="0"/>
              </a:rPr>
              <a:t>MediConnect</a:t>
            </a:r>
            <a:r>
              <a:rPr sz="3200" b="1" dirty="0" smtClean="0">
                <a:cs typeface="Times New Roman" pitchFamily="18" charset="0"/>
              </a:rPr>
              <a:t> (CMC) </a:t>
            </a:r>
            <a:br>
              <a:rPr sz="3200" b="1" dirty="0" smtClean="0">
                <a:cs typeface="Times New Roman" pitchFamily="18" charset="0"/>
              </a:rPr>
            </a:br>
            <a:r>
              <a:rPr sz="3200" b="1" dirty="0" smtClean="0">
                <a:cs typeface="Times New Roman" pitchFamily="18" charset="0"/>
              </a:rPr>
              <a:t>Model of Care</a:t>
            </a:r>
          </a:p>
        </p:txBody>
      </p:sp>
      <p:sp>
        <p:nvSpPr>
          <p:cNvPr id="12291" name="Subtitle 2"/>
          <p:cNvSpPr>
            <a:spLocks noGrp="1"/>
          </p:cNvSpPr>
          <p:nvPr>
            <p:ph type="subTitle" idx="1"/>
          </p:nvPr>
        </p:nvSpPr>
        <p:spPr/>
        <p:txBody>
          <a:bodyPr/>
          <a:lstStyle/>
          <a:p>
            <a:pPr eaLnBrk="1" hangingPunct="1"/>
            <a:r>
              <a:rPr dirty="0" smtClean="0"/>
              <a:t>CMC MOC Annual Training</a:t>
            </a:r>
          </a:p>
          <a:p>
            <a:pPr eaLnBrk="1" hangingPunct="1"/>
            <a:endParaRPr dirty="0" smtClean="0"/>
          </a:p>
          <a:p>
            <a:endParaRPr dirty="0"/>
          </a:p>
        </p:txBody>
      </p:sp>
      <p:sp>
        <p:nvSpPr>
          <p:cNvPr id="3" name="Text Placeholder 3"/>
          <p:cNvSpPr>
            <a:spLocks noGrp="1"/>
          </p:cNvSpPr>
          <p:nvPr>
            <p:ph type="body" sz="quarter" idx="15"/>
          </p:nvPr>
        </p:nvSpPr>
        <p:spPr/>
        <p:txBody>
          <a:bodyPr/>
          <a:lstStyle/>
          <a:p>
            <a:pPr>
              <a:spcAft>
                <a:spcPct val="0"/>
              </a:spcAft>
              <a:defRPr/>
            </a:pPr>
            <a:r>
              <a:rPr dirty="0" smtClean="0">
                <a:ea typeface="ヒラギノ角ゴ Pro W3" charset="-128"/>
              </a:rPr>
              <a:t>Providers and </a:t>
            </a:r>
          </a:p>
          <a:p>
            <a:pPr>
              <a:spcAft>
                <a:spcPct val="0"/>
              </a:spcAft>
              <a:defRPr/>
            </a:pPr>
            <a:r>
              <a:rPr dirty="0" smtClean="0">
                <a:ea typeface="ヒラギノ角ゴ Pro W3" charset="-128"/>
              </a:rPr>
              <a:t>Health Net Associates</a:t>
            </a:r>
            <a:endParaRPr dirty="0">
              <a:ea typeface="ヒラギノ角ゴ Pro W3" charset="-128"/>
            </a:endParaRPr>
          </a:p>
        </p:txBody>
      </p:sp>
      <p:sp>
        <p:nvSpPr>
          <p:cNvPr id="2" name="Text Placeholder 3"/>
          <p:cNvSpPr>
            <a:spLocks noGrp="1"/>
          </p:cNvSpPr>
          <p:nvPr>
            <p:ph type="body" sz="quarter" idx="4294967295"/>
          </p:nvPr>
        </p:nvSpPr>
        <p:spPr>
          <a:xfrm>
            <a:off x="7018338" y="4038600"/>
            <a:ext cx="2125662" cy="457200"/>
          </a:xfrm>
        </p:spPr>
        <p:txBody>
          <a:bodyPr/>
          <a:lstStyle/>
          <a:p>
            <a:pPr marL="0" indent="0">
              <a:lnSpc>
                <a:spcPct val="100000"/>
              </a:lnSpc>
              <a:spcAft>
                <a:spcPct val="0"/>
              </a:spcAft>
              <a:defRPr/>
            </a:pPr>
            <a:endParaRPr i="1" dirty="0">
              <a:solidFill>
                <a:schemeClr val="tx2"/>
              </a:solidFill>
              <a:latin typeface="Sabon" pitchFamily="18" charset="0"/>
              <a:cs typeface="+mn-cs"/>
            </a:endParaRPr>
          </a:p>
          <a:p>
            <a:pPr marL="0" indent="0">
              <a:lnSpc>
                <a:spcPct val="100000"/>
              </a:lnSpc>
              <a:spcAft>
                <a:spcPct val="0"/>
              </a:spcAft>
              <a:defRPr/>
            </a:pPr>
            <a:endParaRPr i="1" dirty="0">
              <a:solidFill>
                <a:schemeClr val="tx2"/>
              </a:solidFill>
              <a:latin typeface="Sabon" pitchFamily="18" charset="0"/>
              <a:cs typeface="+mn-cs"/>
            </a:endParaRPr>
          </a:p>
          <a:p>
            <a:pPr marL="0" indent="0">
              <a:lnSpc>
                <a:spcPct val="100000"/>
              </a:lnSpc>
              <a:spcAft>
                <a:spcPct val="0"/>
              </a:spcAft>
              <a:defRPr/>
            </a:pPr>
            <a:endParaRPr i="1" dirty="0">
              <a:solidFill>
                <a:schemeClr val="tx2"/>
              </a:solidFill>
              <a:latin typeface="Sabon" pitchFamily="18" charset="0"/>
              <a:cs typeface="+mn-cs"/>
            </a:endParaRPr>
          </a:p>
          <a:p>
            <a:pPr marL="0" indent="0">
              <a:lnSpc>
                <a:spcPct val="100000"/>
              </a:lnSpc>
              <a:spcAft>
                <a:spcPct val="0"/>
              </a:spcAft>
              <a:defRPr/>
            </a:pPr>
            <a:endParaRPr i="1" dirty="0">
              <a:solidFill>
                <a:schemeClr val="tx2"/>
              </a:solidFill>
              <a:latin typeface="Sabon" pitchFamily="18" charset="0"/>
              <a:cs typeface="+mn-cs"/>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oomerbenefits.com/wp-content/uploads/2012/03/Parts-of-Medicar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485" r="11333"/>
          <a:stretch/>
        </p:blipFill>
        <p:spPr bwMode="auto">
          <a:xfrm>
            <a:off x="151976" y="4343400"/>
            <a:ext cx="2134024" cy="2133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Cal MediConnect Categories</a:t>
            </a:r>
            <a:endParaRPr lang="en-US" dirty="0"/>
          </a:p>
        </p:txBody>
      </p:sp>
      <p:sp>
        <p:nvSpPr>
          <p:cNvPr id="3" name="Content Placeholder 2"/>
          <p:cNvSpPr>
            <a:spLocks noGrp="1"/>
          </p:cNvSpPr>
          <p:nvPr>
            <p:ph idx="1"/>
          </p:nvPr>
        </p:nvSpPr>
        <p:spPr>
          <a:xfrm>
            <a:off x="1955569" y="1905000"/>
            <a:ext cx="7025640" cy="3962400"/>
          </a:xfrm>
        </p:spPr>
        <p:txBody>
          <a:bodyPr/>
          <a:lstStyle/>
          <a:p>
            <a:r>
              <a:rPr lang="en-US" sz="2000" dirty="0" smtClean="0">
                <a:latin typeface="Arial" panose="020B0604020202020204" pitchFamily="34" charset="0"/>
                <a:cs typeface="Arial" panose="020B0604020202020204" pitchFamily="34" charset="0"/>
              </a:rPr>
              <a:t>At Health Net there are 3 categories that dual eligible members may fall into.</a:t>
            </a:r>
          </a:p>
        </p:txBody>
      </p:sp>
      <p:graphicFrame>
        <p:nvGraphicFramePr>
          <p:cNvPr id="8" name="Group 64"/>
          <p:cNvGraphicFramePr>
            <a:graphicFrameLocks/>
          </p:cNvGraphicFramePr>
          <p:nvPr>
            <p:extLst>
              <p:ext uri="{D42A27DB-BD31-4B8C-83A1-F6EECF244321}">
                <p14:modId xmlns:p14="http://schemas.microsoft.com/office/powerpoint/2010/main" val="1893483560"/>
              </p:ext>
            </p:extLst>
          </p:nvPr>
        </p:nvGraphicFramePr>
        <p:xfrm>
          <a:off x="2019716" y="2895599"/>
          <a:ext cx="6656693" cy="2016760"/>
        </p:xfrm>
        <a:graphic>
          <a:graphicData uri="http://schemas.openxmlformats.org/drawingml/2006/table">
            <a:tbl>
              <a:tblPr/>
              <a:tblGrid>
                <a:gridCol w="2000140"/>
                <a:gridCol w="4656553"/>
              </a:tblGrid>
              <a:tr h="516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anose="020B0604020202020204" pitchFamily="34" charset="0"/>
                          <a:ea typeface="ヒラギノ角ゴ Pro W3" charset="-128"/>
                          <a:cs typeface="Arial" panose="020B0604020202020204" pitchFamily="34" charset="0"/>
                        </a:rPr>
                        <a:t>Full Duals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37F7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bg1"/>
                          </a:solidFill>
                          <a:effectLst/>
                          <a:latin typeface="Arial" panose="020B0604020202020204" pitchFamily="34" charset="0"/>
                          <a:ea typeface="ヒラギノ角ゴ Pro W3" charset="-128"/>
                          <a:cs typeface="Arial" panose="020B0604020202020204" pitchFamily="34" charset="0"/>
                        </a:rPr>
                        <a:t>Enrollee will have </a:t>
                      </a:r>
                      <a:r>
                        <a:rPr lang="en-US" sz="1600" dirty="0" smtClean="0">
                          <a:solidFill>
                            <a:schemeClr val="bg1"/>
                          </a:solidFill>
                          <a:latin typeface="Arial" panose="020B0604020202020204" pitchFamily="34" charset="0"/>
                          <a:cs typeface="Arial" panose="020B0604020202020204" pitchFamily="34" charset="0"/>
                        </a:rPr>
                        <a:t>both Medicare parts</a:t>
                      </a:r>
                      <a:r>
                        <a:rPr lang="en-US" sz="1600" baseline="0" dirty="0" smtClean="0">
                          <a:solidFill>
                            <a:schemeClr val="bg1"/>
                          </a:solidFill>
                          <a:latin typeface="Arial" panose="020B0604020202020204" pitchFamily="34" charset="0"/>
                          <a:cs typeface="Arial" panose="020B0604020202020204" pitchFamily="34" charset="0"/>
                        </a:rPr>
                        <a:t> </a:t>
                      </a:r>
                      <a:r>
                        <a:rPr lang="en-US" sz="1600" dirty="0" smtClean="0">
                          <a:solidFill>
                            <a:schemeClr val="bg1"/>
                          </a:solidFill>
                          <a:latin typeface="Arial" panose="020B0604020202020204" pitchFamily="34" charset="0"/>
                          <a:cs typeface="Arial" panose="020B0604020202020204" pitchFamily="34" charset="0"/>
                        </a:rPr>
                        <a:t>A/B and be eligible for part D) and </a:t>
                      </a:r>
                      <a:r>
                        <a:rPr lang="en-US" sz="1600" dirty="0" err="1" smtClean="0">
                          <a:solidFill>
                            <a:schemeClr val="bg1"/>
                          </a:solidFill>
                          <a:latin typeface="Arial" panose="020B0604020202020204" pitchFamily="34" charset="0"/>
                          <a:cs typeface="Arial" panose="020B0604020202020204" pitchFamily="34" charset="0"/>
                        </a:rPr>
                        <a:t>Medi</a:t>
                      </a:r>
                      <a:r>
                        <a:rPr lang="en-US" sz="1600" dirty="0" smtClean="0">
                          <a:solidFill>
                            <a:schemeClr val="bg1"/>
                          </a:solidFill>
                          <a:latin typeface="Arial" panose="020B0604020202020204" pitchFamily="34" charset="0"/>
                          <a:cs typeface="Arial" panose="020B0604020202020204" pitchFamily="34" charset="0"/>
                        </a:rPr>
                        <a:t>-Cal</a:t>
                      </a:r>
                      <a:endParaRPr kumimoji="0" lang="en-US" sz="1600" b="0" i="0" u="none" strike="noStrike" cap="none" normalizeH="0" baseline="0" dirty="0" smtClean="0">
                        <a:ln>
                          <a:noFill/>
                        </a:ln>
                        <a:solidFill>
                          <a:schemeClr val="bg1"/>
                        </a:solidFill>
                        <a:effectLst/>
                        <a:latin typeface="Arial" panose="020B0604020202020204" pitchFamily="34" charset="0"/>
                        <a:ea typeface="ヒラギノ角ゴ Pro W3" charset="-128"/>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137F7A"/>
                    </a:solidFill>
                  </a:tcPr>
                </a:tc>
              </a:tr>
              <a:tr h="311027">
                <a:tc>
                  <a:txBody>
                    <a:bodyPr/>
                    <a:lstStyle/>
                    <a:p>
                      <a:pPr algn="ctr"/>
                      <a:r>
                        <a:rPr lang="en-US" sz="1600" dirty="0" smtClean="0">
                          <a:latin typeface="Arial" panose="020B0604020202020204" pitchFamily="34" charset="0"/>
                          <a:cs typeface="Arial" panose="020B0604020202020204" pitchFamily="34" charset="0"/>
                        </a:rPr>
                        <a:t>Partial Duals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l" defTabSz="914400" rtl="0" eaLnBrk="0" fontAlgn="base" latinLnBrk="0" hangingPunct="0">
                        <a:lnSpc>
                          <a:spcPts val="2200"/>
                        </a:lnSpc>
                        <a:spcBef>
                          <a:spcPct val="0"/>
                        </a:spcBef>
                        <a:spcAft>
                          <a:spcPts val="1100"/>
                        </a:spcAft>
                        <a:buClrTx/>
                        <a:buSzTx/>
                        <a:buFontTx/>
                        <a:buNone/>
                        <a:tabLst/>
                        <a:defRPr/>
                      </a:pPr>
                      <a:r>
                        <a:rPr lang="en-US" sz="1600" dirty="0" smtClean="0">
                          <a:latin typeface="Arial" panose="020B0604020202020204" pitchFamily="34" charset="0"/>
                          <a:cs typeface="Arial" panose="020B0604020202020204" pitchFamily="34" charset="0"/>
                        </a:rPr>
                        <a:t>Enrollee has </a:t>
                      </a:r>
                      <a:r>
                        <a:rPr lang="en-US" sz="1600" dirty="0" err="1" smtClean="0">
                          <a:latin typeface="Arial" panose="020B0604020202020204" pitchFamily="34" charset="0"/>
                          <a:cs typeface="Arial" panose="020B0604020202020204" pitchFamily="34" charset="0"/>
                        </a:rPr>
                        <a:t>Medi</a:t>
                      </a:r>
                      <a:r>
                        <a:rPr lang="en-US" sz="1600" dirty="0" smtClean="0">
                          <a:latin typeface="Arial" panose="020B0604020202020204" pitchFamily="34" charset="0"/>
                          <a:cs typeface="Arial" panose="020B0604020202020204" pitchFamily="34" charset="0"/>
                        </a:rPr>
                        <a:t>-Cal and Medicare A or 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r>
              <a:tr h="8947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anose="020B0604020202020204" pitchFamily="34" charset="0"/>
                          <a:ea typeface="ヒラギノ角ゴ Pro W3" charset="-128"/>
                          <a:cs typeface="Arial" panose="020B0604020202020204" pitchFamily="34" charset="0"/>
                        </a:rPr>
                        <a:t>Opt-Out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dirty="0" smtClean="0">
                          <a:latin typeface="Arial" panose="020B0604020202020204" pitchFamily="34" charset="0"/>
                          <a:cs typeface="Arial" panose="020B0604020202020204" pitchFamily="34" charset="0"/>
                        </a:rPr>
                        <a:t>Enrollee who is Full Dual eligible, but who elects not to participate in the demonstration (opts out of Cal MediConnect, but still enrolled for </a:t>
                      </a:r>
                      <a:r>
                        <a:rPr lang="en-US" sz="1600" dirty="0" err="1" smtClean="0">
                          <a:latin typeface="Arial" panose="020B0604020202020204" pitchFamily="34" charset="0"/>
                          <a:cs typeface="Arial" panose="020B0604020202020204" pitchFamily="34" charset="0"/>
                        </a:rPr>
                        <a:t>Medi</a:t>
                      </a:r>
                      <a:r>
                        <a:rPr lang="en-US" sz="1600" dirty="0" smtClean="0">
                          <a:latin typeface="Arial" panose="020B0604020202020204" pitchFamily="34" charset="0"/>
                          <a:cs typeface="Arial" panose="020B0604020202020204" pitchFamily="34" charset="0"/>
                        </a:rPr>
                        <a:t>-Cal Managed Care)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750829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0"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36177DA5-D448-4253-8368-84C9B9F58CD5}" type="slidenum">
              <a:rPr lang="en-US" sz="1200">
                <a:solidFill>
                  <a:srgbClr val="898989"/>
                </a:solidFill>
                <a:latin typeface="Calibri" pitchFamily="34" charset="0"/>
              </a:rPr>
              <a:pPr algn="r"/>
              <a:t>11</a:t>
            </a:fld>
            <a:endParaRPr lang="en-US" sz="1200">
              <a:solidFill>
                <a:srgbClr val="898989"/>
              </a:solidFill>
              <a:latin typeface="Calibri" pitchFamily="34" charset="0"/>
            </a:endParaRPr>
          </a:p>
        </p:txBody>
      </p:sp>
      <p:sp>
        <p:nvSpPr>
          <p:cNvPr id="24581"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C18DBC72-2AB0-4D0B-83F1-A0270E7C3311}" type="slidenum">
              <a:rPr lang="en-US" sz="1200">
                <a:solidFill>
                  <a:srgbClr val="898989"/>
                </a:solidFill>
                <a:latin typeface="Calibri" pitchFamily="34" charset="0"/>
              </a:rPr>
              <a:pPr algn="r"/>
              <a:t>11</a:t>
            </a:fld>
            <a:endParaRPr lang="en-US" sz="1200">
              <a:solidFill>
                <a:srgbClr val="898989"/>
              </a:solidFill>
              <a:latin typeface="Calibri" pitchFamily="34" charset="0"/>
            </a:endParaRPr>
          </a:p>
        </p:txBody>
      </p:sp>
      <p:sp>
        <p:nvSpPr>
          <p:cNvPr id="24582" name="Rectangle 2"/>
          <p:cNvSpPr>
            <a:spLocks noGrp="1"/>
          </p:cNvSpPr>
          <p:nvPr>
            <p:ph type="title" idx="4294967295"/>
          </p:nvPr>
        </p:nvSpPr>
        <p:spPr>
          <a:xfrm>
            <a:off x="1371600" y="530225"/>
            <a:ext cx="7772400" cy="1143000"/>
          </a:xfrm>
        </p:spPr>
        <p:txBody>
          <a:bodyPr/>
          <a:lstStyle/>
          <a:p>
            <a:r>
              <a:rPr sz="2400" b="1" dirty="0" smtClean="0"/>
              <a:t>Hypothetical Case Study Example of Target Population</a:t>
            </a:r>
          </a:p>
        </p:txBody>
      </p:sp>
      <p:sp>
        <p:nvSpPr>
          <p:cNvPr id="24583" name="Rectangle 3"/>
          <p:cNvSpPr>
            <a:spLocks noGrp="1"/>
          </p:cNvSpPr>
          <p:nvPr>
            <p:ph type="body" idx="4294967295"/>
          </p:nvPr>
        </p:nvSpPr>
        <p:spPr>
          <a:xfrm>
            <a:off x="1219200" y="1676400"/>
            <a:ext cx="7404100" cy="4724400"/>
          </a:xfrm>
        </p:spPr>
        <p:txBody>
          <a:bodyPr/>
          <a:lstStyle/>
          <a:p>
            <a:r>
              <a:rPr sz="2000" b="1" i="1" dirty="0" smtClean="0">
                <a:latin typeface="Arial" charset="0"/>
              </a:rPr>
              <a:t>Background:</a:t>
            </a:r>
            <a:r>
              <a:rPr sz="1800" dirty="0" smtClean="0">
                <a:latin typeface="Arial" charset="0"/>
              </a:rPr>
              <a:t> A middle-aged enrollee with cognitive disabilities residing in a Board and Care facility without an appropriate support system has recently been experiencing frequent acute care admissions. The enrollee has a mental health diagnosis in addition to chronic obstructive pulmonary disease (COPD), obesity and hypertension. This enrollee has not seen a primary doctor for over a year but has seen a psychiatrist. The enrollee was hospitalized twice for COPD as a result of noncompliance with treatment plan. The enrollee’s continued residence at the Board and Care facility is at risk due to the enrollee’s inability to comply with his treatment regimen.</a:t>
            </a:r>
            <a:endParaRPr sz="1800" i="1" dirty="0" smtClean="0">
              <a:latin typeface="Arial" charset="0"/>
            </a:endParaRPr>
          </a:p>
        </p:txBody>
      </p:sp>
      <p:pic>
        <p:nvPicPr>
          <p:cNvPr id="24584" name="Picture 5" descr="MP900427703[1]"/>
          <p:cNvPicPr>
            <a:picLocks noChangeAspect="1" noChangeArrowheads="1"/>
          </p:cNvPicPr>
          <p:nvPr/>
        </p:nvPicPr>
        <p:blipFill>
          <a:blip r:embed="rId2" cstate="print"/>
          <a:srcRect/>
          <a:stretch>
            <a:fillRect/>
          </a:stretch>
        </p:blipFill>
        <p:spPr bwMode="auto">
          <a:xfrm>
            <a:off x="3352800" y="4559300"/>
            <a:ext cx="2763838" cy="1841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4"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2FCF5136-3D1E-4A0F-AD5F-C84D29F17565}" type="slidenum">
              <a:rPr lang="en-US" sz="1200">
                <a:solidFill>
                  <a:srgbClr val="898989"/>
                </a:solidFill>
                <a:latin typeface="Calibri" pitchFamily="34" charset="0"/>
              </a:rPr>
              <a:pPr algn="r"/>
              <a:t>12</a:t>
            </a:fld>
            <a:endParaRPr lang="en-US" sz="1200">
              <a:solidFill>
                <a:srgbClr val="898989"/>
              </a:solidFill>
              <a:latin typeface="Calibri" pitchFamily="34" charset="0"/>
            </a:endParaRPr>
          </a:p>
        </p:txBody>
      </p:sp>
      <p:sp>
        <p:nvSpPr>
          <p:cNvPr id="25605"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85C4D674-DC77-4909-A11F-1AD4EF8D824F}" type="slidenum">
              <a:rPr lang="en-US" sz="1200">
                <a:solidFill>
                  <a:srgbClr val="898989"/>
                </a:solidFill>
                <a:latin typeface="Calibri" pitchFamily="34" charset="0"/>
              </a:rPr>
              <a:pPr algn="r"/>
              <a:t>12</a:t>
            </a:fld>
            <a:endParaRPr lang="en-US" sz="1200">
              <a:solidFill>
                <a:srgbClr val="898989"/>
              </a:solidFill>
              <a:latin typeface="Calibri" pitchFamily="34" charset="0"/>
            </a:endParaRPr>
          </a:p>
        </p:txBody>
      </p:sp>
      <p:sp>
        <p:nvSpPr>
          <p:cNvPr id="25606" name="Rectangle 2"/>
          <p:cNvSpPr>
            <a:spLocks noGrp="1"/>
          </p:cNvSpPr>
          <p:nvPr>
            <p:ph type="title" idx="4294967295"/>
          </p:nvPr>
        </p:nvSpPr>
        <p:spPr>
          <a:xfrm>
            <a:off x="1447800" y="530225"/>
            <a:ext cx="7696200" cy="1143000"/>
          </a:xfrm>
        </p:spPr>
        <p:txBody>
          <a:bodyPr/>
          <a:lstStyle/>
          <a:p>
            <a:r>
              <a:rPr sz="2400" b="1" dirty="0" smtClean="0"/>
              <a:t>Hypothetical Case Study Example of Target Population</a:t>
            </a:r>
          </a:p>
        </p:txBody>
      </p:sp>
      <p:sp>
        <p:nvSpPr>
          <p:cNvPr id="25607" name="Rectangle 3"/>
          <p:cNvSpPr>
            <a:spLocks noGrp="1"/>
          </p:cNvSpPr>
          <p:nvPr>
            <p:ph type="body" idx="4294967295"/>
          </p:nvPr>
        </p:nvSpPr>
        <p:spPr>
          <a:xfrm>
            <a:off x="1965325" y="1371599"/>
            <a:ext cx="6794500" cy="5121275"/>
          </a:xfrm>
        </p:spPr>
        <p:txBody>
          <a:bodyPr/>
          <a:lstStyle/>
          <a:p>
            <a:r>
              <a:rPr sz="1800" b="1" i="1" dirty="0" smtClean="0">
                <a:latin typeface="Arial" charset="0"/>
              </a:rPr>
              <a:t>Interventions</a:t>
            </a:r>
            <a:r>
              <a:rPr sz="1800" i="1" dirty="0" smtClean="0">
                <a:latin typeface="Arial" charset="0"/>
              </a:rPr>
              <a:t>:</a:t>
            </a:r>
            <a:r>
              <a:rPr sz="1800" dirty="0" smtClean="0">
                <a:latin typeface="Arial" charset="0"/>
              </a:rPr>
              <a:t> The Health Net Case Manager, who is a member of the interdisciplinary care team (ICT), will arrange for the following after a discussion with the enrollee: behavioral health, primary care and pulmonology appointments and transportation to them; medication reconciliation by a pharmacist; and nutritional counseling. An integrated Care Plan will be developed based on the result of these interventions. The intervention may include finding alternative home health care or services if the enrollee’s mental health disorder interferes with the delivery of services.</a:t>
            </a:r>
            <a:endParaRPr sz="1800" i="1" dirty="0" smtClean="0">
              <a:latin typeface="Arial" charset="0"/>
            </a:endParaRPr>
          </a:p>
          <a:p>
            <a:r>
              <a:rPr sz="1800" b="1" i="1" dirty="0" smtClean="0">
                <a:latin typeface="Arial" charset="0"/>
              </a:rPr>
              <a:t>Goals:</a:t>
            </a:r>
            <a:r>
              <a:rPr sz="1800" dirty="0" smtClean="0">
                <a:latin typeface="Arial" charset="0"/>
              </a:rPr>
              <a:t> The goals would be to:</a:t>
            </a:r>
          </a:p>
          <a:p>
            <a:pPr>
              <a:buFontTx/>
              <a:buChar char="•"/>
            </a:pPr>
            <a:r>
              <a:rPr sz="1800" dirty="0" smtClean="0">
                <a:latin typeface="Arial" charset="0"/>
              </a:rPr>
              <a:t>Establish an integrated Care Plan that would stabilize the enrollee’s acute medical condition</a:t>
            </a:r>
          </a:p>
          <a:p>
            <a:pPr>
              <a:buFontTx/>
              <a:buChar char="•"/>
            </a:pPr>
            <a:r>
              <a:rPr sz="1800" dirty="0" smtClean="0">
                <a:latin typeface="Arial" charset="0"/>
              </a:rPr>
              <a:t>Establish behavioral health treatment plan</a:t>
            </a:r>
          </a:p>
          <a:p>
            <a:pPr>
              <a:buFontTx/>
              <a:buChar char="•"/>
            </a:pPr>
            <a:r>
              <a:rPr sz="1800" dirty="0" smtClean="0">
                <a:latin typeface="Arial" charset="0"/>
              </a:rPr>
              <a:t>Maintain ability to reside at the Board and Care facility</a:t>
            </a:r>
          </a:p>
          <a:p>
            <a:pPr>
              <a:buFontTx/>
              <a:buChar char="•"/>
            </a:pPr>
            <a:r>
              <a:rPr lang="en-US" sz="1800" dirty="0" smtClean="0">
                <a:latin typeface="Arial" charset="0"/>
              </a:rPr>
              <a:t>Establish ICT Team makeup and receive approval from enrollee</a:t>
            </a:r>
            <a:endParaRPr sz="2400" dirty="0">
              <a:latin typeface="Arial" charset="0"/>
            </a:endParaRPr>
          </a:p>
        </p:txBody>
      </p:sp>
      <p:sp>
        <p:nvSpPr>
          <p:cNvPr id="25608" name="Text Placeholder 7"/>
          <p:cNvSpPr>
            <a:spLocks/>
          </p:cNvSpPr>
          <p:nvPr/>
        </p:nvSpPr>
        <p:spPr bwMode="auto">
          <a:xfrm>
            <a:off x="228600" y="2514600"/>
            <a:ext cx="1736725" cy="2193925"/>
          </a:xfrm>
          <a:prstGeom prst="rect">
            <a:avLst/>
          </a:prstGeom>
          <a:noFill/>
          <a:ln w="9525">
            <a:noFill/>
            <a:miter lim="800000"/>
            <a:headEnd/>
            <a:tailEnd/>
          </a:ln>
        </p:spPr>
        <p:txBody>
          <a:bodyPr lIns="0" tIns="0" rIns="0" bIns="0"/>
          <a:lstStyle/>
          <a:p>
            <a:pPr>
              <a:lnSpc>
                <a:spcPct val="120000"/>
              </a:lnSpc>
            </a:pPr>
            <a:r>
              <a:rPr lang="en-US" sz="1600" dirty="0" smtClean="0">
                <a:solidFill>
                  <a:srgbClr val="137F7A"/>
                </a:solidFill>
                <a:latin typeface="Frutiger 55 Roman" pitchFamily="34" charset="0"/>
              </a:rPr>
              <a:t>We’ll use </a:t>
            </a:r>
            <a:r>
              <a:rPr lang="en-US" sz="1600" dirty="0">
                <a:solidFill>
                  <a:srgbClr val="137F7A"/>
                </a:solidFill>
                <a:latin typeface="Frutiger 55 Roman" pitchFamily="34" charset="0"/>
              </a:rPr>
              <a:t>examples through out to help illustrate how this model will be delivered.</a:t>
            </a:r>
          </a:p>
          <a:p>
            <a:pPr>
              <a:lnSpc>
                <a:spcPct val="120000"/>
              </a:lnSpc>
            </a:pPr>
            <a:endParaRPr lang="en-US" sz="1600" dirty="0">
              <a:solidFill>
                <a:srgbClr val="137F7A"/>
              </a:solidFill>
              <a:latin typeface="Frutiger 55 Roman" pitchFamily="34" charset="0"/>
            </a:endParaRPr>
          </a:p>
          <a:p>
            <a:pPr>
              <a:lnSpc>
                <a:spcPct val="120000"/>
              </a:lnSpc>
            </a:pPr>
            <a:endParaRPr lang="en-US" sz="1600" dirty="0">
              <a:solidFill>
                <a:srgbClr val="B70050"/>
              </a:solidFill>
              <a:latin typeface="Frutiger 55 Roman" pitchFamily="34" charset="0"/>
            </a:endParaRPr>
          </a:p>
          <a:p>
            <a:pPr>
              <a:lnSpc>
                <a:spcPct val="120000"/>
              </a:lnSpc>
            </a:pPr>
            <a:endParaRPr lang="en-US" sz="1800" dirty="0">
              <a:solidFill>
                <a:srgbClr val="B3C735"/>
              </a:solidFill>
              <a:latin typeface="L Frutiger Light"/>
            </a:endParaRPr>
          </a:p>
          <a:p>
            <a:pPr>
              <a:lnSpc>
                <a:spcPct val="120000"/>
              </a:lnSpc>
            </a:pPr>
            <a:endParaRPr lang="en-US" sz="1200" dirty="0">
              <a:solidFill>
                <a:schemeClr val="tx2"/>
              </a:solidFill>
              <a:latin typeface="Frutiger 55 Roman"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8"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CE8FAFD7-E5E7-4D30-B82A-EA7E9CD67A24}" type="slidenum">
              <a:rPr lang="en-US" sz="1200">
                <a:solidFill>
                  <a:srgbClr val="898989"/>
                </a:solidFill>
                <a:latin typeface="Calibri" pitchFamily="34" charset="0"/>
              </a:rPr>
              <a:pPr algn="r"/>
              <a:t>13</a:t>
            </a:fld>
            <a:endParaRPr lang="en-US" sz="1200">
              <a:solidFill>
                <a:srgbClr val="898989"/>
              </a:solidFill>
              <a:latin typeface="Calibri" pitchFamily="34" charset="0"/>
            </a:endParaRPr>
          </a:p>
        </p:txBody>
      </p:sp>
      <p:sp>
        <p:nvSpPr>
          <p:cNvPr id="26629" name="Title 6"/>
          <p:cNvSpPr>
            <a:spLocks noGrp="1"/>
          </p:cNvSpPr>
          <p:nvPr>
            <p:ph type="title" idx="4294967295"/>
          </p:nvPr>
        </p:nvSpPr>
        <p:spPr>
          <a:xfrm>
            <a:off x="2971800" y="3133725"/>
            <a:ext cx="5867400" cy="1362075"/>
          </a:xfrm>
        </p:spPr>
        <p:txBody>
          <a:bodyPr anchor="t"/>
          <a:lstStyle/>
          <a:p>
            <a:pPr eaLnBrk="1" hangingPunct="1">
              <a:lnSpc>
                <a:spcPts val="4800"/>
              </a:lnSpc>
              <a:spcAft>
                <a:spcPts val="1800"/>
              </a:spcAft>
            </a:pPr>
            <a:r>
              <a:rPr sz="2400" b="1" i="1" dirty="0" smtClean="0"/>
              <a:t>Goals of the Cal MediConnect MOC</a:t>
            </a:r>
            <a:endParaRPr sz="4000" b="1" dirty="0" smtClean="0"/>
          </a:p>
        </p:txBody>
      </p:sp>
      <p:sp>
        <p:nvSpPr>
          <p:cNvPr id="26630" name="Slide Number Placeholder 4"/>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DEFCDD49-714C-4A2A-96B2-7B6F630CD6F2}" type="slidenum">
              <a:rPr lang="en-US" sz="1200">
                <a:solidFill>
                  <a:srgbClr val="898989"/>
                </a:solidFill>
                <a:latin typeface="Frutiger 55 Roman" pitchFamily="34" charset="0"/>
              </a:rPr>
              <a:pPr algn="r"/>
              <a:t>13</a:t>
            </a:fld>
            <a:endParaRPr lang="en-US" sz="1200">
              <a:solidFill>
                <a:srgbClr val="898989"/>
              </a:solidFill>
              <a:latin typeface="Frutiger 55 Roman" pitchFamily="34" charset="0"/>
            </a:endParaRPr>
          </a:p>
        </p:txBody>
      </p:sp>
      <p:pic>
        <p:nvPicPr>
          <p:cNvPr id="9" name="Picture 8" descr="Afam_surgeon-pzl-noshadow-rgb.png"/>
          <p:cNvPicPr>
            <a:picLocks noChangeAspect="1"/>
          </p:cNvPicPr>
          <p:nvPr/>
        </p:nvPicPr>
        <p:blipFill>
          <a:blip r:embed="rId2"/>
          <a:srcRect/>
          <a:stretch>
            <a:fillRect/>
          </a:stretch>
        </p:blipFill>
        <p:spPr bwMode="auto">
          <a:xfrm>
            <a:off x="1371600" y="1524000"/>
            <a:ext cx="2687638" cy="1984375"/>
          </a:xfrm>
          <a:prstGeom prst="rect">
            <a:avLst/>
          </a:prstGeom>
          <a:noFill/>
          <a:ln w="9525">
            <a:noFill/>
            <a:miter lim="800000"/>
            <a:headEnd/>
            <a:tailEnd/>
          </a:ln>
          <a:effectLst>
            <a:outerShdw blurRad="63500" dist="38100" dir="2700000" algn="br" rotWithShape="0">
              <a:srgbClr val="000000">
                <a:alpha val="42998"/>
              </a:srgbClr>
            </a:outerShdw>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B2A22377-CAA4-4EEA-882A-9975ABAF7625}" type="slidenum">
              <a:rPr lang="en-US" sz="1200">
                <a:solidFill>
                  <a:srgbClr val="898989"/>
                </a:solidFill>
                <a:latin typeface="Calibri" pitchFamily="34" charset="0"/>
              </a:rPr>
              <a:pPr algn="r"/>
              <a:t>14</a:t>
            </a:fld>
            <a:endParaRPr lang="en-US" sz="1200">
              <a:solidFill>
                <a:srgbClr val="898989"/>
              </a:solidFill>
              <a:latin typeface="Calibri" pitchFamily="34" charset="0"/>
            </a:endParaRPr>
          </a:p>
        </p:txBody>
      </p:sp>
      <p:sp>
        <p:nvSpPr>
          <p:cNvPr id="27653"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1353D2E2-E36C-48C1-9EAC-C8E3ECD6649B}" type="slidenum">
              <a:rPr lang="en-US" sz="1200">
                <a:solidFill>
                  <a:srgbClr val="898989"/>
                </a:solidFill>
                <a:latin typeface="Calibri" pitchFamily="34" charset="0"/>
              </a:rPr>
              <a:pPr algn="r"/>
              <a:t>14</a:t>
            </a:fld>
            <a:endParaRPr lang="en-US" sz="1200">
              <a:solidFill>
                <a:srgbClr val="898989"/>
              </a:solidFill>
              <a:latin typeface="Calibri" pitchFamily="34" charset="0"/>
            </a:endParaRPr>
          </a:p>
        </p:txBody>
      </p:sp>
      <p:sp>
        <p:nvSpPr>
          <p:cNvPr id="27654"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D86E65AB-2E6F-40F2-AD66-9D0942341251}" type="slidenum">
              <a:rPr lang="en-US" sz="1200">
                <a:solidFill>
                  <a:srgbClr val="898989"/>
                </a:solidFill>
                <a:latin typeface="Calibri" pitchFamily="34" charset="0"/>
              </a:rPr>
              <a:pPr algn="r"/>
              <a:t>14</a:t>
            </a:fld>
            <a:endParaRPr lang="en-US" sz="1200">
              <a:solidFill>
                <a:srgbClr val="898989"/>
              </a:solidFill>
              <a:latin typeface="Calibri" pitchFamily="34" charset="0"/>
            </a:endParaRPr>
          </a:p>
        </p:txBody>
      </p:sp>
      <p:sp>
        <p:nvSpPr>
          <p:cNvPr id="27655" name="Rectangle 2"/>
          <p:cNvSpPr>
            <a:spLocks noGrp="1"/>
          </p:cNvSpPr>
          <p:nvPr>
            <p:ph type="title" idx="4294967295"/>
          </p:nvPr>
        </p:nvSpPr>
        <p:spPr/>
        <p:txBody>
          <a:bodyPr/>
          <a:lstStyle/>
          <a:p>
            <a:r>
              <a:rPr sz="2800" b="1" dirty="0" smtClean="0"/>
              <a:t>Goals of Cal MediConnect</a:t>
            </a:r>
          </a:p>
        </p:txBody>
      </p:sp>
      <p:sp>
        <p:nvSpPr>
          <p:cNvPr id="27656" name="Rectangle 3"/>
          <p:cNvSpPr>
            <a:spLocks noGrp="1"/>
          </p:cNvSpPr>
          <p:nvPr>
            <p:ph type="body" idx="4294967295"/>
          </p:nvPr>
        </p:nvSpPr>
        <p:spPr>
          <a:xfrm>
            <a:off x="838200" y="1371600"/>
            <a:ext cx="7921625" cy="4724400"/>
          </a:xfrm>
        </p:spPr>
        <p:txBody>
          <a:bodyPr/>
          <a:lstStyle/>
          <a:p>
            <a:pPr>
              <a:lnSpc>
                <a:spcPct val="100000"/>
              </a:lnSpc>
              <a:buFont typeface="Wingdings" pitchFamily="2" charset="2"/>
              <a:buNone/>
            </a:pPr>
            <a:r>
              <a:rPr sz="1800" dirty="0" smtClean="0">
                <a:latin typeface="Arial" charset="0"/>
                <a:cs typeface="Arial" charset="0"/>
              </a:rPr>
              <a:t>The California </a:t>
            </a:r>
            <a:r>
              <a:rPr sz="1800" b="1" dirty="0" smtClean="0">
                <a:latin typeface="Arial" charset="0"/>
                <a:cs typeface="Arial" charset="0"/>
              </a:rPr>
              <a:t>DHCS</a:t>
            </a:r>
            <a:r>
              <a:rPr sz="1800" dirty="0" smtClean="0">
                <a:latin typeface="Arial" charset="0"/>
                <a:cs typeface="Arial" charset="0"/>
              </a:rPr>
              <a:t> (Department of Health Care Services), Medi-Cal Managed Care Division, in partnership with the </a:t>
            </a:r>
            <a:r>
              <a:rPr sz="1800" b="1" dirty="0" smtClean="0">
                <a:latin typeface="Arial" charset="0"/>
                <a:cs typeface="Arial" charset="0"/>
              </a:rPr>
              <a:t>CMS</a:t>
            </a:r>
            <a:r>
              <a:rPr sz="1800" dirty="0" smtClean="0">
                <a:latin typeface="Arial" charset="0"/>
                <a:cs typeface="Arial" charset="0"/>
              </a:rPr>
              <a:t> (Centers for Medicare and Medicaid Services), launched a three-year Dual Eligible Demonstration Project (Demonstration) in 2014.  </a:t>
            </a:r>
            <a:r>
              <a:rPr sz="1800" dirty="0" smtClean="0">
                <a:latin typeface="Arial" charset="0"/>
              </a:rPr>
              <a:t>The goals for the Dual Eligible Model of Care as stated by the CMS and DHCS are to improve health outcomes through</a:t>
            </a:r>
            <a:r>
              <a:rPr sz="2000" dirty="0" smtClean="0">
                <a:latin typeface="Arial" charset="0"/>
              </a:rPr>
              <a:t>:</a:t>
            </a:r>
          </a:p>
          <a:p>
            <a:pPr lvl="1">
              <a:buClr>
                <a:srgbClr val="137F7A"/>
              </a:buClr>
              <a:buFont typeface="Wingdings" pitchFamily="2" charset="2"/>
              <a:buChar char="Ø"/>
            </a:pPr>
            <a:r>
              <a:rPr dirty="0" smtClean="0"/>
              <a:t>Improving access to essential services such as medical, mental health, </a:t>
            </a:r>
            <a:r>
              <a:rPr lang="en-US" dirty="0"/>
              <a:t>Long Term Services and Supports</a:t>
            </a:r>
            <a:r>
              <a:rPr dirty="0" smtClean="0"/>
              <a:t>(LTSS), and social services</a:t>
            </a:r>
          </a:p>
          <a:p>
            <a:pPr lvl="1">
              <a:buClr>
                <a:srgbClr val="137F7A"/>
              </a:buClr>
              <a:buFont typeface="Wingdings" pitchFamily="2" charset="2"/>
              <a:buChar char="Ø"/>
            </a:pPr>
            <a:r>
              <a:rPr dirty="0" smtClean="0"/>
              <a:t>Improving access to affordable care by optimizing utilization of home- and community-based services (HCBS)</a:t>
            </a:r>
          </a:p>
          <a:p>
            <a:pPr lvl="1">
              <a:buClr>
                <a:srgbClr val="137F7A"/>
              </a:buClr>
              <a:buFont typeface="Wingdings" pitchFamily="2" charset="2"/>
              <a:buChar char="Ø"/>
            </a:pPr>
            <a:r>
              <a:rPr dirty="0" smtClean="0"/>
              <a:t>Improving coordination of care through an identified point of contact and medical home</a:t>
            </a:r>
          </a:p>
          <a:p>
            <a:pPr lvl="1">
              <a:buClr>
                <a:srgbClr val="137F7A"/>
              </a:buClr>
              <a:buFont typeface="Wingdings" pitchFamily="2" charset="2"/>
              <a:buChar char="Ø"/>
            </a:pPr>
            <a:r>
              <a:rPr dirty="0" smtClean="0"/>
              <a:t>Improving seamless transitions of care across health care settings, providers and HCBS</a:t>
            </a:r>
          </a:p>
        </p:txBody>
      </p:sp>
    </p:spTree>
    <p:custDataLst>
      <p:tags r:id="rId1"/>
    </p:custData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0"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0E3259E7-DB12-42F0-A034-2AF9880CF5E0}" type="slidenum">
              <a:rPr lang="en-US" sz="1200">
                <a:solidFill>
                  <a:srgbClr val="898989"/>
                </a:solidFill>
                <a:latin typeface="Calibri" pitchFamily="34" charset="0"/>
              </a:rPr>
              <a:pPr algn="r"/>
              <a:t>15</a:t>
            </a:fld>
            <a:endParaRPr lang="en-US" sz="1200">
              <a:solidFill>
                <a:srgbClr val="898989"/>
              </a:solidFill>
              <a:latin typeface="Calibri" pitchFamily="34" charset="0"/>
            </a:endParaRPr>
          </a:p>
        </p:txBody>
      </p:sp>
      <p:sp>
        <p:nvSpPr>
          <p:cNvPr id="29701"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442D379E-2872-4964-B12B-930983C7AC1E}" type="slidenum">
              <a:rPr lang="en-US" sz="1200">
                <a:solidFill>
                  <a:srgbClr val="898989"/>
                </a:solidFill>
                <a:latin typeface="Calibri" pitchFamily="34" charset="0"/>
              </a:rPr>
              <a:pPr algn="r"/>
              <a:t>15</a:t>
            </a:fld>
            <a:endParaRPr lang="en-US" sz="1200">
              <a:solidFill>
                <a:srgbClr val="898989"/>
              </a:solidFill>
              <a:latin typeface="Calibri" pitchFamily="34" charset="0"/>
            </a:endParaRPr>
          </a:p>
        </p:txBody>
      </p:sp>
      <p:sp>
        <p:nvSpPr>
          <p:cNvPr id="29702" name="Rectangle 2"/>
          <p:cNvSpPr>
            <a:spLocks noGrp="1"/>
          </p:cNvSpPr>
          <p:nvPr>
            <p:ph type="title" idx="4294967295"/>
          </p:nvPr>
        </p:nvSpPr>
        <p:spPr/>
        <p:txBody>
          <a:bodyPr/>
          <a:lstStyle/>
          <a:p>
            <a:r>
              <a:rPr sz="2800" b="1" dirty="0" smtClean="0"/>
              <a:t>Goals of Cal MediConnect </a:t>
            </a:r>
            <a:r>
              <a:rPr sz="2800" b="1" dirty="0" err="1" smtClean="0"/>
              <a:t>cont</a:t>
            </a:r>
            <a:r>
              <a:rPr sz="2800" b="1" dirty="0" smtClean="0"/>
              <a:t>…</a:t>
            </a:r>
          </a:p>
        </p:txBody>
      </p:sp>
      <p:sp>
        <p:nvSpPr>
          <p:cNvPr id="29703" name="Rectangle 3"/>
          <p:cNvSpPr>
            <a:spLocks noGrp="1"/>
          </p:cNvSpPr>
          <p:nvPr>
            <p:ph type="body" idx="4294967295"/>
          </p:nvPr>
        </p:nvSpPr>
        <p:spPr>
          <a:xfrm>
            <a:off x="1295400" y="1524000"/>
            <a:ext cx="7464425" cy="4724400"/>
          </a:xfrm>
        </p:spPr>
        <p:txBody>
          <a:bodyPr/>
          <a:lstStyle/>
          <a:p>
            <a:pPr lvl="1">
              <a:buClr>
                <a:srgbClr val="137F7A"/>
              </a:buClr>
              <a:buFont typeface="Wingdings" pitchFamily="2" charset="2"/>
              <a:buChar char="Ø"/>
            </a:pPr>
            <a:r>
              <a:rPr dirty="0" smtClean="0"/>
              <a:t>Improving access to preventive health services</a:t>
            </a:r>
          </a:p>
          <a:p>
            <a:pPr lvl="1">
              <a:buClr>
                <a:srgbClr val="137F7A"/>
              </a:buClr>
              <a:buFont typeface="Wingdings" pitchFamily="2" charset="2"/>
              <a:buChar char="Ø"/>
            </a:pPr>
            <a:r>
              <a:rPr dirty="0" smtClean="0"/>
              <a:t>Improving access to HCBS/LTSS</a:t>
            </a:r>
          </a:p>
          <a:p>
            <a:pPr lvl="1">
              <a:buClr>
                <a:srgbClr val="137F7A"/>
              </a:buClr>
              <a:buFont typeface="Wingdings" pitchFamily="2" charset="2"/>
              <a:buChar char="Ø"/>
            </a:pPr>
            <a:r>
              <a:rPr dirty="0" smtClean="0"/>
              <a:t>Assuring appropriate utilization of services</a:t>
            </a:r>
          </a:p>
          <a:p>
            <a:pPr lvl="1">
              <a:buClr>
                <a:srgbClr val="137F7A"/>
              </a:buClr>
              <a:buFont typeface="Wingdings" pitchFamily="2" charset="2"/>
              <a:buChar char="Ø"/>
            </a:pPr>
            <a:r>
              <a:rPr dirty="0" smtClean="0"/>
              <a:t>Improving enrollee health outcomes and satisfaction</a:t>
            </a:r>
            <a:r>
              <a:rPr dirty="0" smtClean="0">
                <a:solidFill>
                  <a:srgbClr val="006600"/>
                </a:solidFill>
                <a:cs typeface="Arial" charset="0"/>
              </a:rPr>
              <a:t>.</a:t>
            </a:r>
          </a:p>
          <a:p>
            <a:pPr lvl="1">
              <a:buClr>
                <a:srgbClr val="137F7A"/>
              </a:buClr>
              <a:buFont typeface="Wingdings" pitchFamily="2" charset="2"/>
              <a:buChar char="Ø"/>
            </a:pPr>
            <a:r>
              <a:rPr dirty="0" smtClean="0"/>
              <a:t>Preserving and enhancing the ability of consumers to self-direct their care and enable Dual Eligible enrollees to remain in their homes and communities</a:t>
            </a:r>
            <a:endParaRPr dirty="0" smtClean="0">
              <a:latin typeface="Arial" charset="0"/>
              <a:cs typeface="Arial" charset="0"/>
            </a:endParaRPr>
          </a:p>
          <a:p>
            <a:endParaRPr dirty="0" smtClean="0"/>
          </a:p>
          <a:p>
            <a:r>
              <a:rPr sz="1800" dirty="0" smtClean="0">
                <a:latin typeface="Arial" charset="0"/>
              </a:rPr>
              <a:t>Through Case Management Health Net strives to  support the enrollee’s desire to self direct care, help the enrollee regain optimum health and improve functional capability in the right setting and most cost effective manner. Health Net will measure outcomes to monitor goals using metrics collected through Healthcare Effectiveness Data and Information Set® (HEDIS®), Consumer Assessment of Healthcare Providers and Systems® (CAHPS®), HRA, audit, appeals and grievance and utilization.</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Definitions for Person Centered Care</a:t>
            </a:r>
            <a:endParaRPr lang="en-US" sz="2800" b="1" dirty="0"/>
          </a:p>
        </p:txBody>
      </p:sp>
      <p:sp>
        <p:nvSpPr>
          <p:cNvPr id="3" name="Content Placeholder 2"/>
          <p:cNvSpPr>
            <a:spLocks noGrp="1"/>
          </p:cNvSpPr>
          <p:nvPr>
            <p:ph idx="1"/>
          </p:nvPr>
        </p:nvSpPr>
        <p:spPr>
          <a:xfrm>
            <a:off x="1295400" y="1524000"/>
            <a:ext cx="7162800" cy="4724400"/>
          </a:xfrm>
        </p:spPr>
        <p:txBody>
          <a:bodyPr/>
          <a:lstStyle/>
          <a:p>
            <a:r>
              <a:rPr lang="en-US" sz="1800" b="1" dirty="0" smtClean="0">
                <a:latin typeface="Arial" panose="020B0604020202020204" pitchFamily="34" charset="0"/>
                <a:cs typeface="Arial" panose="020B0604020202020204" pitchFamily="34" charset="0"/>
              </a:rPr>
              <a:t>Person-Centered</a:t>
            </a:r>
            <a:r>
              <a:rPr lang="en-US" sz="1800" dirty="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Care </a:t>
            </a:r>
          </a:p>
          <a:p>
            <a:r>
              <a:rPr lang="en-US" sz="1800" i="1" dirty="0" smtClean="0">
                <a:latin typeface="Arial" panose="020B0604020202020204" pitchFamily="34" charset="0"/>
                <a:cs typeface="Arial" panose="020B0604020202020204" pitchFamily="34" charset="0"/>
              </a:rPr>
              <a:t>Appropriate </a:t>
            </a:r>
            <a:r>
              <a:rPr lang="en-US" sz="1800" i="1" dirty="0">
                <a:latin typeface="Arial" panose="020B0604020202020204" pitchFamily="34" charset="0"/>
                <a:cs typeface="Arial" panose="020B0604020202020204" pitchFamily="34" charset="0"/>
              </a:rPr>
              <a:t>Care</a:t>
            </a:r>
            <a:r>
              <a:rPr lang="en-US" sz="1800" dirty="0">
                <a:latin typeface="Arial" panose="020B0604020202020204" pitchFamily="34" charset="0"/>
                <a:cs typeface="Arial" panose="020B0604020202020204" pitchFamily="34" charset="0"/>
              </a:rPr>
              <a:t>: CMS, California, and Participating Plans shall ensure that all medically necessary covered benefits are provided to enrollees and are provided in a manner that is sensitive to the beneficiary’s functional and cognitive needs, language and culture, allows for involvement of the beneficiary and caregivers (as permitted by the beneficiary), and is in a care setting appropriate to the beneficiary’s needs, with a preference for the home and the community. CMS, California, and Participating Plans shall ensure that care is person-centered and can accommodate and support self-direction. Participating Plans shall also ensure that medically necessary covered services are provided to beneficiaries in the least restrictive community setting, and in accordance with the enrollee’s wishes and Individual Care Plan</a:t>
            </a:r>
            <a:r>
              <a:rPr lang="en-US" sz="1800" dirty="0" smtClean="0">
                <a:latin typeface="Arial" panose="020B0604020202020204" pitchFamily="34" charset="0"/>
                <a:cs typeface="Arial" panose="020B0604020202020204" pitchFamily="34" charset="0"/>
              </a:rPr>
              <a:t>.</a:t>
            </a: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16788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8"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43578E30-BDC9-4ED7-A46B-5F812A85434E}" type="slidenum">
              <a:rPr lang="en-US" sz="1200">
                <a:solidFill>
                  <a:srgbClr val="898989"/>
                </a:solidFill>
                <a:latin typeface="Calibri" pitchFamily="34" charset="0"/>
              </a:rPr>
              <a:pPr algn="r"/>
              <a:t>17</a:t>
            </a:fld>
            <a:endParaRPr lang="en-US" sz="1200">
              <a:solidFill>
                <a:srgbClr val="898989"/>
              </a:solidFill>
              <a:latin typeface="Calibri" pitchFamily="34" charset="0"/>
            </a:endParaRPr>
          </a:p>
        </p:txBody>
      </p:sp>
      <p:sp>
        <p:nvSpPr>
          <p:cNvPr id="31749"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F9A790D5-83CC-4D37-8FCB-45104925B453}" type="slidenum">
              <a:rPr lang="en-US" sz="1200">
                <a:solidFill>
                  <a:srgbClr val="898989"/>
                </a:solidFill>
                <a:latin typeface="Calibri" pitchFamily="34" charset="0"/>
              </a:rPr>
              <a:pPr algn="r"/>
              <a:t>17</a:t>
            </a:fld>
            <a:endParaRPr lang="en-US" sz="1200">
              <a:solidFill>
                <a:srgbClr val="898989"/>
              </a:solidFill>
              <a:latin typeface="Calibri" pitchFamily="34" charset="0"/>
            </a:endParaRPr>
          </a:p>
        </p:txBody>
      </p:sp>
      <p:sp>
        <p:nvSpPr>
          <p:cNvPr id="31750"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0DB8BA56-05F6-4334-8A79-6181E4770E47}" type="slidenum">
              <a:rPr lang="en-US" sz="1200">
                <a:solidFill>
                  <a:srgbClr val="898989"/>
                </a:solidFill>
                <a:latin typeface="Calibri" pitchFamily="34" charset="0"/>
              </a:rPr>
              <a:pPr algn="r"/>
              <a:t>17</a:t>
            </a:fld>
            <a:endParaRPr lang="en-US" sz="1200">
              <a:solidFill>
                <a:srgbClr val="898989"/>
              </a:solidFill>
              <a:latin typeface="Calibri" pitchFamily="34" charset="0"/>
            </a:endParaRPr>
          </a:p>
        </p:txBody>
      </p:sp>
      <p:sp>
        <p:nvSpPr>
          <p:cNvPr id="31751" name="Rectangle 4"/>
          <p:cNvSpPr>
            <a:spLocks noGrp="1"/>
          </p:cNvSpPr>
          <p:nvPr>
            <p:ph type="title" idx="4294967295"/>
          </p:nvPr>
        </p:nvSpPr>
        <p:spPr/>
        <p:txBody>
          <a:bodyPr/>
          <a:lstStyle/>
          <a:p>
            <a:r>
              <a:rPr sz="2800" b="1" dirty="0" smtClean="0"/>
              <a:t>Enrollee Centered Model of Care</a:t>
            </a:r>
          </a:p>
        </p:txBody>
      </p:sp>
      <p:sp>
        <p:nvSpPr>
          <p:cNvPr id="31752" name="Rectangle 5"/>
          <p:cNvSpPr>
            <a:spLocks noGrp="1"/>
          </p:cNvSpPr>
          <p:nvPr>
            <p:ph type="body" sz="half" idx="4294967295"/>
          </p:nvPr>
        </p:nvSpPr>
        <p:spPr>
          <a:xfrm>
            <a:off x="838199" y="1673224"/>
            <a:ext cx="5128647" cy="4575175"/>
          </a:xfrm>
        </p:spPr>
        <p:txBody>
          <a:bodyPr/>
          <a:lstStyle/>
          <a:p>
            <a:pPr marL="0" indent="0">
              <a:buClr>
                <a:srgbClr val="008080"/>
              </a:buClr>
              <a:buFont typeface="Wingdings" pitchFamily="2" charset="2"/>
              <a:buChar char="u"/>
            </a:pPr>
            <a:r>
              <a:rPr sz="2000" dirty="0" smtClean="0">
                <a:latin typeface="Arial" charset="0"/>
              </a:rPr>
              <a:t> Enrollee is informed of and consents to Case Management</a:t>
            </a:r>
          </a:p>
          <a:p>
            <a:pPr marL="0" indent="0">
              <a:buClr>
                <a:srgbClr val="008080"/>
              </a:buClr>
              <a:buFont typeface="Wingdings" pitchFamily="2" charset="2"/>
              <a:buChar char="u"/>
            </a:pPr>
            <a:r>
              <a:rPr sz="2000" dirty="0" smtClean="0">
                <a:latin typeface="Arial" charset="0"/>
              </a:rPr>
              <a:t> Enrollee participates in development of the Care Plan</a:t>
            </a:r>
          </a:p>
          <a:p>
            <a:pPr marL="0" indent="0">
              <a:buClr>
                <a:srgbClr val="008080"/>
              </a:buClr>
              <a:buFont typeface="Wingdings" pitchFamily="2" charset="2"/>
              <a:buChar char="u"/>
            </a:pPr>
            <a:r>
              <a:rPr sz="2000" dirty="0" smtClean="0">
                <a:latin typeface="Arial" charset="0"/>
              </a:rPr>
              <a:t> Enrollee agrees to the goals and interventions of the Care Plan</a:t>
            </a:r>
          </a:p>
          <a:p>
            <a:pPr marL="0" indent="0">
              <a:buClr>
                <a:srgbClr val="008080"/>
              </a:buClr>
              <a:buFont typeface="Wingdings" pitchFamily="2" charset="2"/>
              <a:buChar char="u"/>
            </a:pPr>
            <a:r>
              <a:rPr sz="2000" dirty="0" smtClean="0">
                <a:latin typeface="Arial" charset="0"/>
              </a:rPr>
              <a:t> Enrollee informed of  Interdisciplinary Care Team (ICT) members agrees with the makeup and is aware of meetings the team has</a:t>
            </a:r>
          </a:p>
          <a:p>
            <a:pPr marL="0" indent="0">
              <a:buClr>
                <a:srgbClr val="008080"/>
              </a:buClr>
              <a:buFont typeface="Wingdings" pitchFamily="2" charset="2"/>
              <a:buChar char="u"/>
            </a:pPr>
            <a:r>
              <a:rPr sz="2000" dirty="0" smtClean="0">
                <a:latin typeface="Arial" charset="0"/>
              </a:rPr>
              <a:t> Enrollee either participates in the ICT meeting or provides input through the Case Manager and is informed of the outcomes</a:t>
            </a:r>
          </a:p>
        </p:txBody>
      </p:sp>
      <p:pic>
        <p:nvPicPr>
          <p:cNvPr id="31753" name="Picture 7" descr="asian_couple_outdoors_loRGB"/>
          <p:cNvPicPr>
            <a:picLocks noGrp="1" noChangeAspect="1" noChangeArrowheads="1"/>
          </p:cNvPicPr>
          <p:nvPr>
            <p:ph sz="half" idx="4294967295"/>
          </p:nvPr>
        </p:nvPicPr>
        <p:blipFill>
          <a:blip r:embed="rId2"/>
          <a:srcRect l="7184" r="5460"/>
          <a:stretch>
            <a:fillRect/>
          </a:stretch>
        </p:blipFill>
        <p:spPr>
          <a:xfrm>
            <a:off x="6326187" y="2209800"/>
            <a:ext cx="2132013" cy="2971800"/>
          </a:xfrm>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2"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4D043220-9F10-4825-A689-434C7386F22A}" type="slidenum">
              <a:rPr lang="en-US" sz="1200">
                <a:solidFill>
                  <a:srgbClr val="898989"/>
                </a:solidFill>
                <a:latin typeface="Calibri" pitchFamily="34" charset="0"/>
              </a:rPr>
              <a:pPr algn="r"/>
              <a:t>18</a:t>
            </a:fld>
            <a:endParaRPr lang="en-US" sz="1200">
              <a:solidFill>
                <a:srgbClr val="898989"/>
              </a:solidFill>
              <a:latin typeface="Calibri" pitchFamily="34" charset="0"/>
            </a:endParaRPr>
          </a:p>
        </p:txBody>
      </p:sp>
      <p:sp>
        <p:nvSpPr>
          <p:cNvPr id="32773"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F9639F97-AB54-4021-943A-1DBB938966FB}" type="slidenum">
              <a:rPr lang="en-US" sz="1200">
                <a:solidFill>
                  <a:srgbClr val="898989"/>
                </a:solidFill>
                <a:latin typeface="Calibri" pitchFamily="34" charset="0"/>
              </a:rPr>
              <a:pPr algn="r"/>
              <a:t>18</a:t>
            </a:fld>
            <a:endParaRPr lang="en-US" sz="1200">
              <a:solidFill>
                <a:srgbClr val="898989"/>
              </a:solidFill>
              <a:latin typeface="Calibri" pitchFamily="34" charset="0"/>
            </a:endParaRPr>
          </a:p>
        </p:txBody>
      </p:sp>
      <p:sp>
        <p:nvSpPr>
          <p:cNvPr id="32774"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4A615AA7-4FE6-43AC-8698-538C2E8C1B77}" type="slidenum">
              <a:rPr lang="en-US" sz="1200">
                <a:solidFill>
                  <a:srgbClr val="898989"/>
                </a:solidFill>
                <a:latin typeface="Calibri" pitchFamily="34" charset="0"/>
              </a:rPr>
              <a:pPr algn="r"/>
              <a:t>18</a:t>
            </a:fld>
            <a:endParaRPr lang="en-US" sz="1200">
              <a:solidFill>
                <a:srgbClr val="898989"/>
              </a:solidFill>
              <a:latin typeface="Calibri" pitchFamily="34" charset="0"/>
            </a:endParaRPr>
          </a:p>
        </p:txBody>
      </p:sp>
      <p:sp>
        <p:nvSpPr>
          <p:cNvPr id="32775" name="Rectangle 2"/>
          <p:cNvSpPr>
            <a:spLocks noGrp="1"/>
          </p:cNvSpPr>
          <p:nvPr>
            <p:ph type="ctrTitle" idx="4294967295"/>
          </p:nvPr>
        </p:nvSpPr>
        <p:spPr>
          <a:xfrm>
            <a:off x="533400" y="838200"/>
            <a:ext cx="7772400" cy="685800"/>
          </a:xfrm>
        </p:spPr>
        <p:txBody>
          <a:bodyPr/>
          <a:lstStyle/>
          <a:p>
            <a:pPr algn="ctr"/>
            <a:r>
              <a:rPr sz="2800" b="1" dirty="0" smtClean="0"/>
              <a:t>Cal MediConnect Model of Care Includes:</a:t>
            </a:r>
          </a:p>
        </p:txBody>
      </p:sp>
      <p:sp>
        <p:nvSpPr>
          <p:cNvPr id="32776" name="Text Box 3"/>
          <p:cNvSpPr txBox="1">
            <a:spLocks noChangeArrowheads="1"/>
          </p:cNvSpPr>
          <p:nvPr/>
        </p:nvSpPr>
        <p:spPr bwMode="auto">
          <a:xfrm>
            <a:off x="1371600" y="1600200"/>
            <a:ext cx="7772400" cy="4924425"/>
          </a:xfrm>
          <a:prstGeom prst="rect">
            <a:avLst/>
          </a:prstGeom>
          <a:noFill/>
          <a:ln w="9525">
            <a:noFill/>
            <a:miter lim="800000"/>
            <a:headEnd/>
            <a:tailEnd/>
          </a:ln>
        </p:spPr>
        <p:txBody>
          <a:bodyPr>
            <a:spAutoFit/>
          </a:bodyPr>
          <a:lstStyle/>
          <a:p>
            <a:pPr>
              <a:lnSpc>
                <a:spcPts val="2700"/>
              </a:lnSpc>
              <a:spcBef>
                <a:spcPct val="20000"/>
              </a:spcBef>
              <a:buClr>
                <a:srgbClr val="007D77"/>
              </a:buClr>
              <a:buFont typeface="Wingdings" pitchFamily="2" charset="2"/>
              <a:buChar char="u"/>
            </a:pPr>
            <a:r>
              <a:rPr lang="en-US" sz="2000" dirty="0"/>
              <a:t>  Specialized Provider Network</a:t>
            </a:r>
          </a:p>
          <a:p>
            <a:pPr>
              <a:lnSpc>
                <a:spcPts val="2700"/>
              </a:lnSpc>
              <a:spcBef>
                <a:spcPct val="20000"/>
              </a:spcBef>
              <a:buClr>
                <a:srgbClr val="007D77"/>
              </a:buClr>
              <a:buFont typeface="Wingdings" pitchFamily="2" charset="2"/>
              <a:buChar char="u"/>
            </a:pPr>
            <a:r>
              <a:rPr lang="en-US" sz="2000" dirty="0"/>
              <a:t>  Integrated Communication Systems</a:t>
            </a:r>
          </a:p>
          <a:p>
            <a:pPr>
              <a:lnSpc>
                <a:spcPts val="2700"/>
              </a:lnSpc>
              <a:spcBef>
                <a:spcPct val="20000"/>
              </a:spcBef>
              <a:buClr>
                <a:srgbClr val="007D77"/>
              </a:buClr>
              <a:buFont typeface="Wingdings" pitchFamily="2" charset="2"/>
              <a:buChar char="u"/>
            </a:pPr>
            <a:r>
              <a:rPr lang="en-US" sz="2000" dirty="0"/>
              <a:t>  Additional Benefits</a:t>
            </a:r>
          </a:p>
          <a:p>
            <a:pPr>
              <a:lnSpc>
                <a:spcPts val="2700"/>
              </a:lnSpc>
              <a:spcBef>
                <a:spcPct val="20000"/>
              </a:spcBef>
              <a:buClr>
                <a:srgbClr val="007D77"/>
              </a:buClr>
              <a:buFont typeface="Wingdings" pitchFamily="2" charset="2"/>
              <a:buChar char="u"/>
            </a:pPr>
            <a:r>
              <a:rPr lang="en-US" sz="2000" dirty="0"/>
              <a:t>  Case Management for All enrollees</a:t>
            </a:r>
          </a:p>
          <a:p>
            <a:pPr>
              <a:lnSpc>
                <a:spcPts val="2700"/>
              </a:lnSpc>
              <a:spcBef>
                <a:spcPct val="20000"/>
              </a:spcBef>
              <a:buClr>
                <a:srgbClr val="007D77"/>
              </a:buClr>
              <a:buFont typeface="Wingdings" pitchFamily="2" charset="2"/>
              <a:buChar char="u"/>
            </a:pPr>
            <a:r>
              <a:rPr lang="en-US" sz="2000" dirty="0"/>
              <a:t>  Annual Health Risk Assessments </a:t>
            </a:r>
          </a:p>
          <a:p>
            <a:pPr>
              <a:lnSpc>
                <a:spcPts val="2700"/>
              </a:lnSpc>
              <a:spcBef>
                <a:spcPct val="20000"/>
              </a:spcBef>
              <a:buClr>
                <a:srgbClr val="007D77"/>
              </a:buClr>
              <a:buFont typeface="Wingdings" pitchFamily="2" charset="2"/>
              <a:buChar char="u"/>
            </a:pPr>
            <a:r>
              <a:rPr lang="en-US" sz="2000" dirty="0"/>
              <a:t>  Individualized Care Plan for Each enrollee</a:t>
            </a:r>
          </a:p>
          <a:p>
            <a:pPr>
              <a:lnSpc>
                <a:spcPts val="2700"/>
              </a:lnSpc>
              <a:spcBef>
                <a:spcPct val="20000"/>
              </a:spcBef>
              <a:buClr>
                <a:srgbClr val="007D77"/>
              </a:buClr>
              <a:buFont typeface="Wingdings" pitchFamily="2" charset="2"/>
              <a:buChar char="u"/>
            </a:pPr>
            <a:r>
              <a:rPr lang="en-US" sz="2000" dirty="0"/>
              <a:t>  Interdisciplinary Care Team to Coordinate Care</a:t>
            </a:r>
          </a:p>
          <a:p>
            <a:pPr>
              <a:lnSpc>
                <a:spcPts val="2700"/>
              </a:lnSpc>
              <a:spcBef>
                <a:spcPct val="20000"/>
              </a:spcBef>
              <a:buClr>
                <a:srgbClr val="007D77"/>
              </a:buClr>
              <a:buFont typeface="Wingdings" pitchFamily="2" charset="2"/>
              <a:buChar char="u"/>
            </a:pPr>
            <a:r>
              <a:rPr lang="en-US" sz="2000" dirty="0"/>
              <a:t>  Management of Care Transitions </a:t>
            </a:r>
          </a:p>
          <a:p>
            <a:pPr>
              <a:lnSpc>
                <a:spcPts val="2700"/>
              </a:lnSpc>
              <a:spcBef>
                <a:spcPct val="20000"/>
              </a:spcBef>
              <a:buClr>
                <a:srgbClr val="007D77"/>
              </a:buClr>
              <a:buFont typeface="Wingdings" pitchFamily="2" charset="2"/>
              <a:buChar char="u"/>
            </a:pPr>
            <a:r>
              <a:rPr lang="en-US" sz="2000" dirty="0"/>
              <a:t>  Coordination of Medicare And Medicaid Benefits</a:t>
            </a:r>
          </a:p>
          <a:p>
            <a:pPr>
              <a:lnSpc>
                <a:spcPts val="2700"/>
              </a:lnSpc>
              <a:spcBef>
                <a:spcPct val="20000"/>
              </a:spcBef>
              <a:buClr>
                <a:srgbClr val="007D77"/>
              </a:buClr>
              <a:buFont typeface="Wingdings" pitchFamily="2" charset="2"/>
              <a:buChar char="u"/>
            </a:pPr>
            <a:r>
              <a:rPr lang="en-US" sz="2000" dirty="0"/>
              <a:t>  Least Restrictive Care Settings via Long Term Services and  </a:t>
            </a:r>
            <a:r>
              <a:rPr lang="en-US" sz="2000" dirty="0" smtClean="0"/>
              <a:t> </a:t>
            </a:r>
          </a:p>
          <a:p>
            <a:pPr>
              <a:lnSpc>
                <a:spcPts val="2700"/>
              </a:lnSpc>
              <a:spcBef>
                <a:spcPct val="20000"/>
              </a:spcBef>
              <a:buClr>
                <a:srgbClr val="007D77"/>
              </a:buClr>
            </a:pPr>
            <a:r>
              <a:rPr lang="en-US" sz="2000" dirty="0" smtClean="0"/>
              <a:t>     Supports </a:t>
            </a:r>
            <a:r>
              <a:rPr lang="en-US" sz="2000" dirty="0"/>
              <a:t>(LTSS)</a:t>
            </a:r>
          </a:p>
          <a:p>
            <a:pPr>
              <a:lnSpc>
                <a:spcPts val="2700"/>
              </a:lnSpc>
              <a:spcBef>
                <a:spcPct val="20000"/>
              </a:spcBef>
              <a:buClr>
                <a:srgbClr val="007D77"/>
              </a:buClr>
              <a:buFont typeface="Wingdings" pitchFamily="2" charset="2"/>
              <a:buChar char="u"/>
            </a:pPr>
            <a:r>
              <a:rPr lang="en-US" sz="2000" dirty="0"/>
              <a:t>  Quality Improvement Program</a:t>
            </a:r>
            <a:endParaRPr lang="en-US" sz="2000" dirty="0">
              <a:solidFill>
                <a:schemeClr val="accent2"/>
              </a:solidFill>
            </a:endParaRPr>
          </a:p>
        </p:txBody>
      </p:sp>
      <p:sp>
        <p:nvSpPr>
          <p:cNvPr id="32777" name="AutoShape 4"/>
          <p:cNvSpPr>
            <a:spLocks/>
          </p:cNvSpPr>
          <p:nvPr/>
        </p:nvSpPr>
        <p:spPr bwMode="auto">
          <a:xfrm>
            <a:off x="381000" y="1800225"/>
            <a:ext cx="838200" cy="4419600"/>
          </a:xfrm>
          <a:prstGeom prst="leftBrace">
            <a:avLst>
              <a:gd name="adj1" fmla="val 43939"/>
              <a:gd name="adj2" fmla="val 50000"/>
            </a:avLst>
          </a:prstGeom>
          <a:noFill/>
          <a:ln w="28575">
            <a:solidFill>
              <a:schemeClr val="tx1"/>
            </a:solidFill>
            <a:round/>
            <a:headEnd/>
            <a:tailEnd/>
          </a:ln>
        </p:spPr>
        <p:txBody>
          <a:bodyPr wrap="none" anchor="ctr"/>
          <a:lstStyle/>
          <a:p>
            <a:endParaRPr lang="en-US" sz="1800"/>
          </a:p>
        </p:txBody>
      </p:sp>
    </p:spTree>
    <p:custDataLst>
      <p:tags r:id="rId1"/>
    </p:custData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0"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76A35653-7B06-4F2F-9E48-E5402CFD8A23}" type="slidenum">
              <a:rPr lang="en-US" sz="1200">
                <a:solidFill>
                  <a:srgbClr val="898989"/>
                </a:solidFill>
                <a:latin typeface="Calibri" pitchFamily="34" charset="0"/>
              </a:rPr>
              <a:pPr algn="r"/>
              <a:t>19</a:t>
            </a:fld>
            <a:endParaRPr lang="en-US" sz="1200">
              <a:solidFill>
                <a:srgbClr val="898989"/>
              </a:solidFill>
              <a:latin typeface="Calibri" pitchFamily="34" charset="0"/>
            </a:endParaRPr>
          </a:p>
        </p:txBody>
      </p:sp>
      <p:sp>
        <p:nvSpPr>
          <p:cNvPr id="34821" name="Title 6"/>
          <p:cNvSpPr>
            <a:spLocks noGrp="1"/>
          </p:cNvSpPr>
          <p:nvPr>
            <p:ph type="title" idx="4294967295"/>
          </p:nvPr>
        </p:nvSpPr>
        <p:spPr>
          <a:xfrm>
            <a:off x="2971800" y="3133725"/>
            <a:ext cx="5867400" cy="1362075"/>
          </a:xfrm>
        </p:spPr>
        <p:txBody>
          <a:bodyPr anchor="t"/>
          <a:lstStyle/>
          <a:p>
            <a:pPr eaLnBrk="1" hangingPunct="1">
              <a:lnSpc>
                <a:spcPts val="4800"/>
              </a:lnSpc>
              <a:spcAft>
                <a:spcPts val="1800"/>
              </a:spcAft>
            </a:pPr>
            <a:r>
              <a:rPr sz="2400" b="1" i="1" dirty="0" smtClean="0"/>
              <a:t>Roles and Responsibilities</a:t>
            </a:r>
          </a:p>
        </p:txBody>
      </p:sp>
      <p:sp>
        <p:nvSpPr>
          <p:cNvPr id="34822" name="Slide Number Placeholder 4"/>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C8F2E803-7F69-49B1-AE40-664FB37A56D4}" type="slidenum">
              <a:rPr lang="en-US" sz="1200">
                <a:solidFill>
                  <a:srgbClr val="898989"/>
                </a:solidFill>
                <a:latin typeface="Frutiger 55 Roman" pitchFamily="34" charset="0"/>
              </a:rPr>
              <a:pPr algn="r"/>
              <a:t>19</a:t>
            </a:fld>
            <a:endParaRPr lang="en-US" sz="1200">
              <a:solidFill>
                <a:srgbClr val="898989"/>
              </a:solidFill>
              <a:latin typeface="Frutiger 55 Roman" pitchFamily="34" charset="0"/>
            </a:endParaRPr>
          </a:p>
        </p:txBody>
      </p:sp>
      <p:pic>
        <p:nvPicPr>
          <p:cNvPr id="9" name="Picture 8" descr="Afam_surgeon-pzl-noshadow-rgb.png"/>
          <p:cNvPicPr>
            <a:picLocks noChangeAspect="1"/>
          </p:cNvPicPr>
          <p:nvPr/>
        </p:nvPicPr>
        <p:blipFill>
          <a:blip r:embed="rId2"/>
          <a:srcRect/>
          <a:stretch>
            <a:fillRect/>
          </a:stretch>
        </p:blipFill>
        <p:spPr bwMode="auto">
          <a:xfrm>
            <a:off x="1371600" y="1524000"/>
            <a:ext cx="2687638" cy="1984375"/>
          </a:xfrm>
          <a:prstGeom prst="rect">
            <a:avLst/>
          </a:prstGeom>
          <a:noFill/>
          <a:ln w="9525">
            <a:noFill/>
            <a:miter lim="800000"/>
            <a:headEnd/>
            <a:tailEnd/>
          </a:ln>
          <a:effectLst>
            <a:outerShdw blurRad="63500" dist="38100" dir="2700000" algn="br" rotWithShape="0">
              <a:srgbClr val="000000">
                <a:alpha val="42998"/>
              </a:srgbClr>
            </a:outerShdw>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6"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2FE63959-6445-4C8A-AB9D-00DB68FB7BA5}" type="slidenum">
              <a:rPr lang="en-US" sz="1200">
                <a:solidFill>
                  <a:srgbClr val="898989"/>
                </a:solidFill>
                <a:latin typeface="Calibri" pitchFamily="34" charset="0"/>
              </a:rPr>
              <a:pPr algn="r"/>
              <a:t>2</a:t>
            </a:fld>
            <a:endParaRPr lang="en-US" sz="1200">
              <a:solidFill>
                <a:srgbClr val="898989"/>
              </a:solidFill>
              <a:latin typeface="Calibri" pitchFamily="34" charset="0"/>
            </a:endParaRPr>
          </a:p>
        </p:txBody>
      </p:sp>
      <p:sp>
        <p:nvSpPr>
          <p:cNvPr id="13317"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FA209A55-7307-4F58-BADB-B4B0C1140F54}" type="slidenum">
              <a:rPr lang="en-US" sz="1200">
                <a:solidFill>
                  <a:srgbClr val="898989"/>
                </a:solidFill>
                <a:latin typeface="Calibri" pitchFamily="34" charset="0"/>
              </a:rPr>
              <a:pPr algn="r"/>
              <a:t>2</a:t>
            </a:fld>
            <a:endParaRPr lang="en-US" sz="1200">
              <a:solidFill>
                <a:srgbClr val="898989"/>
              </a:solidFill>
              <a:latin typeface="Calibri" pitchFamily="34" charset="0"/>
            </a:endParaRPr>
          </a:p>
        </p:txBody>
      </p:sp>
      <p:sp>
        <p:nvSpPr>
          <p:cNvPr id="13318"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D590E4A6-6537-48DA-B91C-04C6B3F96B22}" type="slidenum">
              <a:rPr lang="en-US" sz="1200">
                <a:solidFill>
                  <a:srgbClr val="898989"/>
                </a:solidFill>
                <a:latin typeface="Calibri" pitchFamily="34" charset="0"/>
              </a:rPr>
              <a:pPr algn="r"/>
              <a:t>2</a:t>
            </a:fld>
            <a:endParaRPr lang="en-US" sz="1200">
              <a:solidFill>
                <a:srgbClr val="898989"/>
              </a:solidFill>
              <a:latin typeface="Calibri" pitchFamily="34" charset="0"/>
            </a:endParaRPr>
          </a:p>
        </p:txBody>
      </p:sp>
      <p:sp>
        <p:nvSpPr>
          <p:cNvPr id="13319" name="Rectangle 2"/>
          <p:cNvSpPr>
            <a:spLocks noGrp="1"/>
          </p:cNvSpPr>
          <p:nvPr>
            <p:ph type="title" idx="4294967295"/>
          </p:nvPr>
        </p:nvSpPr>
        <p:spPr>
          <a:xfrm>
            <a:off x="1295400" y="304800"/>
            <a:ext cx="7467600" cy="1828800"/>
          </a:xfrm>
        </p:spPr>
        <p:txBody>
          <a:bodyPr/>
          <a:lstStyle/>
          <a:p>
            <a:r>
              <a:rPr sz="2400" b="1" dirty="0" smtClean="0"/>
              <a:t>Learning Objectives of Cal MediConnect Model of Care Training</a:t>
            </a:r>
          </a:p>
        </p:txBody>
      </p:sp>
      <p:sp>
        <p:nvSpPr>
          <p:cNvPr id="13320" name="Rectangle 3"/>
          <p:cNvSpPr>
            <a:spLocks noGrp="1"/>
          </p:cNvSpPr>
          <p:nvPr>
            <p:ph type="body" idx="4294967295"/>
          </p:nvPr>
        </p:nvSpPr>
        <p:spPr>
          <a:xfrm>
            <a:off x="1222375" y="1676400"/>
            <a:ext cx="7769225" cy="4724400"/>
          </a:xfrm>
        </p:spPr>
        <p:txBody>
          <a:bodyPr/>
          <a:lstStyle/>
          <a:p>
            <a:r>
              <a:rPr sz="2000" dirty="0" smtClean="0">
                <a:latin typeface="Arial" charset="0"/>
              </a:rPr>
              <a:t>Program participants will be able to:</a:t>
            </a:r>
          </a:p>
          <a:p>
            <a:pPr>
              <a:buClr>
                <a:srgbClr val="008080"/>
              </a:buClr>
              <a:buFont typeface="Wingdings" pitchFamily="2" charset="2"/>
              <a:buChar char="u"/>
            </a:pPr>
            <a:r>
              <a:rPr sz="2000" dirty="0" smtClean="0">
                <a:latin typeface="Arial" charset="0"/>
              </a:rPr>
              <a:t>Describe Duals Population</a:t>
            </a:r>
          </a:p>
          <a:p>
            <a:pPr>
              <a:buClr>
                <a:srgbClr val="008080"/>
              </a:buClr>
              <a:buFont typeface="Wingdings" pitchFamily="2" charset="2"/>
              <a:buChar char="u"/>
            </a:pPr>
            <a:r>
              <a:rPr sz="2000" dirty="0" smtClean="0">
                <a:latin typeface="Arial" charset="0"/>
              </a:rPr>
              <a:t>List two goals of the Cal MediConnect Model of Care</a:t>
            </a:r>
          </a:p>
          <a:p>
            <a:pPr>
              <a:buClr>
                <a:srgbClr val="008080"/>
              </a:buClr>
              <a:buFont typeface="Wingdings" pitchFamily="2" charset="2"/>
              <a:buChar char="u"/>
            </a:pPr>
            <a:r>
              <a:rPr sz="2000" dirty="0" smtClean="0">
                <a:latin typeface="Arial" charset="0"/>
              </a:rPr>
              <a:t>Define the Interdisciplinary Care Team (ICT) and the three required disciplines</a:t>
            </a:r>
          </a:p>
          <a:p>
            <a:pPr>
              <a:buClr>
                <a:srgbClr val="008080"/>
              </a:buClr>
              <a:buFont typeface="Wingdings" pitchFamily="2" charset="2"/>
              <a:buChar char="u"/>
            </a:pPr>
            <a:r>
              <a:rPr sz="2000" dirty="0" smtClean="0">
                <a:latin typeface="Arial" charset="0"/>
              </a:rPr>
              <a:t>Describe enrollee participation in the development of the individualized Care Plan and Interdisciplinary Care Team </a:t>
            </a:r>
          </a:p>
          <a:p>
            <a:pPr>
              <a:buClr>
                <a:srgbClr val="008080"/>
              </a:buClr>
              <a:buFont typeface="Wingdings" pitchFamily="2" charset="2"/>
              <a:buChar char="u"/>
            </a:pPr>
            <a:r>
              <a:rPr sz="2000" dirty="0" smtClean="0">
                <a:latin typeface="Arial" charset="0"/>
              </a:rPr>
              <a:t>Name two added benefits for Cal MediConnect enrollees </a:t>
            </a:r>
          </a:p>
          <a:p>
            <a:pPr>
              <a:buClr>
                <a:srgbClr val="008080"/>
              </a:buClr>
              <a:buFont typeface="Wingdings" pitchFamily="2" charset="2"/>
              <a:buChar char="u"/>
            </a:pPr>
            <a:r>
              <a:rPr sz="2000" dirty="0" smtClean="0">
                <a:latin typeface="Arial" charset="0"/>
              </a:rPr>
              <a:t>Identify two processes that improve coordination of Care Transitions</a:t>
            </a:r>
          </a:p>
          <a:p>
            <a:pPr>
              <a:buClr>
                <a:srgbClr val="008080"/>
              </a:buClr>
              <a:buFont typeface="Wingdings" pitchFamily="2" charset="2"/>
              <a:buChar char="u"/>
            </a:pPr>
            <a:r>
              <a:rPr sz="2000" dirty="0" smtClean="0">
                <a:latin typeface="Arial" charset="0"/>
              </a:rPr>
              <a:t>Give three examples of data collected to evaluate Cal MediConnect  plans as part of the Cal MediConnect Quality Improvement program</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2"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F8AC2A20-9F9F-429F-9661-55564CB3F902}" type="slidenum">
              <a:rPr lang="en-US" sz="1200">
                <a:solidFill>
                  <a:srgbClr val="898989"/>
                </a:solidFill>
                <a:latin typeface="Calibri" pitchFamily="34" charset="0"/>
              </a:rPr>
              <a:pPr algn="r"/>
              <a:t>20</a:t>
            </a:fld>
            <a:endParaRPr lang="en-US" sz="1200">
              <a:solidFill>
                <a:srgbClr val="898989"/>
              </a:solidFill>
              <a:latin typeface="Calibri" pitchFamily="34" charset="0"/>
            </a:endParaRPr>
          </a:p>
        </p:txBody>
      </p:sp>
      <p:graphicFrame>
        <p:nvGraphicFramePr>
          <p:cNvPr id="37923" name="Group 35"/>
          <p:cNvGraphicFramePr>
            <a:graphicFrameLocks noGrp="1"/>
          </p:cNvGraphicFramePr>
          <p:nvPr>
            <p:ph idx="4294967295"/>
          </p:nvPr>
        </p:nvGraphicFramePr>
        <p:xfrm>
          <a:off x="384175" y="1673225"/>
          <a:ext cx="8302625" cy="4785360"/>
        </p:xfrm>
        <a:graphic>
          <a:graphicData uri="http://schemas.openxmlformats.org/drawingml/2006/table">
            <a:tbl>
              <a:tblPr/>
              <a:tblGrid>
                <a:gridCol w="4111625"/>
                <a:gridCol w="4191000"/>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alibri" pitchFamily="34" charset="0"/>
                          <a:ea typeface="ヒラギノ角ゴ Pro W3"/>
                          <a:cs typeface="Times New Roman" pitchFamily="18" charset="0"/>
                        </a:rPr>
                        <a:t>Role</a:t>
                      </a:r>
                      <a:r>
                        <a:rPr kumimoji="0" lang="fr-FR" sz="1400" b="1" i="0" u="none" strike="noStrike" cap="none" normalizeH="0" baseline="0" smtClean="0">
                          <a:ln>
                            <a:noFill/>
                          </a:ln>
                          <a:solidFill>
                            <a:schemeClr val="bg1"/>
                          </a:solidFill>
                          <a:effectLst/>
                          <a:latin typeface="Calibri" pitchFamily="34" charset="0"/>
                          <a:ea typeface="ヒラギノ角ゴ Pro W3"/>
                          <a:cs typeface="Times New Roman" pitchFamily="18" charset="0"/>
                        </a:rPr>
                        <a:t>/</a:t>
                      </a:r>
                      <a:r>
                        <a:rPr kumimoji="0" lang="en-US" sz="1400" b="1" i="0" u="none" strike="noStrike" cap="none" normalizeH="0" baseline="0" smtClean="0">
                          <a:ln>
                            <a:noFill/>
                          </a:ln>
                          <a:solidFill>
                            <a:schemeClr val="bg1"/>
                          </a:solidFill>
                          <a:effectLst/>
                          <a:latin typeface="Calibri" pitchFamily="34" charset="0"/>
                          <a:ea typeface="ヒラギノ角ゴ Pro W3"/>
                          <a:cs typeface="Times New Roman" pitchFamily="18" charset="0"/>
                        </a:rPr>
                        <a:t>Responsibilities</a:t>
                      </a:r>
                      <a:endParaRPr kumimoji="0" lang="en-US" sz="2000" b="0" i="0" u="none" strike="noStrike" cap="none" normalizeH="0" baseline="0" smtClean="0">
                        <a:ln>
                          <a:noFill/>
                        </a:ln>
                        <a:solidFill>
                          <a:schemeClr val="bg1"/>
                        </a:solidFill>
                        <a:effectLst/>
                        <a:latin typeface="Arial" charset="0"/>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6217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bg1"/>
                          </a:solidFill>
                          <a:effectLst/>
                          <a:latin typeface="Calibri" pitchFamily="34" charset="0"/>
                          <a:ea typeface="ヒラギノ角ゴ Pro W3"/>
                          <a:cs typeface="Times New Roman" pitchFamily="18" charset="0"/>
                        </a:rPr>
                        <a:t>Position</a:t>
                      </a:r>
                      <a:endParaRPr kumimoji="0" lang="fr-FR" sz="2000" b="0" i="0" u="none" strike="noStrike" cap="none" normalizeH="0" baseline="0" smtClean="0">
                        <a:ln>
                          <a:noFill/>
                        </a:ln>
                        <a:solidFill>
                          <a:schemeClr val="bg1"/>
                        </a:solidFill>
                        <a:effectLst/>
                        <a:latin typeface="Arial" charset="0"/>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62175"/>
                    </a:solidFill>
                  </a:tcPr>
                </a:tc>
              </a:tr>
              <a:tr h="15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ヒラギノ角ゴ Pro W3"/>
                          <a:cs typeface="Times New Roman" pitchFamily="18" charset="0"/>
                        </a:rPr>
                        <a:t>Coordinate care management </a:t>
                      </a:r>
                      <a:endParaRPr kumimoji="0" lang="en-US" sz="1400" b="1" i="0" u="none" strike="noStrike" cap="none" normalizeH="0" baseline="0" smtClean="0">
                        <a:ln>
                          <a:noFill/>
                        </a:ln>
                        <a:solidFill>
                          <a:schemeClr val="tx1"/>
                        </a:solidFill>
                        <a:effectLst/>
                        <a:latin typeface="Arial" charset="0"/>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ヒラギノ角ゴ Pro W3"/>
                          <a:cs typeface="Times New Roman" pitchFamily="18" charset="0"/>
                        </a:rPr>
                        <a:t>Case Manager, Behavioral Health Case Manager, Provider</a:t>
                      </a:r>
                      <a:endParaRPr kumimoji="0" lang="en-US" sz="1400" b="1" i="0" u="none" strike="noStrike" cap="none" normalizeH="0" baseline="0" smtClean="0">
                        <a:ln>
                          <a:noFill/>
                        </a:ln>
                        <a:solidFill>
                          <a:schemeClr val="tx1"/>
                        </a:solidFill>
                        <a:effectLst/>
                        <a:latin typeface="Arial" charset="0"/>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ヒラギノ角ゴ Pro W3"/>
                          <a:cs typeface="Times New Roman" pitchFamily="18" charset="0"/>
                        </a:rPr>
                        <a:t>Advocate, inform, and educate enrollees on services and benefits</a:t>
                      </a:r>
                      <a:endParaRPr kumimoji="0" lang="en-US" sz="1400" b="1" i="0" u="none" strike="noStrike" cap="none" normalizeH="0" baseline="0" smtClean="0">
                        <a:ln>
                          <a:noFill/>
                        </a:ln>
                        <a:solidFill>
                          <a:schemeClr val="tx1"/>
                        </a:solidFill>
                        <a:effectLst/>
                        <a:latin typeface="Arial" charset="0"/>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ヒラギノ角ゴ Pro W3"/>
                          <a:cs typeface="Times New Roman" pitchFamily="18" charset="0"/>
                        </a:rPr>
                        <a:t>Case Manager, enrollee Service Associate, Provider, Behavioral Health Case Manager, Care Coordinator, Public Program Coordinator</a:t>
                      </a:r>
                      <a:endParaRPr kumimoji="0" lang="en-US" sz="1400" b="1" i="0" u="none" strike="noStrike" cap="none" normalizeH="0" baseline="0" smtClean="0">
                        <a:ln>
                          <a:noFill/>
                        </a:ln>
                        <a:solidFill>
                          <a:schemeClr val="tx1"/>
                        </a:solidFill>
                        <a:effectLst/>
                        <a:latin typeface="Arial" charset="0"/>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7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ヒラギノ角ゴ Pro W3"/>
                          <a:cs typeface="Times New Roman" pitchFamily="18" charset="0"/>
                        </a:rPr>
                        <a:t>Identify and facilitate access to community resources</a:t>
                      </a:r>
                      <a:endParaRPr kumimoji="0" lang="en-US" sz="1400" b="1" i="0" u="none" strike="noStrike" cap="none" normalizeH="0" baseline="0" smtClean="0">
                        <a:ln>
                          <a:noFill/>
                        </a:ln>
                        <a:solidFill>
                          <a:schemeClr val="tx1"/>
                        </a:solidFill>
                        <a:effectLst/>
                        <a:latin typeface="Arial" charset="0"/>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ヒラギノ角ゴ Pro W3"/>
                          <a:cs typeface="Times New Roman" pitchFamily="18" charset="0"/>
                        </a:rPr>
                        <a:t>Case Managers, Behavioral Health Case Manager, Provider, Care Coordinators, Public Program Coordinator</a:t>
                      </a:r>
                      <a:endParaRPr kumimoji="0" lang="en-US" sz="1400" b="1" i="0" u="none" strike="noStrike" cap="none" normalizeH="0" baseline="0" smtClean="0">
                        <a:ln>
                          <a:noFill/>
                        </a:ln>
                        <a:solidFill>
                          <a:schemeClr val="tx1"/>
                        </a:solidFill>
                        <a:effectLst/>
                        <a:latin typeface="Arial" charset="0"/>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ヒラギノ角ゴ Pro W3"/>
                          <a:cs typeface="Times New Roman" pitchFamily="18" charset="0"/>
                        </a:rPr>
                        <a:t>Triage care needs</a:t>
                      </a:r>
                      <a:endParaRPr kumimoji="0" lang="en-US" sz="1400" b="1" i="0" u="none" strike="noStrike" cap="none" normalizeH="0" baseline="0" smtClean="0">
                        <a:ln>
                          <a:noFill/>
                        </a:ln>
                        <a:solidFill>
                          <a:schemeClr val="tx1"/>
                        </a:solidFill>
                        <a:effectLst/>
                        <a:latin typeface="Arial" charset="0"/>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ヒラギノ角ゴ Pro W3"/>
                          <a:cs typeface="Times New Roman" pitchFamily="18" charset="0"/>
                        </a:rPr>
                        <a:t>Case Manager, Behavioral Health Case Manager, Provider</a:t>
                      </a:r>
                      <a:endParaRPr kumimoji="0" lang="en-US" sz="1400" b="1" i="0" u="none" strike="noStrike" cap="none" normalizeH="0" baseline="0" smtClean="0">
                        <a:ln>
                          <a:noFill/>
                        </a:ln>
                        <a:solidFill>
                          <a:schemeClr val="tx1"/>
                        </a:solidFill>
                        <a:effectLst/>
                        <a:latin typeface="Arial" charset="0"/>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ヒラギノ角ゴ Pro W3"/>
                          <a:cs typeface="Times New Roman" pitchFamily="18" charset="0"/>
                        </a:rPr>
                        <a:t>Facilitate HRA</a:t>
                      </a:r>
                      <a:endParaRPr kumimoji="0" lang="en-US" sz="1400" b="1" i="0" u="none" strike="noStrike" cap="none" normalizeH="0" baseline="0" smtClean="0">
                        <a:ln>
                          <a:noFill/>
                        </a:ln>
                        <a:solidFill>
                          <a:schemeClr val="tx1"/>
                        </a:solidFill>
                        <a:effectLst/>
                        <a:latin typeface="Arial" charset="0"/>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ヒラギノ角ゴ Pro W3"/>
                          <a:cs typeface="Times New Roman" pitchFamily="18" charset="0"/>
                        </a:rPr>
                        <a:t>Case Manager, Behavioral Health Case Manager, enrollee Service Associate, Survey vendor, Care Coordinator, Public Program Coordinator</a:t>
                      </a:r>
                      <a:endParaRPr kumimoji="0" lang="en-US" sz="1400" b="1" i="0" u="none" strike="noStrike" cap="none" normalizeH="0" baseline="0" smtClean="0">
                        <a:ln>
                          <a:noFill/>
                        </a:ln>
                        <a:solidFill>
                          <a:schemeClr val="tx1"/>
                        </a:solidFill>
                        <a:effectLst/>
                        <a:latin typeface="Arial" charset="0"/>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ヒラギノ角ゴ Pro W3"/>
                          <a:cs typeface="Times New Roman" pitchFamily="18" charset="0"/>
                        </a:rPr>
                        <a:t>Evaluate and analyze responses to HRA and assign enrollees according to risk level</a:t>
                      </a:r>
                      <a:endParaRPr kumimoji="0" lang="en-US" sz="1400" b="1" i="0" u="none" strike="noStrike" cap="none" normalizeH="0" baseline="0" smtClean="0">
                        <a:ln>
                          <a:noFill/>
                        </a:ln>
                        <a:solidFill>
                          <a:schemeClr val="tx1"/>
                        </a:solidFill>
                        <a:effectLst/>
                        <a:latin typeface="Arial" charset="0"/>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ヒラギノ角ゴ Pro W3"/>
                          <a:cs typeface="Times New Roman" pitchFamily="18" charset="0"/>
                        </a:rPr>
                        <a:t>Data Analysis, Case Manager, Behavioral Health Case Manager</a:t>
                      </a:r>
                      <a:endParaRPr kumimoji="0" lang="en-US" sz="1400" b="1" i="0" u="none" strike="noStrike" cap="none" normalizeH="0" baseline="0" smtClean="0">
                        <a:ln>
                          <a:noFill/>
                        </a:ln>
                        <a:solidFill>
                          <a:schemeClr val="tx1"/>
                        </a:solidFill>
                        <a:effectLst/>
                        <a:latin typeface="Arial" charset="0"/>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ヒラギノ角ゴ Pro W3"/>
                          <a:cs typeface="Times New Roman" pitchFamily="18" charset="0"/>
                        </a:rPr>
                        <a:t>Facilitate implementation of Care Plan</a:t>
                      </a:r>
                      <a:endParaRPr kumimoji="0" lang="en-US" sz="1400" b="1" i="0" u="none" strike="noStrike" cap="none" normalizeH="0" baseline="0" smtClean="0">
                        <a:ln>
                          <a:noFill/>
                        </a:ln>
                        <a:solidFill>
                          <a:schemeClr val="tx1"/>
                        </a:solidFill>
                        <a:effectLst/>
                        <a:latin typeface="Arial" charset="0"/>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ヒラギノ角ゴ Pro W3"/>
                          <a:cs typeface="Times New Roman" pitchFamily="18" charset="0"/>
                        </a:rPr>
                        <a:t>Case Manager, Behavioral Health Case Manager, Provider</a:t>
                      </a:r>
                      <a:endParaRPr kumimoji="0" lang="en-US" sz="1400" b="1" i="0" u="none" strike="noStrike" cap="none" normalizeH="0" baseline="0" smtClean="0">
                        <a:ln>
                          <a:noFill/>
                        </a:ln>
                        <a:solidFill>
                          <a:schemeClr val="tx1"/>
                        </a:solidFill>
                        <a:effectLst/>
                        <a:latin typeface="Arial" charset="0"/>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7922" name="Rectangle 257"/>
          <p:cNvSpPr>
            <a:spLocks noGrp="1"/>
          </p:cNvSpPr>
          <p:nvPr>
            <p:ph type="title" idx="4294967295"/>
          </p:nvPr>
        </p:nvSpPr>
        <p:spPr/>
        <p:txBody>
          <a:bodyPr/>
          <a:lstStyle/>
          <a:p>
            <a:r>
              <a:rPr sz="2800" dirty="0" smtClean="0"/>
              <a:t>Roles and Responsibilities</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6"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421C28A9-F5FE-4295-B264-481A7356D7DC}" type="slidenum">
              <a:rPr lang="en-US" sz="1200">
                <a:solidFill>
                  <a:srgbClr val="898989"/>
                </a:solidFill>
                <a:latin typeface="Calibri" pitchFamily="34" charset="0"/>
              </a:rPr>
              <a:pPr algn="r"/>
              <a:t>21</a:t>
            </a:fld>
            <a:endParaRPr lang="en-US" sz="1200">
              <a:solidFill>
                <a:srgbClr val="898989"/>
              </a:solidFill>
              <a:latin typeface="Calibri" pitchFamily="34" charset="0"/>
            </a:endParaRPr>
          </a:p>
        </p:txBody>
      </p:sp>
      <p:sp>
        <p:nvSpPr>
          <p:cNvPr id="38917" name="Rectangle 4"/>
          <p:cNvSpPr>
            <a:spLocks noGrp="1"/>
          </p:cNvSpPr>
          <p:nvPr>
            <p:ph type="title" idx="4294967295"/>
          </p:nvPr>
        </p:nvSpPr>
        <p:spPr/>
        <p:txBody>
          <a:bodyPr/>
          <a:lstStyle/>
          <a:p>
            <a:r>
              <a:rPr sz="2800" dirty="0" smtClean="0"/>
              <a:t>Roles and Responsibilities</a:t>
            </a:r>
          </a:p>
        </p:txBody>
      </p:sp>
      <p:graphicFrame>
        <p:nvGraphicFramePr>
          <p:cNvPr id="38943" name="Group 31"/>
          <p:cNvGraphicFramePr>
            <a:graphicFrameLocks noGrp="1"/>
          </p:cNvGraphicFramePr>
          <p:nvPr>
            <p:ph idx="4294967295"/>
          </p:nvPr>
        </p:nvGraphicFramePr>
        <p:xfrm>
          <a:off x="609600" y="1676400"/>
          <a:ext cx="8150225" cy="4693920"/>
        </p:xfrm>
        <a:graphic>
          <a:graphicData uri="http://schemas.openxmlformats.org/drawingml/2006/table">
            <a:tbl>
              <a:tblPr/>
              <a:tblGrid>
                <a:gridCol w="3962400"/>
                <a:gridCol w="4187825"/>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ヒラギノ角ゴ Pro W3"/>
                          <a:cs typeface="Times New Roman" pitchFamily="18" charset="0"/>
                        </a:rPr>
                        <a:t>Role</a:t>
                      </a:r>
                      <a:r>
                        <a:rPr kumimoji="0" lang="fr-FR" sz="1400" b="1" i="0" u="none" strike="noStrike" cap="none" normalizeH="0" baseline="0" dirty="0" smtClean="0">
                          <a:ln>
                            <a:noFill/>
                          </a:ln>
                          <a:solidFill>
                            <a:schemeClr val="bg1"/>
                          </a:solidFill>
                          <a:effectLst/>
                          <a:latin typeface="Calibri" pitchFamily="34" charset="0"/>
                          <a:ea typeface="ヒラギノ角ゴ Pro W3"/>
                          <a:cs typeface="Times New Roman" pitchFamily="18" charset="0"/>
                        </a:rPr>
                        <a:t>/</a:t>
                      </a:r>
                      <a:r>
                        <a:rPr kumimoji="0" lang="en-US" sz="1400" b="1" i="0" u="none" strike="noStrike" cap="none" normalizeH="0" baseline="0" dirty="0" smtClean="0">
                          <a:ln>
                            <a:noFill/>
                          </a:ln>
                          <a:solidFill>
                            <a:schemeClr val="bg1"/>
                          </a:solidFill>
                          <a:effectLst/>
                          <a:latin typeface="Calibri" pitchFamily="34" charset="0"/>
                          <a:ea typeface="ヒラギノ角ゴ Pro W3"/>
                          <a:cs typeface="Times New Roman" pitchFamily="18" charset="0"/>
                        </a:rPr>
                        <a:t>Responsibilities</a:t>
                      </a:r>
                      <a:endParaRPr kumimoji="0" lang="en-US" sz="2000" b="0" i="0" u="none" strike="noStrike" cap="none" normalizeH="0" baseline="0" dirty="0" smtClean="0">
                        <a:ln>
                          <a:noFill/>
                        </a:ln>
                        <a:solidFill>
                          <a:schemeClr val="bg1"/>
                        </a:solidFill>
                        <a:effectLst/>
                        <a:latin typeface="Arial" charset="0"/>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6217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bg1"/>
                          </a:solidFill>
                          <a:effectLst/>
                          <a:latin typeface="Calibri" pitchFamily="34" charset="0"/>
                          <a:ea typeface="ヒラギノ角ゴ Pro W3"/>
                          <a:cs typeface="Times New Roman" pitchFamily="18" charset="0"/>
                        </a:rPr>
                        <a:t>Position</a:t>
                      </a:r>
                      <a:endParaRPr kumimoji="0" lang="fr-FR" sz="2000" b="0" i="0" u="none" strike="noStrike" cap="none" normalizeH="0" baseline="0" smtClean="0">
                        <a:ln>
                          <a:noFill/>
                        </a:ln>
                        <a:solidFill>
                          <a:schemeClr val="bg1"/>
                        </a:solidFill>
                        <a:effectLst/>
                        <a:latin typeface="Arial" charset="0"/>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62175"/>
                    </a:solidFill>
                  </a:tcPr>
                </a:tc>
              </a:tr>
              <a:tr h="217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ヒラギノ角ゴ Pro W3"/>
                          <a:cs typeface="Times New Roman" pitchFamily="18" charset="0"/>
                        </a:rPr>
                        <a:t>Educate enrollees in disease and behavioral health self-management</a:t>
                      </a:r>
                      <a:endParaRPr kumimoji="0" lang="en-US" sz="1400" b="1" i="0" u="none" strike="noStrike" cap="none" normalizeH="0" baseline="0" dirty="0" smtClean="0">
                        <a:ln>
                          <a:noFill/>
                        </a:ln>
                        <a:solidFill>
                          <a:schemeClr val="tx1"/>
                        </a:solidFill>
                        <a:effectLst/>
                        <a:latin typeface="Arial" charset="0"/>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ヒラギノ角ゴ Pro W3"/>
                          <a:cs typeface="Times New Roman" pitchFamily="18" charset="0"/>
                        </a:rPr>
                        <a:t>Case Managers, Behavioral Health Case Managers, Disease Management Specialist, Provider, Health Educator</a:t>
                      </a:r>
                      <a:endParaRPr kumimoji="0" lang="en-US" sz="1400" b="1" i="0" u="none" strike="noStrike" cap="none" normalizeH="0" baseline="0" dirty="0" smtClean="0">
                        <a:ln>
                          <a:noFill/>
                        </a:ln>
                        <a:solidFill>
                          <a:schemeClr val="tx1"/>
                        </a:solidFill>
                        <a:effectLst/>
                        <a:latin typeface="Arial" charset="0"/>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ヒラギノ角ゴ Pro W3"/>
                          <a:cs typeface="Times New Roman" pitchFamily="18" charset="0"/>
                        </a:rPr>
                        <a:t>Consult on pharmacy issues</a:t>
                      </a:r>
                      <a:endParaRPr kumimoji="0" lang="en-US" sz="1400" b="1" i="0" u="none" strike="noStrike" cap="none" normalizeH="0" baseline="0" smtClean="0">
                        <a:ln>
                          <a:noFill/>
                        </a:ln>
                        <a:solidFill>
                          <a:schemeClr val="tx1"/>
                        </a:solidFill>
                        <a:effectLst/>
                        <a:latin typeface="Arial" charset="0"/>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ヒラギノ角ゴ Pro W3"/>
                          <a:cs typeface="Times New Roman" pitchFamily="18" charset="0"/>
                        </a:rPr>
                        <a:t>Pharmacist</a:t>
                      </a:r>
                      <a:endParaRPr kumimoji="0" lang="en-US" sz="1400" b="1" i="0" u="none" strike="noStrike" cap="none" normalizeH="0" baseline="0" smtClean="0">
                        <a:ln>
                          <a:noFill/>
                        </a:ln>
                        <a:solidFill>
                          <a:schemeClr val="tx1"/>
                        </a:solidFill>
                        <a:effectLst/>
                        <a:latin typeface="Arial" charset="0"/>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ヒラギノ角ゴ Pro W3"/>
                          <a:cs typeface="Times New Roman" pitchFamily="18" charset="0"/>
                        </a:rPr>
                        <a:t>Authorize or facilitate access to services</a:t>
                      </a:r>
                      <a:endParaRPr kumimoji="0" lang="en-US" sz="1400" b="1" i="0" u="none" strike="noStrike" cap="none" normalizeH="0" baseline="0" smtClean="0">
                        <a:ln>
                          <a:noFill/>
                        </a:ln>
                        <a:solidFill>
                          <a:schemeClr val="tx1"/>
                        </a:solidFill>
                        <a:effectLst/>
                        <a:latin typeface="Arial" charset="0"/>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ヒラギノ角ゴ Pro W3"/>
                          <a:cs typeface="Times New Roman" pitchFamily="18" charset="0"/>
                        </a:rPr>
                        <a:t>Provider, Pre-authorization Specialist, Concurrent Review Nurse, Case Manager, Behavioral Health Case Manager, Care Coordinator, Public Program Coordinator</a:t>
                      </a:r>
                      <a:endParaRPr kumimoji="0" lang="en-US" sz="1400" b="1" i="0" u="none" strike="noStrike" cap="none" normalizeH="0" baseline="0" smtClean="0">
                        <a:ln>
                          <a:noFill/>
                        </a:ln>
                        <a:solidFill>
                          <a:schemeClr val="tx1"/>
                        </a:solidFill>
                        <a:effectLst/>
                        <a:latin typeface="Arial" charset="0"/>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7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ヒラギノ角ゴ Pro W3"/>
                          <a:cs typeface="Times New Roman" pitchFamily="18" charset="0"/>
                        </a:rPr>
                        <a:t>Obtain consultation and diagnostic reports</a:t>
                      </a:r>
                      <a:endParaRPr kumimoji="0" lang="en-US" sz="1400" b="1" i="0" u="none" strike="noStrike" cap="none" normalizeH="0" baseline="0" smtClean="0">
                        <a:ln>
                          <a:noFill/>
                        </a:ln>
                        <a:solidFill>
                          <a:schemeClr val="tx1"/>
                        </a:solidFill>
                        <a:effectLst/>
                        <a:latin typeface="Arial" charset="0"/>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ヒラギノ角ゴ Pro W3"/>
                          <a:cs typeface="Times New Roman" pitchFamily="18" charset="0"/>
                        </a:rPr>
                        <a:t>Case Manager, Pre-authorization Specialist, Concurrent Review Specialist, Behavioral Health Case Manager, Provider </a:t>
                      </a:r>
                      <a:endParaRPr kumimoji="0" lang="en-US" sz="1400" b="1" i="0" u="none" strike="noStrike" cap="none" normalizeH="0" baseline="0" smtClean="0">
                        <a:ln>
                          <a:noFill/>
                        </a:ln>
                        <a:solidFill>
                          <a:schemeClr val="tx1"/>
                        </a:solidFill>
                        <a:effectLst/>
                        <a:latin typeface="Arial" charset="0"/>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ヒラギノ角ゴ Pro W3"/>
                          <a:cs typeface="Times New Roman" pitchFamily="18" charset="0"/>
                        </a:rPr>
                        <a:t>Facilitate translation services</a:t>
                      </a:r>
                      <a:endParaRPr kumimoji="0" lang="en-US" sz="1400" b="1" i="0" u="none" strike="noStrike" cap="none" normalizeH="0" baseline="0" smtClean="0">
                        <a:ln>
                          <a:noFill/>
                        </a:ln>
                        <a:solidFill>
                          <a:schemeClr val="tx1"/>
                        </a:solidFill>
                        <a:effectLst/>
                        <a:latin typeface="Arial" charset="0"/>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ヒラギノ角ゴ Pro W3"/>
                          <a:cs typeface="Times New Roman" pitchFamily="18" charset="0"/>
                        </a:rPr>
                        <a:t>Director and Manager of Cultural and Linguistics Services, enrollee Service Associate, Case Manager, Behavioral Health Case Manager, Provider</a:t>
                      </a:r>
                      <a:endParaRPr kumimoji="0" lang="en-US" sz="1400" b="1" i="0" u="none" strike="noStrike" cap="none" normalizeH="0" baseline="0" smtClean="0">
                        <a:ln>
                          <a:noFill/>
                        </a:ln>
                        <a:solidFill>
                          <a:schemeClr val="tx1"/>
                        </a:solidFill>
                        <a:effectLst/>
                        <a:latin typeface="Arial" charset="0"/>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7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ヒラギノ角ゴ Pro W3"/>
                          <a:cs typeface="Times New Roman" pitchFamily="18" charset="0"/>
                        </a:rPr>
                        <a:t>Facilitate transportation, dental, vision and other add-on services</a:t>
                      </a:r>
                      <a:endParaRPr kumimoji="0" lang="en-US" sz="1400" b="1" i="0" u="none" strike="noStrike" cap="none" normalizeH="0" baseline="0" smtClean="0">
                        <a:ln>
                          <a:noFill/>
                        </a:ln>
                        <a:solidFill>
                          <a:schemeClr val="tx1"/>
                        </a:solidFill>
                        <a:effectLst/>
                        <a:latin typeface="Arial" charset="0"/>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ヒラギノ角ゴ Pro W3"/>
                          <a:cs typeface="Times New Roman" pitchFamily="18" charset="0"/>
                        </a:rPr>
                        <a:t>Case Manager, Behavioral Health Case Manager, Provider, Care Coordinator, Public Program Coordinator</a:t>
                      </a:r>
                      <a:endParaRPr kumimoji="0" lang="en-US" sz="1400" b="1" i="0" u="none" strike="noStrike" cap="none" normalizeH="0" baseline="0" smtClean="0">
                        <a:ln>
                          <a:noFill/>
                        </a:ln>
                        <a:solidFill>
                          <a:schemeClr val="tx1"/>
                        </a:solidFill>
                        <a:effectLst/>
                        <a:latin typeface="Arial" charset="0"/>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4"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338F56E7-2FC4-4625-B82A-58966109B9B3}" type="slidenum">
              <a:rPr lang="en-US" sz="1200">
                <a:solidFill>
                  <a:srgbClr val="898989"/>
                </a:solidFill>
                <a:latin typeface="Calibri" pitchFamily="34" charset="0"/>
              </a:rPr>
              <a:pPr algn="r"/>
              <a:t>22</a:t>
            </a:fld>
            <a:endParaRPr lang="en-US" sz="1200">
              <a:solidFill>
                <a:srgbClr val="898989"/>
              </a:solidFill>
              <a:latin typeface="Calibri" pitchFamily="34" charset="0"/>
            </a:endParaRPr>
          </a:p>
        </p:txBody>
      </p:sp>
      <p:sp>
        <p:nvSpPr>
          <p:cNvPr id="40965" name="Rectangle 317"/>
          <p:cNvSpPr>
            <a:spLocks noGrp="1"/>
          </p:cNvSpPr>
          <p:nvPr>
            <p:ph type="title" idx="4294967295"/>
          </p:nvPr>
        </p:nvSpPr>
        <p:spPr/>
        <p:txBody>
          <a:bodyPr/>
          <a:lstStyle/>
          <a:p>
            <a:r>
              <a:rPr sz="2800" dirty="0" smtClean="0"/>
              <a:t>Roles and Responsibilities</a:t>
            </a:r>
          </a:p>
        </p:txBody>
      </p:sp>
      <p:graphicFrame>
        <p:nvGraphicFramePr>
          <p:cNvPr id="39971" name="Group 35"/>
          <p:cNvGraphicFramePr>
            <a:graphicFrameLocks noGrp="1"/>
          </p:cNvGraphicFramePr>
          <p:nvPr>
            <p:ph idx="4294967295"/>
          </p:nvPr>
        </p:nvGraphicFramePr>
        <p:xfrm>
          <a:off x="533400" y="1371600"/>
          <a:ext cx="8226425" cy="5242560"/>
        </p:xfrm>
        <a:graphic>
          <a:graphicData uri="http://schemas.openxmlformats.org/drawingml/2006/table">
            <a:tbl>
              <a:tblPr/>
              <a:tblGrid>
                <a:gridCol w="4113213"/>
                <a:gridCol w="4113212"/>
              </a:tblGrid>
              <a:tr h="296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1"/>
                          </a:solidFill>
                          <a:effectLst/>
                          <a:latin typeface="Calibri" pitchFamily="34" charset="0"/>
                          <a:ea typeface="ヒラギノ角ゴ Pro W3"/>
                          <a:cs typeface="Times New Roman" pitchFamily="18" charset="0"/>
                        </a:rPr>
                        <a:t>Role</a:t>
                      </a:r>
                      <a:r>
                        <a:rPr kumimoji="0" lang="fr-FR" sz="1400" b="1" i="0" u="none" strike="noStrike" cap="none" normalizeH="0" baseline="0" smtClean="0">
                          <a:ln>
                            <a:noFill/>
                          </a:ln>
                          <a:solidFill>
                            <a:schemeClr val="bg1"/>
                          </a:solidFill>
                          <a:effectLst/>
                          <a:latin typeface="Calibri" pitchFamily="34" charset="0"/>
                          <a:ea typeface="ヒラギノ角ゴ Pro W3"/>
                          <a:cs typeface="Times New Roman" pitchFamily="18" charset="0"/>
                        </a:rPr>
                        <a:t>/</a:t>
                      </a:r>
                      <a:r>
                        <a:rPr kumimoji="0" lang="en-US" sz="1400" b="1" i="0" u="none" strike="noStrike" cap="none" normalizeH="0" baseline="0" smtClean="0">
                          <a:ln>
                            <a:noFill/>
                          </a:ln>
                          <a:solidFill>
                            <a:schemeClr val="bg1"/>
                          </a:solidFill>
                          <a:effectLst/>
                          <a:latin typeface="Calibri" pitchFamily="34" charset="0"/>
                          <a:ea typeface="ヒラギノ角ゴ Pro W3"/>
                          <a:cs typeface="Times New Roman" pitchFamily="18" charset="0"/>
                        </a:rPr>
                        <a:t>Responsibilities</a:t>
                      </a:r>
                      <a:endParaRPr kumimoji="0" lang="en-US" sz="1400" b="0" i="0" u="none" strike="noStrike" cap="none" normalizeH="0" baseline="0" smtClean="0">
                        <a:ln>
                          <a:noFill/>
                        </a:ln>
                        <a:solidFill>
                          <a:schemeClr val="bg1"/>
                        </a:solidFill>
                        <a:effectLst/>
                        <a:latin typeface="Arial" charset="0"/>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6217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smtClean="0">
                          <a:ln>
                            <a:noFill/>
                          </a:ln>
                          <a:solidFill>
                            <a:schemeClr val="bg1"/>
                          </a:solidFill>
                          <a:effectLst/>
                          <a:latin typeface="Calibri" pitchFamily="34" charset="0"/>
                          <a:ea typeface="ヒラギノ角ゴ Pro W3"/>
                          <a:cs typeface="Times New Roman" pitchFamily="18" charset="0"/>
                        </a:rPr>
                        <a:t>Position</a:t>
                      </a:r>
                      <a:endParaRPr kumimoji="0" lang="fr-FR" sz="1400" b="0" i="0" u="none" strike="noStrike" cap="none" normalizeH="0" baseline="0" smtClean="0">
                        <a:ln>
                          <a:noFill/>
                        </a:ln>
                        <a:solidFill>
                          <a:schemeClr val="bg1"/>
                        </a:solidFill>
                        <a:effectLst/>
                        <a:latin typeface="Arial" charset="0"/>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62175"/>
                    </a:solidFill>
                  </a:tcPr>
                </a:tc>
              </a:tr>
              <a:tr h="266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ヒラギノ角ゴ Pro W3"/>
                          <a:cs typeface="Times New Roman" pitchFamily="18" charset="0"/>
                        </a:rPr>
                        <a:t>Provide Medical and Mental Health Care</a:t>
                      </a:r>
                      <a:endParaRPr kumimoji="0" lang="en-US" sz="1200" b="1" i="0" u="none" strike="noStrike" cap="none" normalizeH="0" baseline="0" smtClean="0">
                        <a:ln>
                          <a:noFill/>
                        </a:ln>
                        <a:solidFill>
                          <a:schemeClr val="tx1"/>
                        </a:solidFill>
                        <a:effectLst/>
                        <a:latin typeface="Arial" charset="0"/>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ヒラギノ角ゴ Pro W3"/>
                          <a:cs typeface="Times New Roman" pitchFamily="18" charset="0"/>
                        </a:rPr>
                        <a:t>Provider</a:t>
                      </a:r>
                      <a:endParaRPr kumimoji="0" lang="en-US" sz="1200" b="1" i="0" u="none" strike="noStrike" cap="none" normalizeH="0" baseline="0" smtClean="0">
                        <a:ln>
                          <a:noFill/>
                        </a:ln>
                        <a:solidFill>
                          <a:schemeClr val="tx1"/>
                        </a:solidFill>
                        <a:effectLst/>
                        <a:latin typeface="Arial" charset="0"/>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3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ヒラギノ角ゴ Pro W3"/>
                          <a:cs typeface="Times New Roman" pitchFamily="18" charset="0"/>
                        </a:rPr>
                        <a:t>Counsel on Substance Abuse and rehab strategies </a:t>
                      </a:r>
                      <a:endParaRPr kumimoji="0" lang="en-US" sz="1200" b="1" i="0" u="none" strike="noStrike" cap="none" normalizeH="0" baseline="0" smtClean="0">
                        <a:ln>
                          <a:noFill/>
                        </a:ln>
                        <a:solidFill>
                          <a:schemeClr val="tx1"/>
                        </a:solidFill>
                        <a:effectLst/>
                        <a:latin typeface="Arial" charset="0"/>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ヒラギノ角ゴ Pro W3"/>
                          <a:cs typeface="Times New Roman" pitchFamily="18" charset="0"/>
                        </a:rPr>
                        <a:t>Behavioral Health Provider, Behavioral Health Case Manager, Social Worker</a:t>
                      </a:r>
                      <a:endParaRPr kumimoji="0" lang="en-US" sz="1200" b="1" i="0" u="none" strike="noStrike" cap="none" normalizeH="0" baseline="0" smtClean="0">
                        <a:ln>
                          <a:noFill/>
                        </a:ln>
                        <a:solidFill>
                          <a:schemeClr val="tx1"/>
                        </a:solidFill>
                        <a:effectLst/>
                        <a:latin typeface="Arial" charset="0"/>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0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ヒラギノ角ゴ Pro W3"/>
                          <a:cs typeface="Times New Roman" pitchFamily="18" charset="0"/>
                        </a:rPr>
                        <a:t>Coordinate Social Services</a:t>
                      </a:r>
                      <a:endParaRPr kumimoji="0" lang="en-US" sz="1200" b="1" i="0" u="none" strike="noStrike" cap="none" normalizeH="0" baseline="0" smtClean="0">
                        <a:ln>
                          <a:noFill/>
                        </a:ln>
                        <a:solidFill>
                          <a:schemeClr val="tx1"/>
                        </a:solidFill>
                        <a:effectLst/>
                        <a:latin typeface="Arial" charset="0"/>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ヒラギノ角ゴ Pro W3"/>
                          <a:cs typeface="Times New Roman" pitchFamily="18" charset="0"/>
                        </a:rPr>
                        <a:t>Case Manager, Behavioral Health Case Manager, Social Worker, Provider, Care Coordinator, Public Program Coordinator</a:t>
                      </a:r>
                      <a:endParaRPr kumimoji="0" lang="en-US" sz="1200" b="1" i="0" u="none" strike="noStrike" cap="none" normalizeH="0" baseline="0" smtClean="0">
                        <a:ln>
                          <a:noFill/>
                        </a:ln>
                        <a:solidFill>
                          <a:schemeClr val="tx1"/>
                        </a:solidFill>
                        <a:effectLst/>
                        <a:latin typeface="Arial" charset="0"/>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ヒラギノ角ゴ Pro W3"/>
                          <a:cs typeface="Times New Roman" pitchFamily="18" charset="0"/>
                        </a:rPr>
                        <a:t>Conduct medication reviews</a:t>
                      </a:r>
                      <a:endParaRPr kumimoji="0" lang="en-US" sz="1200" b="1" i="0" u="none" strike="noStrike" cap="none" normalizeH="0" baseline="0" smtClean="0">
                        <a:ln>
                          <a:noFill/>
                        </a:ln>
                        <a:solidFill>
                          <a:schemeClr val="tx1"/>
                        </a:solidFill>
                        <a:effectLst/>
                        <a:latin typeface="Arial" charset="0"/>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ヒラギノ角ゴ Pro W3"/>
                          <a:cs typeface="Times New Roman" pitchFamily="18" charset="0"/>
                        </a:rPr>
                        <a:t>Pharmacist, Provider</a:t>
                      </a:r>
                      <a:endParaRPr kumimoji="0" lang="en-US" sz="1200" b="1" i="0" u="none" strike="noStrike" cap="none" normalizeH="0" baseline="0" smtClean="0">
                        <a:ln>
                          <a:noFill/>
                        </a:ln>
                        <a:solidFill>
                          <a:schemeClr val="tx1"/>
                        </a:solidFill>
                        <a:effectLst/>
                        <a:latin typeface="Arial" charset="0"/>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2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Calibri" pitchFamily="34" charset="0"/>
                        </a:rPr>
                        <a:t>Health Net nurses, Medical Directors and delegated partners, conduct onsite or telephonic concurrent review of enrollees admitted to hospitals, rehabilitation units, or skilled nursing facilities. The review monitors medical necessity, levels of care, and evaluates alternatives to inpatient care. This team facilitates discharge planning and coordinates care transitions to promote continuity and coordination of care in conjunction with the provider, enrollee, and enrollee’s family to ensure a timely and safe discharge.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Calibri" pitchFamily="34" charset="0"/>
                        </a:rPr>
                        <a:t>Nurses and Medical Directors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8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Calibri" pitchFamily="34" charset="0"/>
                        </a:rPr>
                        <a:t>Facilitate care transitions related to behavioral health services including: facility admissions, facility admission diversions, discharge to home or other living arrangement, and step down to alternate clinical care setting (i.e., residential treatment, Partial hospital, Intensive Outpatient Treatment).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ea typeface="Times New Roman" pitchFamily="18" charset="0"/>
                          <a:cs typeface="Calibri" pitchFamily="34" charset="0"/>
                        </a:rPr>
                        <a:t>Behavioral Health Provider, Plan Behavioral Health Case Manager, County Behavioral Health Case Manager, Social Worker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8"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399DCCC2-D45B-47AB-960A-CCA092EBD3BC}" type="slidenum">
              <a:rPr lang="en-US" sz="1200">
                <a:solidFill>
                  <a:srgbClr val="898989"/>
                </a:solidFill>
                <a:latin typeface="Calibri" pitchFamily="34" charset="0"/>
              </a:rPr>
              <a:pPr algn="r"/>
              <a:t>23</a:t>
            </a:fld>
            <a:endParaRPr lang="en-US" sz="1200">
              <a:solidFill>
                <a:srgbClr val="898989"/>
              </a:solidFill>
              <a:latin typeface="Calibri" pitchFamily="34" charset="0"/>
            </a:endParaRPr>
          </a:p>
        </p:txBody>
      </p:sp>
      <p:sp>
        <p:nvSpPr>
          <p:cNvPr id="41989"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09467635-5563-420D-BBD1-BE52341CDC3E}" type="slidenum">
              <a:rPr lang="en-US" sz="1200">
                <a:solidFill>
                  <a:srgbClr val="898989"/>
                </a:solidFill>
                <a:latin typeface="Calibri" pitchFamily="34" charset="0"/>
              </a:rPr>
              <a:pPr algn="r"/>
              <a:t>23</a:t>
            </a:fld>
            <a:endParaRPr lang="en-US" sz="1200">
              <a:solidFill>
                <a:srgbClr val="898989"/>
              </a:solidFill>
              <a:latin typeface="Calibri" pitchFamily="34" charset="0"/>
            </a:endParaRPr>
          </a:p>
        </p:txBody>
      </p:sp>
      <p:sp>
        <p:nvSpPr>
          <p:cNvPr id="41990"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F4AEB999-007A-4C59-9909-EB927153362E}" type="slidenum">
              <a:rPr lang="en-US" sz="1200">
                <a:solidFill>
                  <a:srgbClr val="898989"/>
                </a:solidFill>
                <a:latin typeface="Calibri" pitchFamily="34" charset="0"/>
              </a:rPr>
              <a:pPr algn="r"/>
              <a:t>23</a:t>
            </a:fld>
            <a:endParaRPr lang="en-US" sz="1200">
              <a:solidFill>
                <a:srgbClr val="898989"/>
              </a:solidFill>
              <a:latin typeface="Calibri" pitchFamily="34" charset="0"/>
            </a:endParaRPr>
          </a:p>
        </p:txBody>
      </p:sp>
      <p:sp>
        <p:nvSpPr>
          <p:cNvPr id="41991" name="Rectangle 2"/>
          <p:cNvSpPr>
            <a:spLocks noGrp="1"/>
          </p:cNvSpPr>
          <p:nvPr>
            <p:ph type="title" idx="4294967295"/>
          </p:nvPr>
        </p:nvSpPr>
        <p:spPr>
          <a:xfrm>
            <a:off x="533400" y="530225"/>
            <a:ext cx="8229600" cy="1143000"/>
          </a:xfrm>
        </p:spPr>
        <p:txBody>
          <a:bodyPr/>
          <a:lstStyle/>
          <a:p>
            <a:pPr algn="ctr"/>
            <a:r>
              <a:rPr sz="2800" b="1" dirty="0" smtClean="0"/>
              <a:t>Cal MediConnect Coordinated Model of Care</a:t>
            </a:r>
          </a:p>
        </p:txBody>
      </p:sp>
      <p:sp>
        <p:nvSpPr>
          <p:cNvPr id="41992" name="AutoShape 3"/>
          <p:cNvSpPr>
            <a:spLocks noChangeArrowheads="1"/>
          </p:cNvSpPr>
          <p:nvPr/>
        </p:nvSpPr>
        <p:spPr bwMode="auto">
          <a:xfrm>
            <a:off x="1981200" y="2057400"/>
            <a:ext cx="1333500" cy="914400"/>
          </a:xfrm>
          <a:prstGeom prst="roundRect">
            <a:avLst>
              <a:gd name="adj" fmla="val 16667"/>
            </a:avLst>
          </a:prstGeom>
          <a:gradFill rotWithShape="1">
            <a:gsLst>
              <a:gs pos="0">
                <a:srgbClr val="5E7676"/>
              </a:gs>
              <a:gs pos="50000">
                <a:srgbClr val="CCFFFF"/>
              </a:gs>
              <a:gs pos="100000">
                <a:srgbClr val="5E7676"/>
              </a:gs>
            </a:gsLst>
            <a:lin ang="5400000" scaled="1"/>
          </a:gradFill>
          <a:ln w="9525">
            <a:solidFill>
              <a:schemeClr val="tx1"/>
            </a:solidFill>
            <a:round/>
            <a:headEnd/>
            <a:tailEnd/>
          </a:ln>
        </p:spPr>
        <p:txBody>
          <a:bodyPr wrap="none" anchor="ctr"/>
          <a:lstStyle/>
          <a:p>
            <a:pPr algn="ctr"/>
            <a:r>
              <a:rPr lang="en-US" sz="1600"/>
              <a:t>Case </a:t>
            </a:r>
          </a:p>
          <a:p>
            <a:pPr algn="ctr"/>
            <a:r>
              <a:rPr lang="en-US" sz="1600"/>
              <a:t>Management</a:t>
            </a:r>
          </a:p>
        </p:txBody>
      </p:sp>
      <p:sp>
        <p:nvSpPr>
          <p:cNvPr id="41993" name="AutoShape 4"/>
          <p:cNvSpPr>
            <a:spLocks noChangeArrowheads="1"/>
          </p:cNvSpPr>
          <p:nvPr/>
        </p:nvSpPr>
        <p:spPr bwMode="auto">
          <a:xfrm>
            <a:off x="1981200" y="4191000"/>
            <a:ext cx="1333500" cy="952500"/>
          </a:xfrm>
          <a:prstGeom prst="roundRect">
            <a:avLst>
              <a:gd name="adj" fmla="val 16667"/>
            </a:avLst>
          </a:prstGeom>
          <a:gradFill rotWithShape="1">
            <a:gsLst>
              <a:gs pos="0">
                <a:srgbClr val="5E7676"/>
              </a:gs>
              <a:gs pos="50000">
                <a:srgbClr val="CCFFFF"/>
              </a:gs>
              <a:gs pos="100000">
                <a:srgbClr val="5E7676"/>
              </a:gs>
            </a:gsLst>
            <a:lin ang="5400000" scaled="1"/>
          </a:gradFill>
          <a:ln w="9525">
            <a:solidFill>
              <a:schemeClr val="tx1"/>
            </a:solidFill>
            <a:round/>
            <a:headEnd/>
            <a:tailEnd/>
          </a:ln>
        </p:spPr>
        <p:txBody>
          <a:bodyPr wrap="none" anchor="ctr"/>
          <a:lstStyle/>
          <a:p>
            <a:pPr algn="ctr"/>
            <a:r>
              <a:rPr lang="en-US" sz="1600"/>
              <a:t>Individualized </a:t>
            </a:r>
          </a:p>
          <a:p>
            <a:pPr algn="ctr"/>
            <a:r>
              <a:rPr lang="en-US" sz="1600"/>
              <a:t>Care Plan</a:t>
            </a:r>
          </a:p>
        </p:txBody>
      </p:sp>
      <p:sp>
        <p:nvSpPr>
          <p:cNvPr id="41994" name="AutoShape 5"/>
          <p:cNvSpPr>
            <a:spLocks noChangeArrowheads="1"/>
          </p:cNvSpPr>
          <p:nvPr/>
        </p:nvSpPr>
        <p:spPr bwMode="auto">
          <a:xfrm>
            <a:off x="1981200" y="3086100"/>
            <a:ext cx="1333500" cy="952500"/>
          </a:xfrm>
          <a:prstGeom prst="roundRect">
            <a:avLst>
              <a:gd name="adj" fmla="val 16667"/>
            </a:avLst>
          </a:prstGeom>
          <a:gradFill rotWithShape="1">
            <a:gsLst>
              <a:gs pos="0">
                <a:srgbClr val="5E7676"/>
              </a:gs>
              <a:gs pos="50000">
                <a:srgbClr val="CCFFFF"/>
              </a:gs>
              <a:gs pos="100000">
                <a:srgbClr val="5E7676"/>
              </a:gs>
            </a:gsLst>
            <a:lin ang="5400000" scaled="1"/>
          </a:gradFill>
          <a:ln w="9525">
            <a:solidFill>
              <a:schemeClr val="tx1"/>
            </a:solidFill>
            <a:round/>
            <a:headEnd/>
            <a:tailEnd/>
          </a:ln>
        </p:spPr>
        <p:txBody>
          <a:bodyPr wrap="none" anchor="ctr"/>
          <a:lstStyle/>
          <a:p>
            <a:pPr algn="ctr"/>
            <a:r>
              <a:rPr lang="en-US" sz="1600"/>
              <a:t>Team Based </a:t>
            </a:r>
          </a:p>
          <a:p>
            <a:pPr algn="ctr"/>
            <a:r>
              <a:rPr lang="en-US" sz="1600"/>
              <a:t>Care</a:t>
            </a:r>
          </a:p>
        </p:txBody>
      </p:sp>
      <p:sp>
        <p:nvSpPr>
          <p:cNvPr id="41995" name="AutoShape 6"/>
          <p:cNvSpPr>
            <a:spLocks noChangeArrowheads="1"/>
          </p:cNvSpPr>
          <p:nvPr/>
        </p:nvSpPr>
        <p:spPr bwMode="auto">
          <a:xfrm>
            <a:off x="5638800" y="4191000"/>
            <a:ext cx="1181100" cy="962025"/>
          </a:xfrm>
          <a:prstGeom prst="roundRect">
            <a:avLst>
              <a:gd name="adj" fmla="val 16667"/>
            </a:avLst>
          </a:prstGeom>
          <a:gradFill rotWithShape="1">
            <a:gsLst>
              <a:gs pos="0">
                <a:srgbClr val="5E7676"/>
              </a:gs>
              <a:gs pos="50000">
                <a:srgbClr val="CCFFFF"/>
              </a:gs>
              <a:gs pos="100000">
                <a:srgbClr val="5E7676"/>
              </a:gs>
            </a:gsLst>
            <a:lin ang="5400000" scaled="1"/>
          </a:gradFill>
          <a:ln w="9525">
            <a:solidFill>
              <a:schemeClr val="tx1"/>
            </a:solidFill>
            <a:round/>
            <a:headEnd/>
            <a:tailEnd/>
          </a:ln>
        </p:spPr>
        <p:txBody>
          <a:bodyPr wrap="none" anchor="ctr"/>
          <a:lstStyle/>
          <a:p>
            <a:pPr algn="ctr"/>
            <a:r>
              <a:rPr lang="en-US" sz="1600"/>
              <a:t>Additional </a:t>
            </a:r>
          </a:p>
          <a:p>
            <a:pPr algn="ctr"/>
            <a:r>
              <a:rPr lang="en-US" sz="1600"/>
              <a:t>Benefits</a:t>
            </a:r>
          </a:p>
        </p:txBody>
      </p:sp>
      <p:sp>
        <p:nvSpPr>
          <p:cNvPr id="41996" name="AutoShape 7"/>
          <p:cNvSpPr>
            <a:spLocks noChangeArrowheads="1"/>
          </p:cNvSpPr>
          <p:nvPr/>
        </p:nvSpPr>
        <p:spPr bwMode="auto">
          <a:xfrm>
            <a:off x="5638800" y="3086100"/>
            <a:ext cx="1181100" cy="952500"/>
          </a:xfrm>
          <a:prstGeom prst="roundRect">
            <a:avLst>
              <a:gd name="adj" fmla="val 16667"/>
            </a:avLst>
          </a:prstGeom>
          <a:gradFill rotWithShape="1">
            <a:gsLst>
              <a:gs pos="0">
                <a:srgbClr val="5E7676"/>
              </a:gs>
              <a:gs pos="50000">
                <a:srgbClr val="CCFFFF"/>
              </a:gs>
              <a:gs pos="100000">
                <a:srgbClr val="5E7676"/>
              </a:gs>
            </a:gsLst>
            <a:lin ang="5400000" scaled="1"/>
          </a:gradFill>
          <a:ln w="9525">
            <a:solidFill>
              <a:schemeClr val="tx1"/>
            </a:solidFill>
            <a:round/>
            <a:headEnd/>
            <a:tailEnd/>
          </a:ln>
        </p:spPr>
        <p:txBody>
          <a:bodyPr wrap="none" anchor="ctr"/>
          <a:lstStyle/>
          <a:p>
            <a:pPr algn="ctr"/>
            <a:r>
              <a:rPr lang="en-US" sz="1600"/>
              <a:t>Annual Risk </a:t>
            </a:r>
          </a:p>
          <a:p>
            <a:pPr algn="ctr"/>
            <a:r>
              <a:rPr lang="en-US" sz="1600"/>
              <a:t>Assessment</a:t>
            </a:r>
          </a:p>
        </p:txBody>
      </p:sp>
      <p:sp>
        <p:nvSpPr>
          <p:cNvPr id="41997" name="AutoShape 8"/>
          <p:cNvSpPr>
            <a:spLocks noChangeArrowheads="1"/>
          </p:cNvSpPr>
          <p:nvPr/>
        </p:nvSpPr>
        <p:spPr bwMode="auto">
          <a:xfrm>
            <a:off x="5638800" y="2057400"/>
            <a:ext cx="1181100" cy="914400"/>
          </a:xfrm>
          <a:prstGeom prst="roundRect">
            <a:avLst>
              <a:gd name="adj" fmla="val 16667"/>
            </a:avLst>
          </a:prstGeom>
          <a:gradFill rotWithShape="1">
            <a:gsLst>
              <a:gs pos="0">
                <a:srgbClr val="5E7676"/>
              </a:gs>
              <a:gs pos="50000">
                <a:srgbClr val="CCFFFF"/>
              </a:gs>
              <a:gs pos="100000">
                <a:srgbClr val="5E7676"/>
              </a:gs>
            </a:gsLst>
            <a:lin ang="5400000" scaled="1"/>
          </a:gradFill>
          <a:ln w="9525">
            <a:solidFill>
              <a:schemeClr val="tx1"/>
            </a:solidFill>
            <a:round/>
            <a:headEnd/>
            <a:tailEnd/>
          </a:ln>
        </p:spPr>
        <p:txBody>
          <a:bodyPr wrap="none" anchor="ctr"/>
          <a:lstStyle/>
          <a:p>
            <a:pPr algn="ctr"/>
            <a:r>
              <a:rPr lang="en-US" sz="1600"/>
              <a:t>Managed </a:t>
            </a:r>
          </a:p>
          <a:p>
            <a:pPr algn="ctr"/>
            <a:r>
              <a:rPr lang="en-US" sz="1600"/>
              <a:t>Transitions</a:t>
            </a:r>
          </a:p>
        </p:txBody>
      </p:sp>
      <p:sp>
        <p:nvSpPr>
          <p:cNvPr id="41998" name="AutoShape 9"/>
          <p:cNvSpPr>
            <a:spLocks noChangeArrowheads="1"/>
          </p:cNvSpPr>
          <p:nvPr/>
        </p:nvSpPr>
        <p:spPr bwMode="auto">
          <a:xfrm>
            <a:off x="2438400" y="5257800"/>
            <a:ext cx="304800" cy="457200"/>
          </a:xfrm>
          <a:prstGeom prst="downArrow">
            <a:avLst>
              <a:gd name="adj1" fmla="val 50000"/>
              <a:gd name="adj2" fmla="val 37500"/>
            </a:avLst>
          </a:prstGeom>
          <a:solidFill>
            <a:srgbClr val="006666"/>
          </a:solidFill>
          <a:ln w="9525">
            <a:solidFill>
              <a:schemeClr val="tx1"/>
            </a:solidFill>
            <a:miter lim="800000"/>
            <a:headEnd/>
            <a:tailEnd/>
          </a:ln>
        </p:spPr>
        <p:txBody>
          <a:bodyPr wrap="none" anchor="ctr"/>
          <a:lstStyle/>
          <a:p>
            <a:endParaRPr lang="en-US" sz="1800"/>
          </a:p>
        </p:txBody>
      </p:sp>
      <p:sp>
        <p:nvSpPr>
          <p:cNvPr id="41999" name="AutoShape 10"/>
          <p:cNvSpPr>
            <a:spLocks noChangeArrowheads="1"/>
          </p:cNvSpPr>
          <p:nvPr/>
        </p:nvSpPr>
        <p:spPr bwMode="auto">
          <a:xfrm>
            <a:off x="6019800" y="5257800"/>
            <a:ext cx="304800" cy="457200"/>
          </a:xfrm>
          <a:prstGeom prst="downArrow">
            <a:avLst>
              <a:gd name="adj1" fmla="val 50000"/>
              <a:gd name="adj2" fmla="val 37500"/>
            </a:avLst>
          </a:prstGeom>
          <a:solidFill>
            <a:srgbClr val="006666"/>
          </a:solidFill>
          <a:ln w="9525">
            <a:solidFill>
              <a:schemeClr val="tx1"/>
            </a:solidFill>
            <a:miter lim="800000"/>
            <a:headEnd/>
            <a:tailEnd/>
          </a:ln>
        </p:spPr>
        <p:txBody>
          <a:bodyPr wrap="none" anchor="ctr"/>
          <a:lstStyle/>
          <a:p>
            <a:endParaRPr lang="en-US" sz="1800"/>
          </a:p>
        </p:txBody>
      </p:sp>
      <p:sp>
        <p:nvSpPr>
          <p:cNvPr id="158731" name="AutoShape 11"/>
          <p:cNvSpPr>
            <a:spLocks noChangeArrowheads="1"/>
          </p:cNvSpPr>
          <p:nvPr/>
        </p:nvSpPr>
        <p:spPr bwMode="auto">
          <a:xfrm rot="16200000">
            <a:off x="6057900" y="3619500"/>
            <a:ext cx="3810000" cy="381000"/>
          </a:xfrm>
          <a:prstGeom prst="flowChartAlternateProcess">
            <a:avLst/>
          </a:prstGeom>
          <a:gradFill rotWithShape="1">
            <a:gsLst>
              <a:gs pos="0">
                <a:srgbClr val="CCFFCC"/>
              </a:gs>
              <a:gs pos="100000">
                <a:srgbClr val="CCFFCC">
                  <a:gamma/>
                  <a:shade val="46275"/>
                  <a:invGamma/>
                </a:srgbClr>
              </a:gs>
            </a:gsLst>
            <a:lin ang="5400000" scaled="1"/>
          </a:gradFill>
          <a:ln w="9525">
            <a:noFill/>
            <a:miter lim="800000"/>
            <a:headEnd/>
            <a:tailEnd/>
          </a:ln>
          <a:effectLst>
            <a:outerShdw dist="107763" dir="2700000" algn="ctr" rotWithShape="0">
              <a:srgbClr val="808080">
                <a:alpha val="50000"/>
              </a:srgbClr>
            </a:outerShdw>
          </a:effectLst>
        </p:spPr>
        <p:txBody>
          <a:bodyPr wrap="none" anchor="ctr"/>
          <a:lstStyle/>
          <a:p>
            <a:pPr>
              <a:defRPr/>
            </a:pPr>
            <a:endParaRPr lang="en-US" sz="1800"/>
          </a:p>
        </p:txBody>
      </p:sp>
      <p:sp>
        <p:nvSpPr>
          <p:cNvPr id="158732" name="AutoShape 12"/>
          <p:cNvSpPr>
            <a:spLocks noChangeArrowheads="1"/>
          </p:cNvSpPr>
          <p:nvPr/>
        </p:nvSpPr>
        <p:spPr bwMode="auto">
          <a:xfrm rot="5400000">
            <a:off x="2667000" y="3619500"/>
            <a:ext cx="3810000" cy="381000"/>
          </a:xfrm>
          <a:prstGeom prst="flowChartAlternateProcess">
            <a:avLst/>
          </a:prstGeom>
          <a:gradFill rotWithShape="1">
            <a:gsLst>
              <a:gs pos="0">
                <a:schemeClr val="bg1"/>
              </a:gs>
              <a:gs pos="50000">
                <a:srgbClr val="FF9933"/>
              </a:gs>
              <a:gs pos="100000">
                <a:schemeClr val="bg1"/>
              </a:gs>
            </a:gsLst>
            <a:lin ang="5400000" scaled="1"/>
          </a:gradFill>
          <a:ln w="9525">
            <a:solidFill>
              <a:srgbClr val="B2B2B2"/>
            </a:solidFill>
            <a:miter lim="800000"/>
            <a:headEnd/>
            <a:tailEnd/>
          </a:ln>
          <a:effectLst>
            <a:prstShdw prst="shdw18" dist="17961" dir="13500000">
              <a:srgbClr val="B2B2B2">
                <a:gamma/>
                <a:shade val="60000"/>
                <a:invGamma/>
              </a:srgbClr>
            </a:prstShdw>
          </a:effectLst>
        </p:spPr>
        <p:txBody>
          <a:bodyPr wrap="none" anchor="ctr"/>
          <a:lstStyle/>
          <a:p>
            <a:pPr>
              <a:defRPr/>
            </a:pPr>
            <a:endParaRPr lang="en-US" sz="1800"/>
          </a:p>
        </p:txBody>
      </p:sp>
      <p:sp>
        <p:nvSpPr>
          <p:cNvPr id="158733" name="AutoShape 13"/>
          <p:cNvSpPr>
            <a:spLocks noChangeArrowheads="1"/>
          </p:cNvSpPr>
          <p:nvPr/>
        </p:nvSpPr>
        <p:spPr bwMode="auto">
          <a:xfrm rot="5400000">
            <a:off x="-914400" y="3619500"/>
            <a:ext cx="3810000" cy="381000"/>
          </a:xfrm>
          <a:prstGeom prst="flowChartAlternateProcess">
            <a:avLst/>
          </a:prstGeom>
          <a:gradFill rotWithShape="1">
            <a:gsLst>
              <a:gs pos="0">
                <a:srgbClr val="CCFFCC"/>
              </a:gs>
              <a:gs pos="100000">
                <a:srgbClr val="CCFFCC">
                  <a:gamma/>
                  <a:shade val="46275"/>
                  <a:invGamma/>
                </a:srgbClr>
              </a:gs>
            </a:gsLst>
            <a:lin ang="5400000" scaled="1"/>
          </a:gradFill>
          <a:ln w="9525">
            <a:noFill/>
            <a:miter lim="800000"/>
            <a:headEnd/>
            <a:tailEnd/>
          </a:ln>
          <a:effectLst>
            <a:outerShdw dist="107763" dir="8100000" algn="ctr" rotWithShape="0">
              <a:srgbClr val="808080">
                <a:alpha val="50000"/>
              </a:srgbClr>
            </a:outerShdw>
          </a:effectLst>
        </p:spPr>
        <p:txBody>
          <a:bodyPr rot="10800000" vert="eaVert" wrap="none" anchor="ctr"/>
          <a:lstStyle/>
          <a:p>
            <a:pPr algn="ctr">
              <a:defRPr/>
            </a:pPr>
            <a:endParaRPr lang="en-US" sz="1800"/>
          </a:p>
        </p:txBody>
      </p:sp>
      <p:sp>
        <p:nvSpPr>
          <p:cNvPr id="42003" name="AutoShape 14"/>
          <p:cNvSpPr>
            <a:spLocks noChangeArrowheads="1"/>
          </p:cNvSpPr>
          <p:nvPr/>
        </p:nvSpPr>
        <p:spPr bwMode="auto">
          <a:xfrm>
            <a:off x="5581650" y="6103990"/>
            <a:ext cx="876300" cy="379164"/>
          </a:xfrm>
          <a:prstGeom prst="foldedCorner">
            <a:avLst>
              <a:gd name="adj" fmla="val 12500"/>
            </a:avLst>
          </a:prstGeom>
          <a:solidFill>
            <a:srgbClr val="C290B7">
              <a:alpha val="38039"/>
            </a:srgbClr>
          </a:solidFill>
          <a:ln w="9525">
            <a:solidFill>
              <a:srgbClr val="B2B2B2"/>
            </a:solidFill>
            <a:round/>
            <a:headEnd/>
            <a:tailEnd/>
          </a:ln>
        </p:spPr>
        <p:txBody>
          <a:bodyPr wrap="none" anchor="ctr"/>
          <a:lstStyle/>
          <a:p>
            <a:pPr algn="ctr"/>
            <a:endParaRPr lang="en-US" sz="1800"/>
          </a:p>
        </p:txBody>
      </p:sp>
      <p:sp>
        <p:nvSpPr>
          <p:cNvPr id="42004" name="AutoShape 15"/>
          <p:cNvSpPr>
            <a:spLocks noChangeArrowheads="1"/>
          </p:cNvSpPr>
          <p:nvPr/>
        </p:nvSpPr>
        <p:spPr bwMode="auto">
          <a:xfrm>
            <a:off x="6457950" y="6096000"/>
            <a:ext cx="876300" cy="382588"/>
          </a:xfrm>
          <a:prstGeom prst="foldedCorner">
            <a:avLst>
              <a:gd name="adj" fmla="val 12500"/>
            </a:avLst>
          </a:prstGeom>
          <a:solidFill>
            <a:srgbClr val="C290B7">
              <a:alpha val="38039"/>
            </a:srgbClr>
          </a:solidFill>
          <a:ln w="9525">
            <a:solidFill>
              <a:srgbClr val="B2B2B2"/>
            </a:solidFill>
            <a:round/>
            <a:headEnd/>
            <a:tailEnd/>
          </a:ln>
        </p:spPr>
        <p:txBody>
          <a:bodyPr wrap="none" anchor="ctr"/>
          <a:lstStyle/>
          <a:p>
            <a:pPr algn="ctr"/>
            <a:endParaRPr lang="en-US" sz="1800"/>
          </a:p>
        </p:txBody>
      </p:sp>
      <p:sp>
        <p:nvSpPr>
          <p:cNvPr id="42005" name="Text Box 16"/>
          <p:cNvSpPr txBox="1">
            <a:spLocks noChangeArrowheads="1"/>
          </p:cNvSpPr>
          <p:nvPr/>
        </p:nvSpPr>
        <p:spPr bwMode="auto">
          <a:xfrm rot="-5400000">
            <a:off x="-934243" y="3626643"/>
            <a:ext cx="3810000" cy="366713"/>
          </a:xfrm>
          <a:prstGeom prst="rect">
            <a:avLst/>
          </a:prstGeom>
          <a:noFill/>
          <a:ln w="9525">
            <a:noFill/>
            <a:miter lim="800000"/>
            <a:headEnd/>
            <a:tailEnd/>
          </a:ln>
        </p:spPr>
        <p:txBody>
          <a:bodyPr>
            <a:spAutoFit/>
          </a:bodyPr>
          <a:lstStyle/>
          <a:p>
            <a:pPr algn="ctr">
              <a:spcBef>
                <a:spcPct val="50000"/>
              </a:spcBef>
            </a:pPr>
            <a:r>
              <a:rPr lang="en-US" sz="1800" b="1">
                <a:solidFill>
                  <a:schemeClr val="tx2"/>
                </a:solidFill>
              </a:rPr>
              <a:t>QUALITY IMPROVEMENT</a:t>
            </a:r>
          </a:p>
        </p:txBody>
      </p:sp>
      <p:sp>
        <p:nvSpPr>
          <p:cNvPr id="42006" name="Text Box 17"/>
          <p:cNvSpPr txBox="1">
            <a:spLocks noChangeArrowheads="1"/>
          </p:cNvSpPr>
          <p:nvPr/>
        </p:nvSpPr>
        <p:spPr bwMode="auto">
          <a:xfrm rot="-5400000">
            <a:off x="6050757" y="3626643"/>
            <a:ext cx="3810000" cy="366713"/>
          </a:xfrm>
          <a:prstGeom prst="rect">
            <a:avLst/>
          </a:prstGeom>
          <a:noFill/>
          <a:ln w="9525">
            <a:noFill/>
            <a:miter lim="800000"/>
            <a:headEnd/>
            <a:tailEnd/>
          </a:ln>
        </p:spPr>
        <p:txBody>
          <a:bodyPr>
            <a:spAutoFit/>
          </a:bodyPr>
          <a:lstStyle/>
          <a:p>
            <a:pPr algn="ctr">
              <a:spcBef>
                <a:spcPct val="50000"/>
              </a:spcBef>
            </a:pPr>
            <a:r>
              <a:rPr lang="en-US" sz="1800" b="1">
                <a:solidFill>
                  <a:schemeClr val="tx2"/>
                </a:solidFill>
              </a:rPr>
              <a:t>PROVIDER NETWORK</a:t>
            </a:r>
          </a:p>
        </p:txBody>
      </p:sp>
      <p:sp>
        <p:nvSpPr>
          <p:cNvPr id="42007" name="Text Box 18"/>
          <p:cNvSpPr txBox="1">
            <a:spLocks noChangeArrowheads="1"/>
          </p:cNvSpPr>
          <p:nvPr/>
        </p:nvSpPr>
        <p:spPr bwMode="auto">
          <a:xfrm rot="-5400000">
            <a:off x="2674144" y="3626644"/>
            <a:ext cx="3810000" cy="366712"/>
          </a:xfrm>
          <a:prstGeom prst="rect">
            <a:avLst/>
          </a:prstGeom>
          <a:noFill/>
          <a:ln w="9525">
            <a:noFill/>
            <a:miter lim="800000"/>
            <a:headEnd/>
            <a:tailEnd/>
          </a:ln>
        </p:spPr>
        <p:txBody>
          <a:bodyPr>
            <a:spAutoFit/>
          </a:bodyPr>
          <a:lstStyle/>
          <a:p>
            <a:pPr algn="ctr">
              <a:spcBef>
                <a:spcPct val="50000"/>
              </a:spcBef>
            </a:pPr>
            <a:r>
              <a:rPr lang="en-US" sz="1800" b="1">
                <a:solidFill>
                  <a:schemeClr val="tx2"/>
                </a:solidFill>
              </a:rPr>
              <a:t>COMMUNICATION</a:t>
            </a:r>
          </a:p>
        </p:txBody>
      </p:sp>
      <p:sp>
        <p:nvSpPr>
          <p:cNvPr id="42008" name="AutoShape 19"/>
          <p:cNvSpPr>
            <a:spLocks noChangeArrowheads="1"/>
          </p:cNvSpPr>
          <p:nvPr/>
        </p:nvSpPr>
        <p:spPr bwMode="auto">
          <a:xfrm>
            <a:off x="4029075" y="1905000"/>
            <a:ext cx="1085850" cy="457200"/>
          </a:xfrm>
          <a:prstGeom prst="leftRightArrow">
            <a:avLst>
              <a:gd name="adj1" fmla="val 50000"/>
              <a:gd name="adj2" fmla="val 47500"/>
            </a:avLst>
          </a:prstGeom>
          <a:gradFill rotWithShape="1">
            <a:gsLst>
              <a:gs pos="0">
                <a:srgbClr val="47765E"/>
              </a:gs>
              <a:gs pos="50000">
                <a:srgbClr val="99FFCC"/>
              </a:gs>
              <a:gs pos="100000">
                <a:srgbClr val="47765E"/>
              </a:gs>
            </a:gsLst>
            <a:lin ang="5400000" scaled="1"/>
          </a:gradFill>
          <a:ln w="9525">
            <a:noFill/>
            <a:miter lim="800000"/>
            <a:headEnd/>
            <a:tailEnd/>
          </a:ln>
          <a:effectLst>
            <a:prstShdw prst="shdw17" dist="17961" dir="13500000">
              <a:srgbClr val="5C997A"/>
            </a:prstShdw>
          </a:effectLst>
        </p:spPr>
        <p:txBody>
          <a:bodyPr wrap="none" anchor="ctr"/>
          <a:lstStyle/>
          <a:p>
            <a:pPr algn="ctr"/>
            <a:r>
              <a:rPr lang="en-US" sz="1200"/>
              <a:t>coordinate</a:t>
            </a:r>
          </a:p>
        </p:txBody>
      </p:sp>
      <p:sp>
        <p:nvSpPr>
          <p:cNvPr id="42009" name="AutoShape 20"/>
          <p:cNvSpPr>
            <a:spLocks noChangeArrowheads="1"/>
          </p:cNvSpPr>
          <p:nvPr/>
        </p:nvSpPr>
        <p:spPr bwMode="auto">
          <a:xfrm>
            <a:off x="4029075" y="2133600"/>
            <a:ext cx="1085850" cy="457200"/>
          </a:xfrm>
          <a:prstGeom prst="leftRightArrow">
            <a:avLst>
              <a:gd name="adj1" fmla="val 50000"/>
              <a:gd name="adj2" fmla="val 47500"/>
            </a:avLst>
          </a:prstGeom>
          <a:gradFill rotWithShape="1">
            <a:gsLst>
              <a:gs pos="0">
                <a:srgbClr val="5E7676"/>
              </a:gs>
              <a:gs pos="50000">
                <a:srgbClr val="CCFFFF"/>
              </a:gs>
              <a:gs pos="100000">
                <a:srgbClr val="5E7676"/>
              </a:gs>
            </a:gsLst>
            <a:lin ang="5400000" scaled="1"/>
          </a:gradFill>
          <a:ln w="9525">
            <a:noFill/>
            <a:miter lim="800000"/>
            <a:headEnd/>
            <a:tailEnd/>
          </a:ln>
          <a:effectLst>
            <a:prstShdw prst="shdw17" dist="17961" dir="13500000">
              <a:srgbClr val="7A9999"/>
            </a:prstShdw>
          </a:effectLst>
        </p:spPr>
        <p:txBody>
          <a:bodyPr wrap="none" anchor="ctr"/>
          <a:lstStyle/>
          <a:p>
            <a:pPr algn="ctr"/>
            <a:r>
              <a:rPr lang="en-US" sz="1200"/>
              <a:t>coordinate</a:t>
            </a:r>
          </a:p>
        </p:txBody>
      </p:sp>
      <p:sp>
        <p:nvSpPr>
          <p:cNvPr id="158741" name="AutoShape 21"/>
          <p:cNvSpPr>
            <a:spLocks noChangeArrowheads="1"/>
          </p:cNvSpPr>
          <p:nvPr/>
        </p:nvSpPr>
        <p:spPr bwMode="auto">
          <a:xfrm>
            <a:off x="4029075" y="5029200"/>
            <a:ext cx="1085850" cy="457200"/>
          </a:xfrm>
          <a:prstGeom prst="leftRightArrow">
            <a:avLst>
              <a:gd name="adj1" fmla="val 50000"/>
              <a:gd name="adj2" fmla="val 47500"/>
            </a:avLst>
          </a:prstGeom>
          <a:gradFill rotWithShape="1">
            <a:gsLst>
              <a:gs pos="0">
                <a:schemeClr val="accent1"/>
              </a:gs>
              <a:gs pos="50000">
                <a:schemeClr val="bg1"/>
              </a:gs>
              <a:gs pos="100000">
                <a:schemeClr val="accent1"/>
              </a:gs>
            </a:gsLst>
            <a:lin ang="5400000" scaled="1"/>
          </a:gradFill>
          <a:ln w="9525">
            <a:noFill/>
            <a:miter lim="800000"/>
            <a:headEnd/>
            <a:tailEnd/>
          </a:ln>
          <a:effectLst>
            <a:prstShdw prst="shdw17" dist="17961" dir="2700000">
              <a:schemeClr val="accent1">
                <a:gamma/>
                <a:shade val="60000"/>
                <a:invGamma/>
              </a:schemeClr>
            </a:prstShdw>
          </a:effectLst>
        </p:spPr>
        <p:txBody>
          <a:bodyPr wrap="none" anchor="ctr"/>
          <a:lstStyle/>
          <a:p>
            <a:pPr algn="ctr">
              <a:defRPr/>
            </a:pPr>
            <a:r>
              <a:rPr lang="en-US" sz="1200"/>
              <a:t>coordinate</a:t>
            </a:r>
          </a:p>
        </p:txBody>
      </p:sp>
      <p:sp>
        <p:nvSpPr>
          <p:cNvPr id="158742" name="AutoShape 22"/>
          <p:cNvSpPr>
            <a:spLocks noChangeArrowheads="1"/>
          </p:cNvSpPr>
          <p:nvPr/>
        </p:nvSpPr>
        <p:spPr bwMode="auto">
          <a:xfrm>
            <a:off x="4029075" y="5257800"/>
            <a:ext cx="1085850" cy="457200"/>
          </a:xfrm>
          <a:prstGeom prst="leftRightArrow">
            <a:avLst>
              <a:gd name="adj1" fmla="val 50000"/>
              <a:gd name="adj2" fmla="val 47500"/>
            </a:avLst>
          </a:prstGeom>
          <a:gradFill rotWithShape="1">
            <a:gsLst>
              <a:gs pos="0">
                <a:srgbClr val="C290B7"/>
              </a:gs>
              <a:gs pos="50000">
                <a:schemeClr val="bg1"/>
              </a:gs>
              <a:gs pos="100000">
                <a:srgbClr val="C290B7"/>
              </a:gs>
            </a:gsLst>
            <a:lin ang="5400000" scaled="1"/>
          </a:gradFill>
          <a:ln w="9525">
            <a:noFill/>
            <a:miter lim="800000"/>
            <a:headEnd/>
            <a:tailEnd/>
          </a:ln>
          <a:effectLst>
            <a:prstShdw prst="shdw17" dist="17961" dir="2700000">
              <a:srgbClr val="C290B7">
                <a:gamma/>
                <a:shade val="60000"/>
                <a:invGamma/>
              </a:srgbClr>
            </a:prstShdw>
          </a:effectLst>
        </p:spPr>
        <p:txBody>
          <a:bodyPr wrap="none" anchor="ctr"/>
          <a:lstStyle/>
          <a:p>
            <a:pPr algn="ctr">
              <a:defRPr/>
            </a:pPr>
            <a:r>
              <a:rPr lang="en-US" sz="1200"/>
              <a:t>coordinate</a:t>
            </a:r>
          </a:p>
        </p:txBody>
      </p:sp>
      <p:sp>
        <p:nvSpPr>
          <p:cNvPr id="42012" name="AutoShape 23"/>
          <p:cNvSpPr>
            <a:spLocks noChangeArrowheads="1"/>
          </p:cNvSpPr>
          <p:nvPr/>
        </p:nvSpPr>
        <p:spPr bwMode="auto">
          <a:xfrm rot="10800000">
            <a:off x="7334250" y="6103990"/>
            <a:ext cx="876300" cy="379164"/>
          </a:xfrm>
          <a:prstGeom prst="foldedCorner">
            <a:avLst>
              <a:gd name="adj" fmla="val 12500"/>
            </a:avLst>
          </a:prstGeom>
          <a:solidFill>
            <a:srgbClr val="C290B7">
              <a:alpha val="38039"/>
            </a:srgbClr>
          </a:solidFill>
          <a:ln w="9525">
            <a:solidFill>
              <a:srgbClr val="B2B2B2"/>
            </a:solidFill>
            <a:round/>
            <a:headEnd/>
            <a:tailEnd/>
          </a:ln>
        </p:spPr>
        <p:txBody>
          <a:bodyPr rot="10800000" wrap="none" anchor="ctr"/>
          <a:lstStyle/>
          <a:p>
            <a:pPr algn="ctr"/>
            <a:endParaRPr lang="en-US" sz="1800"/>
          </a:p>
        </p:txBody>
      </p:sp>
      <p:sp>
        <p:nvSpPr>
          <p:cNvPr id="42013" name="AutoShape 24"/>
          <p:cNvSpPr>
            <a:spLocks noChangeArrowheads="1"/>
          </p:cNvSpPr>
          <p:nvPr/>
        </p:nvSpPr>
        <p:spPr bwMode="auto">
          <a:xfrm rot="10800000">
            <a:off x="3829050" y="6103990"/>
            <a:ext cx="876300" cy="379164"/>
          </a:xfrm>
          <a:prstGeom prst="foldedCorner">
            <a:avLst>
              <a:gd name="adj" fmla="val 12500"/>
            </a:avLst>
          </a:prstGeom>
          <a:solidFill>
            <a:srgbClr val="C290B7">
              <a:alpha val="38039"/>
            </a:srgbClr>
          </a:solidFill>
          <a:ln w="9525">
            <a:solidFill>
              <a:srgbClr val="B2B2B2"/>
            </a:solidFill>
            <a:round/>
            <a:headEnd/>
            <a:tailEnd/>
          </a:ln>
        </p:spPr>
        <p:txBody>
          <a:bodyPr rot="10800000" wrap="none" anchor="ctr"/>
          <a:lstStyle/>
          <a:p>
            <a:pPr algn="ctr"/>
            <a:endParaRPr lang="en-US" sz="1800"/>
          </a:p>
        </p:txBody>
      </p:sp>
      <p:sp>
        <p:nvSpPr>
          <p:cNvPr id="42014" name="AutoShape 25"/>
          <p:cNvSpPr>
            <a:spLocks noChangeArrowheads="1"/>
          </p:cNvSpPr>
          <p:nvPr/>
        </p:nvSpPr>
        <p:spPr bwMode="auto">
          <a:xfrm rot="10800000">
            <a:off x="4705350" y="6103990"/>
            <a:ext cx="876300" cy="379164"/>
          </a:xfrm>
          <a:prstGeom prst="foldedCorner">
            <a:avLst>
              <a:gd name="adj" fmla="val 12500"/>
            </a:avLst>
          </a:prstGeom>
          <a:solidFill>
            <a:srgbClr val="C290B7">
              <a:alpha val="38039"/>
            </a:srgbClr>
          </a:solidFill>
          <a:ln w="9525">
            <a:solidFill>
              <a:srgbClr val="B2B2B2"/>
            </a:solidFill>
            <a:round/>
            <a:headEnd/>
            <a:tailEnd/>
          </a:ln>
        </p:spPr>
        <p:txBody>
          <a:bodyPr rot="10800000" wrap="none" anchor="ctr"/>
          <a:lstStyle/>
          <a:p>
            <a:pPr algn="ctr"/>
            <a:endParaRPr lang="en-US" sz="1800"/>
          </a:p>
        </p:txBody>
      </p:sp>
      <p:sp>
        <p:nvSpPr>
          <p:cNvPr id="42015" name="AutoShape 26"/>
          <p:cNvSpPr>
            <a:spLocks noChangeArrowheads="1"/>
          </p:cNvSpPr>
          <p:nvPr/>
        </p:nvSpPr>
        <p:spPr bwMode="auto">
          <a:xfrm>
            <a:off x="1200150" y="6103990"/>
            <a:ext cx="876300" cy="379164"/>
          </a:xfrm>
          <a:prstGeom prst="foldedCorner">
            <a:avLst>
              <a:gd name="adj" fmla="val 12500"/>
            </a:avLst>
          </a:prstGeom>
          <a:solidFill>
            <a:srgbClr val="C290B7">
              <a:alpha val="38039"/>
            </a:srgbClr>
          </a:solidFill>
          <a:ln w="9525">
            <a:solidFill>
              <a:srgbClr val="B2B2B2"/>
            </a:solidFill>
            <a:round/>
            <a:headEnd/>
            <a:tailEnd/>
          </a:ln>
        </p:spPr>
        <p:txBody>
          <a:bodyPr wrap="none" anchor="ctr"/>
          <a:lstStyle/>
          <a:p>
            <a:pPr algn="ctr"/>
            <a:endParaRPr lang="en-US" sz="1800"/>
          </a:p>
        </p:txBody>
      </p:sp>
      <p:sp>
        <p:nvSpPr>
          <p:cNvPr id="42016" name="AutoShape 27"/>
          <p:cNvSpPr>
            <a:spLocks noChangeArrowheads="1"/>
          </p:cNvSpPr>
          <p:nvPr/>
        </p:nvSpPr>
        <p:spPr bwMode="auto">
          <a:xfrm>
            <a:off x="2952750" y="6103990"/>
            <a:ext cx="876300" cy="379164"/>
          </a:xfrm>
          <a:prstGeom prst="foldedCorner">
            <a:avLst>
              <a:gd name="adj" fmla="val 12500"/>
            </a:avLst>
          </a:prstGeom>
          <a:solidFill>
            <a:srgbClr val="C290B7">
              <a:alpha val="38039"/>
            </a:srgbClr>
          </a:solidFill>
          <a:ln w="9525">
            <a:solidFill>
              <a:srgbClr val="B2B2B2"/>
            </a:solidFill>
            <a:round/>
            <a:headEnd/>
            <a:tailEnd/>
          </a:ln>
        </p:spPr>
        <p:txBody>
          <a:bodyPr wrap="none" anchor="ctr"/>
          <a:lstStyle/>
          <a:p>
            <a:pPr algn="ctr"/>
            <a:endParaRPr lang="en-US" sz="1800"/>
          </a:p>
        </p:txBody>
      </p:sp>
      <p:sp>
        <p:nvSpPr>
          <p:cNvPr id="42017" name="AutoShape 28"/>
          <p:cNvSpPr>
            <a:spLocks noChangeArrowheads="1"/>
          </p:cNvSpPr>
          <p:nvPr/>
        </p:nvSpPr>
        <p:spPr bwMode="auto">
          <a:xfrm rot="10800000">
            <a:off x="2076450" y="6103990"/>
            <a:ext cx="876300" cy="379164"/>
          </a:xfrm>
          <a:prstGeom prst="foldedCorner">
            <a:avLst>
              <a:gd name="adj" fmla="val 12500"/>
            </a:avLst>
          </a:prstGeom>
          <a:solidFill>
            <a:srgbClr val="C290B7">
              <a:alpha val="38039"/>
            </a:srgbClr>
          </a:solidFill>
          <a:ln w="9525">
            <a:solidFill>
              <a:srgbClr val="B2B2B2"/>
            </a:solidFill>
            <a:round/>
            <a:headEnd/>
            <a:tailEnd/>
          </a:ln>
        </p:spPr>
        <p:txBody>
          <a:bodyPr rot="10800000" wrap="none" anchor="ctr"/>
          <a:lstStyle/>
          <a:p>
            <a:pPr algn="ctr"/>
            <a:endParaRPr lang="en-US" sz="1800"/>
          </a:p>
        </p:txBody>
      </p:sp>
      <p:sp>
        <p:nvSpPr>
          <p:cNvPr id="42018" name="AutoShape 29"/>
          <p:cNvSpPr>
            <a:spLocks noChangeArrowheads="1"/>
          </p:cNvSpPr>
          <p:nvPr/>
        </p:nvSpPr>
        <p:spPr bwMode="auto">
          <a:xfrm rot="10800000">
            <a:off x="457200" y="6103990"/>
            <a:ext cx="742950" cy="379164"/>
          </a:xfrm>
          <a:prstGeom prst="foldedCorner">
            <a:avLst>
              <a:gd name="adj" fmla="val 12500"/>
            </a:avLst>
          </a:prstGeom>
          <a:solidFill>
            <a:srgbClr val="C290B7">
              <a:alpha val="38039"/>
            </a:srgbClr>
          </a:solidFill>
          <a:ln w="9525">
            <a:solidFill>
              <a:srgbClr val="B2B2B2"/>
            </a:solidFill>
            <a:round/>
            <a:headEnd/>
            <a:tailEnd/>
          </a:ln>
        </p:spPr>
        <p:txBody>
          <a:bodyPr rot="10800000" wrap="none" anchor="ctr"/>
          <a:lstStyle/>
          <a:p>
            <a:pPr algn="ctr"/>
            <a:endParaRPr lang="en-US" sz="1800"/>
          </a:p>
        </p:txBody>
      </p:sp>
      <p:sp>
        <p:nvSpPr>
          <p:cNvPr id="42019" name="Text Box 30"/>
          <p:cNvSpPr txBox="1">
            <a:spLocks noChangeArrowheads="1"/>
          </p:cNvSpPr>
          <p:nvPr/>
        </p:nvSpPr>
        <p:spPr bwMode="auto">
          <a:xfrm>
            <a:off x="457200" y="6096000"/>
            <a:ext cx="7696200" cy="303068"/>
          </a:xfrm>
          <a:prstGeom prst="rect">
            <a:avLst/>
          </a:prstGeom>
          <a:noFill/>
          <a:ln w="9525">
            <a:noFill/>
            <a:miter lim="800000"/>
            <a:headEnd/>
            <a:tailEnd/>
          </a:ln>
        </p:spPr>
        <p:txBody>
          <a:bodyPr>
            <a:spAutoFit/>
          </a:bodyPr>
          <a:lstStyle/>
          <a:p>
            <a:pPr algn="ctr">
              <a:spcBef>
                <a:spcPct val="50000"/>
              </a:spcBef>
            </a:pPr>
            <a:r>
              <a:rPr lang="en-US" sz="1800" b="1" dirty="0">
                <a:solidFill>
                  <a:schemeClr val="tx2"/>
                </a:solidFill>
              </a:rPr>
              <a:t>Improved Outcomes</a:t>
            </a:r>
          </a:p>
        </p:txBody>
      </p:sp>
      <p:sp>
        <p:nvSpPr>
          <p:cNvPr id="42020"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C73BD133-F35A-4FBA-B054-B6DC31028F87}" type="slidenum">
              <a:rPr lang="en-US" sz="1200">
                <a:solidFill>
                  <a:srgbClr val="898989"/>
                </a:solidFill>
                <a:latin typeface="Calibri" pitchFamily="34" charset="0"/>
              </a:rPr>
              <a:pPr algn="r"/>
              <a:t>23</a:t>
            </a:fld>
            <a:endParaRPr lang="en-US" sz="1200">
              <a:solidFill>
                <a:srgbClr val="898989"/>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6"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BEAA3C63-EE69-4F6C-A2B8-C5D552DDBBA5}" type="slidenum">
              <a:rPr lang="en-US" sz="1200">
                <a:solidFill>
                  <a:srgbClr val="898989"/>
                </a:solidFill>
                <a:latin typeface="Calibri" pitchFamily="34" charset="0"/>
              </a:rPr>
              <a:pPr algn="r"/>
              <a:t>24</a:t>
            </a:fld>
            <a:endParaRPr lang="en-US" sz="1200">
              <a:solidFill>
                <a:srgbClr val="898989"/>
              </a:solidFill>
              <a:latin typeface="Calibri" pitchFamily="34" charset="0"/>
            </a:endParaRPr>
          </a:p>
        </p:txBody>
      </p:sp>
      <p:sp>
        <p:nvSpPr>
          <p:cNvPr id="44037" name="Title 6"/>
          <p:cNvSpPr>
            <a:spLocks noGrp="1"/>
          </p:cNvSpPr>
          <p:nvPr>
            <p:ph type="title" idx="4294967295"/>
          </p:nvPr>
        </p:nvSpPr>
        <p:spPr>
          <a:xfrm>
            <a:off x="2971800" y="3133725"/>
            <a:ext cx="5867400" cy="1362075"/>
          </a:xfrm>
        </p:spPr>
        <p:txBody>
          <a:bodyPr anchor="t"/>
          <a:lstStyle/>
          <a:p>
            <a:pPr eaLnBrk="1" hangingPunct="1">
              <a:lnSpc>
                <a:spcPts val="4800"/>
              </a:lnSpc>
              <a:spcAft>
                <a:spcPts val="1800"/>
              </a:spcAft>
            </a:pPr>
            <a:r>
              <a:rPr sz="2800" b="1" i="1" dirty="0" smtClean="0"/>
              <a:t>Interdisciplinary Care Teams (ICT)</a:t>
            </a:r>
            <a:endParaRPr sz="4400" b="1" dirty="0" smtClean="0"/>
          </a:p>
        </p:txBody>
      </p:sp>
      <p:sp>
        <p:nvSpPr>
          <p:cNvPr id="44038" name="Slide Number Placeholder 4"/>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28FFC3F8-061B-4A52-B35B-DAD97B496C55}" type="slidenum">
              <a:rPr lang="en-US" sz="1200">
                <a:solidFill>
                  <a:srgbClr val="898989"/>
                </a:solidFill>
                <a:latin typeface="Frutiger 55 Roman" pitchFamily="34" charset="0"/>
              </a:rPr>
              <a:pPr algn="r"/>
              <a:t>24</a:t>
            </a:fld>
            <a:endParaRPr lang="en-US" sz="1200">
              <a:solidFill>
                <a:srgbClr val="898989"/>
              </a:solidFill>
              <a:latin typeface="Frutiger 55 Roman" pitchFamily="34" charset="0"/>
            </a:endParaRPr>
          </a:p>
        </p:txBody>
      </p:sp>
      <p:pic>
        <p:nvPicPr>
          <p:cNvPr id="9" name="Picture 8" descr="Afam_surgeon-pzl-noshadow-rgb.png"/>
          <p:cNvPicPr>
            <a:picLocks noChangeAspect="1"/>
          </p:cNvPicPr>
          <p:nvPr/>
        </p:nvPicPr>
        <p:blipFill>
          <a:blip r:embed="rId2"/>
          <a:srcRect/>
          <a:stretch>
            <a:fillRect/>
          </a:stretch>
        </p:blipFill>
        <p:spPr bwMode="auto">
          <a:xfrm>
            <a:off x="1371600" y="1524000"/>
            <a:ext cx="2687638" cy="1984375"/>
          </a:xfrm>
          <a:prstGeom prst="rect">
            <a:avLst/>
          </a:prstGeom>
          <a:noFill/>
          <a:ln w="9525">
            <a:noFill/>
            <a:miter lim="800000"/>
            <a:headEnd/>
            <a:tailEnd/>
          </a:ln>
          <a:effectLst>
            <a:outerShdw blurRad="63500" dist="38100" dir="2700000" algn="br" rotWithShape="0">
              <a:srgbClr val="000000">
                <a:alpha val="42998"/>
              </a:srgbClr>
            </a:outerShdw>
          </a:effec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60"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7584F9E8-E411-4E92-9DAB-18AF25FBE257}" type="slidenum">
              <a:rPr lang="en-US" sz="1200">
                <a:solidFill>
                  <a:srgbClr val="898989"/>
                </a:solidFill>
                <a:latin typeface="Calibri" pitchFamily="34" charset="0"/>
              </a:rPr>
              <a:pPr algn="r"/>
              <a:t>25</a:t>
            </a:fld>
            <a:endParaRPr lang="en-US" sz="1200">
              <a:solidFill>
                <a:srgbClr val="898989"/>
              </a:solidFill>
              <a:latin typeface="Calibri" pitchFamily="34" charset="0"/>
            </a:endParaRPr>
          </a:p>
        </p:txBody>
      </p:sp>
      <p:sp>
        <p:nvSpPr>
          <p:cNvPr id="45061"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D7C28204-04E7-4012-86F5-62886CDBC566}" type="slidenum">
              <a:rPr lang="en-US" sz="1200">
                <a:solidFill>
                  <a:srgbClr val="898989"/>
                </a:solidFill>
                <a:latin typeface="Calibri" pitchFamily="34" charset="0"/>
              </a:rPr>
              <a:pPr algn="r"/>
              <a:t>25</a:t>
            </a:fld>
            <a:endParaRPr lang="en-US" sz="1200">
              <a:solidFill>
                <a:srgbClr val="898989"/>
              </a:solidFill>
              <a:latin typeface="Calibri" pitchFamily="34" charset="0"/>
            </a:endParaRPr>
          </a:p>
        </p:txBody>
      </p:sp>
      <p:sp>
        <p:nvSpPr>
          <p:cNvPr id="45062"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4E9D0498-9DDE-4873-929A-DCDD572334A2}" type="slidenum">
              <a:rPr lang="en-US" sz="1200">
                <a:solidFill>
                  <a:srgbClr val="898989"/>
                </a:solidFill>
                <a:latin typeface="Calibri" pitchFamily="34" charset="0"/>
              </a:rPr>
              <a:pPr algn="r"/>
              <a:t>25</a:t>
            </a:fld>
            <a:endParaRPr lang="en-US" sz="1200">
              <a:solidFill>
                <a:srgbClr val="898989"/>
              </a:solidFill>
              <a:latin typeface="Calibri" pitchFamily="34" charset="0"/>
            </a:endParaRPr>
          </a:p>
        </p:txBody>
      </p:sp>
      <p:sp>
        <p:nvSpPr>
          <p:cNvPr id="99335" name="Rectangle 2"/>
          <p:cNvSpPr>
            <a:spLocks noGrp="1"/>
          </p:cNvSpPr>
          <p:nvPr>
            <p:ph type="title" idx="4294967295"/>
          </p:nvPr>
        </p:nvSpPr>
        <p:spPr/>
        <p:txBody>
          <a:bodyPr/>
          <a:lstStyle/>
          <a:p>
            <a:r>
              <a:rPr sz="2800" b="1" dirty="0" smtClean="0"/>
              <a:t>Interdisciplinary Care Team (ICT)</a:t>
            </a:r>
          </a:p>
        </p:txBody>
      </p:sp>
      <p:sp>
        <p:nvSpPr>
          <p:cNvPr id="99336" name="Rectangle 3"/>
          <p:cNvSpPr>
            <a:spLocks noGrp="1"/>
          </p:cNvSpPr>
          <p:nvPr>
            <p:ph type="body" idx="4294967295"/>
          </p:nvPr>
        </p:nvSpPr>
        <p:spPr>
          <a:xfrm>
            <a:off x="685800" y="1447800"/>
            <a:ext cx="8077200" cy="5181600"/>
          </a:xfrm>
        </p:spPr>
        <p:txBody>
          <a:bodyPr/>
          <a:lstStyle/>
          <a:p>
            <a:pPr lvl="3">
              <a:buFont typeface="Arial" charset="0"/>
              <a:buNone/>
            </a:pPr>
            <a:r>
              <a:rPr sz="1800" i="1" dirty="0" smtClean="0">
                <a:solidFill>
                  <a:srgbClr val="137F7A"/>
                </a:solidFill>
                <a:latin typeface="Sabon" pitchFamily="18" charset="0"/>
              </a:rPr>
              <a:t>	</a:t>
            </a:r>
          </a:p>
        </p:txBody>
      </p:sp>
      <p:sp>
        <p:nvSpPr>
          <p:cNvPr id="11" name="Rectangle 3"/>
          <p:cNvSpPr txBox="1">
            <a:spLocks/>
          </p:cNvSpPr>
          <p:nvPr/>
        </p:nvSpPr>
        <p:spPr>
          <a:xfrm>
            <a:off x="762000" y="1371600"/>
            <a:ext cx="8010144" cy="54102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900" i="1" dirty="0" smtClean="0">
                <a:latin typeface="Arial" charset="0"/>
              </a:rPr>
              <a:t>The ICT will be offered to Dual Eligible enrollees when a </a:t>
            </a:r>
            <a:r>
              <a:rPr lang="en-US" sz="1900" b="1" i="1" dirty="0" smtClean="0">
                <a:latin typeface="Arial" charset="0"/>
              </a:rPr>
              <a:t>need is demonstrated</a:t>
            </a:r>
            <a:r>
              <a:rPr lang="en-US" sz="1900" i="1" dirty="0" smtClean="0">
                <a:latin typeface="Arial" charset="0"/>
              </a:rPr>
              <a:t>, or if an enrollee, or enrollee authorized representative, family member and/or caregiver requests one.  The ICT will coordinate care for Dual Eligible enrollees to address medical, cognitive, psychosocial, and functional needs. The ICT is responsible for overseeing, coordinating, and evaluating the care delivered to enrollees. The ICT meets regularly to review these needs of the enrollee. The enrollee is included on the ICT whenever possible:</a:t>
            </a:r>
          </a:p>
          <a:p>
            <a:pPr>
              <a:buClr>
                <a:srgbClr val="008080"/>
              </a:buClr>
              <a:buFont typeface="Wingdings" pitchFamily="2" charset="2"/>
              <a:buChar char="u"/>
            </a:pPr>
            <a:r>
              <a:rPr lang="en-US" sz="2000" dirty="0" smtClean="0">
                <a:solidFill>
                  <a:schemeClr val="tx2"/>
                </a:solidFill>
                <a:latin typeface="Arial" charset="0"/>
              </a:rPr>
              <a:t>Required Team members</a:t>
            </a:r>
          </a:p>
          <a:p>
            <a:pPr lvl="3">
              <a:buClr>
                <a:srgbClr val="008080"/>
              </a:buClr>
              <a:buFont typeface="Verdana" pitchFamily="34" charset="0"/>
              <a:buChar char="-"/>
            </a:pPr>
            <a:r>
              <a:rPr lang="en-US" sz="1800" i="1" dirty="0" smtClean="0">
                <a:solidFill>
                  <a:srgbClr val="137F7A"/>
                </a:solidFill>
                <a:latin typeface="Sabon" pitchFamily="18" charset="0"/>
              </a:rPr>
              <a:t>Enrollee or authorized representative</a:t>
            </a:r>
          </a:p>
          <a:p>
            <a:pPr lvl="3">
              <a:buClr>
                <a:srgbClr val="008080"/>
              </a:buClr>
              <a:buFont typeface="Verdana" pitchFamily="34" charset="0"/>
              <a:buChar char="-"/>
            </a:pPr>
            <a:r>
              <a:rPr lang="en-US" sz="1800" i="1" dirty="0" smtClean="0">
                <a:solidFill>
                  <a:srgbClr val="137F7A"/>
                </a:solidFill>
                <a:latin typeface="Sabon" pitchFamily="18" charset="0"/>
              </a:rPr>
              <a:t>Family member and or caregiver as approved by Enrollee</a:t>
            </a:r>
          </a:p>
          <a:p>
            <a:pPr lvl="3">
              <a:buClr>
                <a:srgbClr val="008080"/>
              </a:buClr>
              <a:buFont typeface="Verdana" pitchFamily="34" charset="0"/>
              <a:buChar char="-"/>
            </a:pPr>
            <a:r>
              <a:rPr lang="en-US" sz="1800" i="1" dirty="0" smtClean="0">
                <a:solidFill>
                  <a:srgbClr val="137F7A"/>
                </a:solidFill>
                <a:latin typeface="Sabon" pitchFamily="18" charset="0"/>
              </a:rPr>
              <a:t>If receiving IHSS, the County IHSS social worker</a:t>
            </a:r>
          </a:p>
          <a:p>
            <a:pPr lvl="3">
              <a:buClr>
                <a:srgbClr val="008080"/>
              </a:buClr>
              <a:buFont typeface="Verdana" pitchFamily="34" charset="0"/>
              <a:buChar char="-"/>
            </a:pPr>
            <a:r>
              <a:rPr lang="en-US" sz="1800" i="1" dirty="0" smtClean="0">
                <a:solidFill>
                  <a:srgbClr val="137F7A"/>
                </a:solidFill>
                <a:latin typeface="Sabon" pitchFamily="18" charset="0"/>
              </a:rPr>
              <a:t>Medical Expert </a:t>
            </a:r>
            <a:r>
              <a:rPr lang="en-US" i="1" dirty="0" smtClean="0">
                <a:solidFill>
                  <a:srgbClr val="137F7A"/>
                </a:solidFill>
                <a:latin typeface="Sabon" pitchFamily="18" charset="0"/>
              </a:rPr>
              <a:t>(e.g., PCP or Specialist)</a:t>
            </a:r>
          </a:p>
          <a:p>
            <a:pPr lvl="3">
              <a:buClr>
                <a:srgbClr val="008080"/>
              </a:buClr>
              <a:buFont typeface="Verdana" pitchFamily="34" charset="0"/>
              <a:buChar char="-"/>
            </a:pPr>
            <a:r>
              <a:rPr lang="en-US" i="1" dirty="0" smtClean="0">
                <a:solidFill>
                  <a:srgbClr val="137F7A"/>
                </a:solidFill>
                <a:latin typeface="Sabon" pitchFamily="18" charset="0"/>
              </a:rPr>
              <a:t>Care Coordinator (e.g., Case Manager (CM), Social Worker, or Behavioral Health CM)</a:t>
            </a:r>
            <a:r>
              <a:rPr lang="en-US" i="1" dirty="0" smtClean="0">
                <a:latin typeface="Sabon" pitchFamily="18" charset="0"/>
              </a:rPr>
              <a:t> </a:t>
            </a:r>
            <a:endParaRPr lang="en-US" i="1" dirty="0" smtClean="0">
              <a:solidFill>
                <a:srgbClr val="137F7A"/>
              </a:solidFill>
              <a:latin typeface="Sabon" pitchFamily="18" charset="0"/>
            </a:endParaRPr>
          </a:p>
          <a:p>
            <a:pPr>
              <a:buClr>
                <a:srgbClr val="008080"/>
              </a:buClr>
              <a:buFont typeface="Wingdings" pitchFamily="2" charset="2"/>
              <a:buChar char="u"/>
            </a:pPr>
            <a:r>
              <a:rPr lang="en-US" sz="2000" dirty="0" smtClean="0">
                <a:solidFill>
                  <a:schemeClr val="tx2"/>
                </a:solidFill>
                <a:latin typeface="Arial" charset="0"/>
              </a:rPr>
              <a:t>Optional Team members </a:t>
            </a:r>
            <a:r>
              <a:rPr lang="en-US" sz="1800" i="1" dirty="0" smtClean="0">
                <a:solidFill>
                  <a:srgbClr val="137F7A"/>
                </a:solidFill>
                <a:latin typeface="Sabon" pitchFamily="18" charset="0"/>
              </a:rPr>
              <a:t>(as needed and approved by enrollee)</a:t>
            </a:r>
          </a:p>
          <a:p>
            <a:pPr lvl="3">
              <a:buFont typeface="Arial" charset="0"/>
              <a:buNone/>
            </a:pPr>
            <a:r>
              <a:rPr lang="en-US" sz="1800" i="1" dirty="0" smtClean="0">
                <a:solidFill>
                  <a:srgbClr val="137F7A"/>
                </a:solidFill>
                <a:latin typeface="Sabon" pitchFamily="18" charset="0"/>
              </a:rPr>
              <a:t>Pharmacist                                  Long Term Care Provider</a:t>
            </a:r>
          </a:p>
          <a:p>
            <a:pPr lvl="3">
              <a:buFont typeface="Arial" charset="0"/>
              <a:buNone/>
            </a:pPr>
            <a:r>
              <a:rPr lang="en-US" sz="1800" i="1" dirty="0" smtClean="0">
                <a:solidFill>
                  <a:srgbClr val="137F7A"/>
                </a:solidFill>
                <a:latin typeface="Sabon" pitchFamily="18" charset="0"/>
              </a:rPr>
              <a:t>Health Educator                          Disease Management Specialist</a:t>
            </a:r>
          </a:p>
          <a:p>
            <a:pPr lvl="3">
              <a:buFont typeface="Arial" panose="020B0604020202020204" pitchFamily="34" charset="0"/>
              <a:buNone/>
            </a:pPr>
            <a:r>
              <a:rPr lang="en-US" sz="1800" i="1" dirty="0" smtClean="0">
                <a:solidFill>
                  <a:srgbClr val="137F7A"/>
                </a:solidFill>
                <a:latin typeface="Sabon" pitchFamily="18" charset="0"/>
              </a:rPr>
              <a:t>Public Program Coordinator      LTSS Service Provider (CBAS, MSSP, </a:t>
            </a:r>
            <a:r>
              <a:rPr lang="en-US" sz="1800" i="1" dirty="0" err="1" smtClean="0">
                <a:solidFill>
                  <a:srgbClr val="137F7A"/>
                </a:solidFill>
                <a:latin typeface="Sabon" pitchFamily="18" charset="0"/>
              </a:rPr>
              <a:t>etc</a:t>
            </a:r>
            <a:r>
              <a:rPr lang="en-US" sz="1800" i="1" dirty="0" smtClean="0">
                <a:solidFill>
                  <a:srgbClr val="137F7A"/>
                </a:solidFill>
                <a:latin typeface="Sabon" pitchFamily="18" charset="0"/>
              </a:rPr>
              <a:t>)</a:t>
            </a:r>
          </a:p>
          <a:p>
            <a:pPr lvl="3">
              <a:buFont typeface="Arial" charset="0"/>
              <a:buNone/>
            </a:pPr>
            <a:r>
              <a:rPr lang="en-US" sz="1800" i="1" dirty="0" smtClean="0">
                <a:solidFill>
                  <a:srgbClr val="137F7A"/>
                </a:solidFill>
                <a:latin typeface="Sabon" pitchFamily="18" charset="0"/>
              </a:rPr>
              <a:t>Specialized Providers </a:t>
            </a:r>
            <a:r>
              <a:rPr lang="en-US" i="1" dirty="0" smtClean="0">
                <a:solidFill>
                  <a:srgbClr val="137F7A"/>
                </a:solidFill>
                <a:latin typeface="Sabon" pitchFamily="18" charset="0"/>
              </a:rPr>
              <a:t>(PT, OT) </a:t>
            </a:r>
            <a:r>
              <a:rPr lang="en-US" sz="1800" i="1" dirty="0" smtClean="0">
                <a:solidFill>
                  <a:srgbClr val="137F7A"/>
                </a:solidFill>
                <a:latin typeface="Sabon" pitchFamily="18" charset="0"/>
              </a:rPr>
              <a:t>County Behavioral Health Providers</a:t>
            </a:r>
            <a:endParaRPr lang="en-US" i="1" dirty="0" smtClean="0">
              <a:solidFill>
                <a:srgbClr val="137F7A"/>
              </a:solidFill>
              <a:latin typeface="Sabon" pitchFamily="18" charset="0"/>
            </a:endParaRPr>
          </a:p>
          <a:p>
            <a:pPr lvl="3">
              <a:buFont typeface="Arial" charset="0"/>
              <a:buNone/>
            </a:pPr>
            <a:r>
              <a:rPr lang="en-US" sz="1800" i="1" dirty="0" smtClean="0">
                <a:solidFill>
                  <a:srgbClr val="137F7A"/>
                </a:solidFill>
                <a:latin typeface="Sabon" pitchFamily="18" charset="0"/>
              </a:rPr>
              <a:t>	</a:t>
            </a:r>
            <a:endParaRPr lang="en-US" sz="1800" i="1" dirty="0">
              <a:solidFill>
                <a:srgbClr val="137F7A"/>
              </a:solidFill>
              <a:latin typeface="Sabon" pitchFamily="18"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9335"/>
                                        </p:tgtEl>
                                        <p:attrNameLst>
                                          <p:attrName>style.visibility</p:attrName>
                                        </p:attrNameLst>
                                      </p:cBhvr>
                                      <p:to>
                                        <p:strVal val="visible"/>
                                      </p:to>
                                    </p:set>
                                    <p:animEffect transition="in" filter="fade">
                                      <p:cBhvr>
                                        <p:cTn id="7" dur="2000"/>
                                        <p:tgtEl>
                                          <p:spTgt spid="993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9336"/>
                                        </p:tgtEl>
                                        <p:attrNameLst>
                                          <p:attrName>style.visibility</p:attrName>
                                        </p:attrNameLst>
                                      </p:cBhvr>
                                      <p:to>
                                        <p:strVal val="visible"/>
                                      </p:to>
                                    </p:set>
                                    <p:animEffect transition="in" filter="fade">
                                      <p:cBhvr>
                                        <p:cTn id="10" dur="2000"/>
                                        <p:tgtEl>
                                          <p:spTgt spid="993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5" grpId="0"/>
      <p:bldP spid="99336"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60"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7584F9E8-E411-4E92-9DAB-18AF25FBE257}" type="slidenum">
              <a:rPr lang="en-US" sz="1200">
                <a:solidFill>
                  <a:srgbClr val="898989"/>
                </a:solidFill>
                <a:latin typeface="Calibri" pitchFamily="34" charset="0"/>
              </a:rPr>
              <a:pPr algn="r"/>
              <a:t>26</a:t>
            </a:fld>
            <a:endParaRPr lang="en-US" sz="1200">
              <a:solidFill>
                <a:srgbClr val="898989"/>
              </a:solidFill>
              <a:latin typeface="Calibri" pitchFamily="34" charset="0"/>
            </a:endParaRPr>
          </a:p>
        </p:txBody>
      </p:sp>
      <p:sp>
        <p:nvSpPr>
          <p:cNvPr id="45061"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D7C28204-04E7-4012-86F5-62886CDBC566}" type="slidenum">
              <a:rPr lang="en-US" sz="1200">
                <a:solidFill>
                  <a:srgbClr val="898989"/>
                </a:solidFill>
                <a:latin typeface="Calibri" pitchFamily="34" charset="0"/>
              </a:rPr>
              <a:pPr algn="r"/>
              <a:t>26</a:t>
            </a:fld>
            <a:endParaRPr lang="en-US" sz="1200">
              <a:solidFill>
                <a:srgbClr val="898989"/>
              </a:solidFill>
              <a:latin typeface="Calibri" pitchFamily="34" charset="0"/>
            </a:endParaRPr>
          </a:p>
        </p:txBody>
      </p:sp>
      <p:sp>
        <p:nvSpPr>
          <p:cNvPr id="45062"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4E9D0498-9DDE-4873-929A-DCDD572334A2}" type="slidenum">
              <a:rPr lang="en-US" sz="1200">
                <a:solidFill>
                  <a:srgbClr val="898989"/>
                </a:solidFill>
                <a:latin typeface="Calibri" pitchFamily="34" charset="0"/>
              </a:rPr>
              <a:pPr algn="r"/>
              <a:t>26</a:t>
            </a:fld>
            <a:endParaRPr lang="en-US" sz="1200">
              <a:solidFill>
                <a:srgbClr val="898989"/>
              </a:solidFill>
              <a:latin typeface="Calibri" pitchFamily="34" charset="0"/>
            </a:endParaRPr>
          </a:p>
        </p:txBody>
      </p:sp>
      <p:sp>
        <p:nvSpPr>
          <p:cNvPr id="99335" name="Rectangle 2"/>
          <p:cNvSpPr>
            <a:spLocks noGrp="1"/>
          </p:cNvSpPr>
          <p:nvPr>
            <p:ph type="title" idx="4294967295"/>
          </p:nvPr>
        </p:nvSpPr>
        <p:spPr/>
        <p:txBody>
          <a:bodyPr/>
          <a:lstStyle/>
          <a:p>
            <a:r>
              <a:rPr sz="2800" b="1" dirty="0" smtClean="0"/>
              <a:t>Interdisciplinary Care Team (ICT)</a:t>
            </a:r>
          </a:p>
        </p:txBody>
      </p:sp>
      <p:sp>
        <p:nvSpPr>
          <p:cNvPr id="99336" name="Rectangle 3"/>
          <p:cNvSpPr>
            <a:spLocks noGrp="1"/>
          </p:cNvSpPr>
          <p:nvPr>
            <p:ph type="body" idx="4294967295"/>
          </p:nvPr>
        </p:nvSpPr>
        <p:spPr>
          <a:xfrm>
            <a:off x="685800" y="1447800"/>
            <a:ext cx="8077200" cy="5181600"/>
          </a:xfrm>
        </p:spPr>
        <p:txBody>
          <a:bodyPr/>
          <a:lstStyle/>
          <a:p>
            <a:pPr lvl="3">
              <a:buFont typeface="Arial" charset="0"/>
              <a:buNone/>
            </a:pPr>
            <a:r>
              <a:rPr sz="1800" i="1" dirty="0" smtClean="0">
                <a:solidFill>
                  <a:srgbClr val="137F7A"/>
                </a:solidFill>
                <a:latin typeface="Sabon" pitchFamily="18" charset="0"/>
              </a:rPr>
              <a:t>	</a:t>
            </a:r>
          </a:p>
        </p:txBody>
      </p:sp>
      <p:sp>
        <p:nvSpPr>
          <p:cNvPr id="11" name="Rectangle 3"/>
          <p:cNvSpPr txBox="1">
            <a:spLocks/>
          </p:cNvSpPr>
          <p:nvPr/>
        </p:nvSpPr>
        <p:spPr>
          <a:xfrm>
            <a:off x="762000" y="1371600"/>
            <a:ext cx="8010144" cy="541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1800" i="1" dirty="0">
              <a:solidFill>
                <a:srgbClr val="137F7A"/>
              </a:solidFill>
              <a:latin typeface="Sabon" pitchFamily="18" charset="0"/>
            </a:endParaRPr>
          </a:p>
        </p:txBody>
      </p:sp>
      <p:sp>
        <p:nvSpPr>
          <p:cNvPr id="12" name="Content Placeholder 3"/>
          <p:cNvSpPr>
            <a:spLocks noGrp="1"/>
          </p:cNvSpPr>
          <p:nvPr>
            <p:ph idx="1"/>
          </p:nvPr>
        </p:nvSpPr>
        <p:spPr>
          <a:xfrm>
            <a:off x="304800" y="1676400"/>
            <a:ext cx="8229600" cy="4525963"/>
          </a:xfrm>
        </p:spPr>
        <p:txBody>
          <a:bodyPr/>
          <a:lstStyle/>
          <a:p>
            <a:pPr marL="0" indent="0">
              <a:buNone/>
            </a:pPr>
            <a:r>
              <a:rPr lang="en-US" sz="2000" i="1" dirty="0" smtClean="0">
                <a:latin typeface="Arial" panose="020B0604020202020204" pitchFamily="34" charset="0"/>
                <a:cs typeface="Arial" panose="020B0604020202020204" pitchFamily="34" charset="0"/>
              </a:rPr>
              <a:t>Health </a:t>
            </a:r>
            <a:r>
              <a:rPr lang="en-US" sz="2000" i="1" dirty="0">
                <a:latin typeface="Arial" panose="020B0604020202020204" pitchFamily="34" charset="0"/>
                <a:cs typeface="Arial" panose="020B0604020202020204" pitchFamily="34" charset="0"/>
              </a:rPr>
              <a:t>Net defines </a:t>
            </a:r>
            <a:r>
              <a:rPr lang="en-US" sz="2000" b="1" i="1" dirty="0">
                <a:latin typeface="Arial" panose="020B0604020202020204" pitchFamily="34" charset="0"/>
                <a:cs typeface="Arial" panose="020B0604020202020204" pitchFamily="34" charset="0"/>
              </a:rPr>
              <a:t>“demonstrated need”</a:t>
            </a:r>
            <a:r>
              <a:rPr lang="en-US" sz="2000" i="1" dirty="0">
                <a:latin typeface="Arial" panose="020B0604020202020204" pitchFamily="34" charset="0"/>
                <a:cs typeface="Arial" panose="020B0604020202020204" pitchFamily="34" charset="0"/>
              </a:rPr>
              <a:t> for an ICT as any of the following: </a:t>
            </a:r>
          </a:p>
          <a:p>
            <a:pPr lvl="0">
              <a:buClr>
                <a:srgbClr val="137F7A"/>
              </a:buClr>
              <a:buFont typeface="Wingdings" pitchFamily="2" charset="2"/>
              <a:buChar char="u"/>
            </a:pPr>
            <a:r>
              <a:rPr lang="en-US" sz="1800" i="1" dirty="0">
                <a:solidFill>
                  <a:srgbClr val="137F7A"/>
                </a:solidFill>
                <a:latin typeface="Sabon" pitchFamily="18" charset="0"/>
              </a:rPr>
              <a:t>Any member who has a Care Level of “High”</a:t>
            </a:r>
          </a:p>
          <a:p>
            <a:pPr lvl="0">
              <a:buClr>
                <a:srgbClr val="137F7A"/>
              </a:buClr>
              <a:buFont typeface="Wingdings" pitchFamily="2" charset="2"/>
              <a:buChar char="u"/>
            </a:pPr>
            <a:r>
              <a:rPr lang="en-US" sz="1800" i="1" dirty="0">
                <a:solidFill>
                  <a:srgbClr val="137F7A"/>
                </a:solidFill>
                <a:latin typeface="Sabon" pitchFamily="18" charset="0"/>
              </a:rPr>
              <a:t>Any member who has undergone a care transition such as a change in level of care, an unplanned inpatient admission, etc.</a:t>
            </a:r>
          </a:p>
          <a:p>
            <a:pPr lvl="0">
              <a:buClr>
                <a:srgbClr val="137F7A"/>
              </a:buClr>
              <a:buFont typeface="Wingdings" pitchFamily="2" charset="2"/>
              <a:buChar char="u"/>
            </a:pPr>
            <a:r>
              <a:rPr lang="en-US" sz="1800" i="1" dirty="0">
                <a:solidFill>
                  <a:srgbClr val="137F7A"/>
                </a:solidFill>
                <a:latin typeface="Sabon" pitchFamily="18" charset="0"/>
              </a:rPr>
              <a:t>Any member who has been identified by the ICT pharmacist as high risk via the Medication Therapy Management (MTM) program</a:t>
            </a:r>
          </a:p>
          <a:p>
            <a:pPr lvl="0">
              <a:buClr>
                <a:srgbClr val="137F7A"/>
              </a:buClr>
              <a:buFont typeface="Wingdings" pitchFamily="2" charset="2"/>
              <a:buChar char="u"/>
            </a:pPr>
            <a:r>
              <a:rPr lang="en-US" sz="1800" i="1" dirty="0">
                <a:solidFill>
                  <a:srgbClr val="137F7A"/>
                </a:solidFill>
                <a:latin typeface="Sabon" pitchFamily="18" charset="0"/>
              </a:rPr>
              <a:t>Any member who has experienced a significant change in health status</a:t>
            </a:r>
          </a:p>
          <a:p>
            <a:pPr lvl="0">
              <a:buClr>
                <a:srgbClr val="137F7A"/>
              </a:buClr>
              <a:buFont typeface="Wingdings" pitchFamily="2" charset="2"/>
              <a:buChar char="u"/>
            </a:pPr>
            <a:r>
              <a:rPr lang="en-US" sz="1800" i="1" dirty="0">
                <a:solidFill>
                  <a:srgbClr val="137F7A"/>
                </a:solidFill>
                <a:latin typeface="Sabon" pitchFamily="18" charset="0"/>
              </a:rPr>
              <a:t>Any member and/or case manager experiencing barriers to achieving goals requiring support of ICT</a:t>
            </a:r>
          </a:p>
          <a:p>
            <a:pPr lvl="0">
              <a:buClr>
                <a:srgbClr val="137F7A"/>
              </a:buClr>
              <a:buFont typeface="Wingdings" pitchFamily="2" charset="2"/>
              <a:buChar char="u"/>
            </a:pPr>
            <a:r>
              <a:rPr lang="en-US" sz="1800" i="1" dirty="0">
                <a:solidFill>
                  <a:srgbClr val="137F7A"/>
                </a:solidFill>
                <a:latin typeface="Sabon" pitchFamily="18" charset="0"/>
              </a:rPr>
              <a:t>Any member whose assessment identifies needs requiring support of the ICT</a:t>
            </a:r>
          </a:p>
          <a:p>
            <a:pPr marL="0" indent="0">
              <a:buNone/>
            </a:pPr>
            <a:endParaRPr lang="en-US" sz="2000" i="1" dirty="0" smtClean="0">
              <a:latin typeface="Sabon"/>
            </a:endParaRPr>
          </a:p>
          <a:p>
            <a:pPr marL="0" indent="0">
              <a:buNone/>
            </a:pPr>
            <a:endParaRPr lang="en-US" sz="1200" dirty="0"/>
          </a:p>
        </p:txBody>
      </p:sp>
    </p:spTree>
    <p:custDataLst>
      <p:tags r:id="rId1"/>
    </p:custDataLst>
    <p:extLst>
      <p:ext uri="{BB962C8B-B14F-4D97-AF65-F5344CB8AC3E}">
        <p14:creationId xmlns:p14="http://schemas.microsoft.com/office/powerpoint/2010/main" val="98384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9335"/>
                                        </p:tgtEl>
                                        <p:attrNameLst>
                                          <p:attrName>style.visibility</p:attrName>
                                        </p:attrNameLst>
                                      </p:cBhvr>
                                      <p:to>
                                        <p:strVal val="visible"/>
                                      </p:to>
                                    </p:set>
                                    <p:animEffect transition="in" filter="fade">
                                      <p:cBhvr>
                                        <p:cTn id="7" dur="2000"/>
                                        <p:tgtEl>
                                          <p:spTgt spid="993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9336"/>
                                        </p:tgtEl>
                                        <p:attrNameLst>
                                          <p:attrName>style.visibility</p:attrName>
                                        </p:attrNameLst>
                                      </p:cBhvr>
                                      <p:to>
                                        <p:strVal val="visible"/>
                                      </p:to>
                                    </p:set>
                                    <p:animEffect transition="in" filter="fade">
                                      <p:cBhvr>
                                        <p:cTn id="10" dur="2000"/>
                                        <p:tgtEl>
                                          <p:spTgt spid="99336"/>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5" grpId="0"/>
      <p:bldP spid="99336"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p:cNvSpPr>
          <p:nvPr>
            <p:ph type="title" idx="4294967295"/>
          </p:nvPr>
        </p:nvSpPr>
        <p:spPr>
          <a:xfrm>
            <a:off x="1981200" y="530225"/>
            <a:ext cx="6781800" cy="993775"/>
          </a:xfrm>
        </p:spPr>
        <p:txBody>
          <a:bodyPr/>
          <a:lstStyle/>
          <a:p>
            <a:r>
              <a:rPr sz="2800" b="1" dirty="0" smtClean="0"/>
              <a:t>Interdisciplinary Care Team (ICT)</a:t>
            </a:r>
          </a:p>
        </p:txBody>
      </p:sp>
      <p:sp>
        <p:nvSpPr>
          <p:cNvPr id="47109" name="Rectangle 3"/>
          <p:cNvSpPr>
            <a:spLocks noGrp="1"/>
          </p:cNvSpPr>
          <p:nvPr>
            <p:ph type="body" idx="4294967295"/>
          </p:nvPr>
        </p:nvSpPr>
        <p:spPr>
          <a:xfrm>
            <a:off x="762000" y="1524000"/>
            <a:ext cx="7772400" cy="4724400"/>
          </a:xfrm>
        </p:spPr>
        <p:txBody>
          <a:bodyPr/>
          <a:lstStyle/>
          <a:p>
            <a:r>
              <a:rPr lang="en-US" sz="2000" i="1" dirty="0">
                <a:latin typeface="Arial" charset="0"/>
              </a:rPr>
              <a:t>The role of the ICT is to:</a:t>
            </a:r>
            <a:r>
              <a:rPr lang="en-US" sz="1800" i="1" dirty="0">
                <a:solidFill>
                  <a:srgbClr val="137F7A"/>
                </a:solidFill>
                <a:latin typeface="Sabon" pitchFamily="18" charset="0"/>
              </a:rPr>
              <a:t> </a:t>
            </a:r>
          </a:p>
          <a:p>
            <a:pPr>
              <a:buClr>
                <a:srgbClr val="137F7A"/>
              </a:buClr>
              <a:buFont typeface="Wingdings" pitchFamily="2" charset="2"/>
              <a:buChar char="u"/>
            </a:pPr>
            <a:r>
              <a:rPr lang="en-US" sz="1800" i="1" dirty="0">
                <a:solidFill>
                  <a:srgbClr val="137F7A"/>
                </a:solidFill>
                <a:latin typeface="Sabon" pitchFamily="18" charset="0"/>
              </a:rPr>
              <a:t>Facilitate care management, analyze and incorporate the results of the initial and annual HRA into the Care Plan, authorization of services and transitional care.</a:t>
            </a:r>
          </a:p>
          <a:p>
            <a:pPr>
              <a:buClr>
                <a:srgbClr val="137F7A"/>
              </a:buClr>
              <a:buFont typeface="Wingdings" pitchFamily="2" charset="2"/>
              <a:buChar char="u"/>
            </a:pPr>
            <a:r>
              <a:rPr lang="en-US" sz="1800" i="1" dirty="0">
                <a:solidFill>
                  <a:srgbClr val="137F7A"/>
                </a:solidFill>
                <a:latin typeface="Sabon" pitchFamily="18" charset="0"/>
              </a:rPr>
              <a:t>Conduct ICT meetings periodically and at the enrollee’s request</a:t>
            </a:r>
          </a:p>
          <a:p>
            <a:pPr>
              <a:buClr>
                <a:srgbClr val="137F7A"/>
              </a:buClr>
              <a:buFont typeface="Wingdings" pitchFamily="2" charset="2"/>
              <a:buChar char="u"/>
            </a:pPr>
            <a:r>
              <a:rPr lang="en-US" sz="1800" i="1" dirty="0">
                <a:solidFill>
                  <a:srgbClr val="137F7A"/>
                </a:solidFill>
                <a:latin typeface="Sabon" pitchFamily="18" charset="0"/>
              </a:rPr>
              <a:t>Manage communication and information flow regarding referrals’ transitions and care delivered outside the primary care site.</a:t>
            </a:r>
          </a:p>
          <a:p>
            <a:pPr>
              <a:buClr>
                <a:srgbClr val="137F7A"/>
              </a:buClr>
              <a:buFont typeface="Wingdings" pitchFamily="2" charset="2"/>
              <a:buChar char="u"/>
            </a:pPr>
            <a:r>
              <a:rPr lang="en-US" sz="1800" i="1" dirty="0">
                <a:solidFill>
                  <a:srgbClr val="137F7A"/>
                </a:solidFill>
                <a:latin typeface="Sabon" pitchFamily="18" charset="0"/>
              </a:rPr>
              <a:t>Maintain a call line or other mechanism for the enrollee’s inquiries and input.</a:t>
            </a:r>
          </a:p>
          <a:p>
            <a:pPr>
              <a:buClr>
                <a:srgbClr val="137F7A"/>
              </a:buClr>
              <a:buFont typeface="Wingdings" pitchFamily="2" charset="2"/>
              <a:buChar char="u"/>
            </a:pPr>
            <a:r>
              <a:rPr lang="en-US" sz="1800" i="1" dirty="0">
                <a:solidFill>
                  <a:srgbClr val="137F7A"/>
                </a:solidFill>
                <a:latin typeface="Sabon" pitchFamily="18" charset="0"/>
              </a:rPr>
              <a:t>Maintain a process for referring the enrollee to other agencies, such as LTSS or behavioral health agencies, as appropriate.</a:t>
            </a:r>
          </a:p>
          <a:p>
            <a:pPr>
              <a:buClr>
                <a:srgbClr val="137F7A"/>
              </a:buClr>
              <a:buFont typeface="Wingdings" pitchFamily="2" charset="2"/>
              <a:buChar char="u"/>
            </a:pPr>
            <a:r>
              <a:rPr lang="en-US" sz="1800" i="1" dirty="0">
                <a:solidFill>
                  <a:srgbClr val="137F7A"/>
                </a:solidFill>
                <a:latin typeface="Sabon" pitchFamily="18" charset="0"/>
              </a:rPr>
              <a:t>Use secure email, fax, web portals or written communication when communicating with enrollees.  When communicating with the enrollee, the ICT must take his or her needs (e.g. communication, cognitive, or other barriers) into account.</a:t>
            </a:r>
          </a:p>
          <a:p>
            <a:endParaRPr sz="1800" i="1" dirty="0" smtClean="0">
              <a:solidFill>
                <a:srgbClr val="137F7A"/>
              </a:solidFill>
              <a:latin typeface="Sabon" pitchFamily="18"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5400" y="1524000"/>
            <a:ext cx="7010400" cy="4394200"/>
          </a:xfrm>
        </p:spPr>
        <p:txBody>
          <a:bodyPr/>
          <a:lstStyle/>
          <a:p>
            <a:pPr>
              <a:lnSpc>
                <a:spcPts val="2200"/>
              </a:lnSpc>
              <a:buFont typeface="Arial" panose="020B0604020202020204" pitchFamily="34" charset="0"/>
              <a:buChar char="•"/>
            </a:pPr>
            <a:r>
              <a:rPr lang="en-US" sz="1800" dirty="0">
                <a:latin typeface="Arial" panose="020B0604020202020204" pitchFamily="34" charset="0"/>
                <a:cs typeface="Arial" panose="020B0604020202020204" pitchFamily="34" charset="0"/>
              </a:rPr>
              <a:t>The ICT will be </a:t>
            </a:r>
            <a:r>
              <a:rPr lang="en-US" sz="1800" b="1" dirty="0">
                <a:latin typeface="Arial" panose="020B0604020202020204" pitchFamily="34" charset="0"/>
                <a:cs typeface="Arial" panose="020B0604020202020204" pitchFamily="34" charset="0"/>
              </a:rPr>
              <a:t>person-centered</a:t>
            </a:r>
            <a:r>
              <a:rPr lang="en-US" sz="1800" dirty="0">
                <a:latin typeface="Arial" panose="020B0604020202020204" pitchFamily="34" charset="0"/>
                <a:cs typeface="Arial" panose="020B0604020202020204" pitchFamily="34" charset="0"/>
              </a:rPr>
              <a:t>: built on the enrollee’s specific preferences and needs, delivering services with transparency, individualization, respect, linguistic and cultural competence, and </a:t>
            </a:r>
            <a:r>
              <a:rPr lang="en-US" sz="1800" dirty="0" smtClean="0">
                <a:latin typeface="Arial" panose="020B0604020202020204" pitchFamily="34" charset="0"/>
                <a:cs typeface="Arial" panose="020B0604020202020204" pitchFamily="34" charset="0"/>
              </a:rPr>
              <a:t>dignity.  The </a:t>
            </a:r>
            <a:r>
              <a:rPr lang="en-US" sz="1800" dirty="0">
                <a:latin typeface="Arial" panose="020B0604020202020204" pitchFamily="34" charset="0"/>
                <a:cs typeface="Arial" panose="020B0604020202020204" pitchFamily="34" charset="0"/>
              </a:rPr>
              <a:t>enrollee can choose to limit or disallow altogether the role of IHSS providers, family members and other caregivers on the team. Participating Plans will require that each ICT has a composite of members that are knowledgeable on key competencies including, but not limited to: person-centered planning processes, cultural competence, accessibility and accommodations, independent living and recovery, and wellness principles.</a:t>
            </a:r>
          </a:p>
        </p:txBody>
      </p:sp>
      <p:sp>
        <p:nvSpPr>
          <p:cNvPr id="3" name="Title 2"/>
          <p:cNvSpPr>
            <a:spLocks noGrp="1"/>
          </p:cNvSpPr>
          <p:nvPr>
            <p:ph type="title"/>
          </p:nvPr>
        </p:nvSpPr>
        <p:spPr>
          <a:xfrm>
            <a:off x="1981200" y="530352"/>
            <a:ext cx="5791200" cy="1143000"/>
          </a:xfrm>
        </p:spPr>
        <p:txBody>
          <a:bodyPr/>
          <a:lstStyle/>
          <a:p>
            <a:r>
              <a:rPr lang="en-US" sz="2800" b="1" dirty="0" smtClean="0"/>
              <a:t>Person Centered ICT </a:t>
            </a:r>
            <a:endParaRPr lang="en-US" sz="2800" b="1" dirty="0"/>
          </a:p>
        </p:txBody>
      </p:sp>
    </p:spTree>
    <p:extLst>
      <p:ext uri="{BB962C8B-B14F-4D97-AF65-F5344CB8AC3E}">
        <p14:creationId xmlns:p14="http://schemas.microsoft.com/office/powerpoint/2010/main" val="30871449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2"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901E6EC6-2AB6-4A90-BFD0-46383538505F}" type="slidenum">
              <a:rPr lang="en-US" sz="1200">
                <a:solidFill>
                  <a:srgbClr val="898989"/>
                </a:solidFill>
                <a:latin typeface="Calibri" pitchFamily="34" charset="0"/>
              </a:rPr>
              <a:pPr algn="r"/>
              <a:t>29</a:t>
            </a:fld>
            <a:endParaRPr lang="en-US" sz="1200">
              <a:solidFill>
                <a:srgbClr val="898989"/>
              </a:solidFill>
              <a:latin typeface="Calibri" pitchFamily="34" charset="0"/>
            </a:endParaRPr>
          </a:p>
        </p:txBody>
      </p:sp>
      <p:sp>
        <p:nvSpPr>
          <p:cNvPr id="48133" name="Title 6"/>
          <p:cNvSpPr>
            <a:spLocks noGrp="1"/>
          </p:cNvSpPr>
          <p:nvPr>
            <p:ph type="title" idx="4294967295"/>
          </p:nvPr>
        </p:nvSpPr>
        <p:spPr>
          <a:xfrm>
            <a:off x="2971800" y="3133725"/>
            <a:ext cx="5867400" cy="1362075"/>
          </a:xfrm>
        </p:spPr>
        <p:txBody>
          <a:bodyPr anchor="t"/>
          <a:lstStyle/>
          <a:p>
            <a:pPr eaLnBrk="1" hangingPunct="1">
              <a:lnSpc>
                <a:spcPts val="4800"/>
              </a:lnSpc>
              <a:spcAft>
                <a:spcPts val="1800"/>
              </a:spcAft>
            </a:pPr>
            <a:r>
              <a:rPr sz="2800" b="1" i="1" dirty="0" smtClean="0"/>
              <a:t>Provider Network and Integrated Communications</a:t>
            </a:r>
          </a:p>
        </p:txBody>
      </p:sp>
      <p:sp>
        <p:nvSpPr>
          <p:cNvPr id="48134" name="Slide Number Placeholder 4"/>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6A000CCF-E9AD-4341-A7E4-0934682DED28}" type="slidenum">
              <a:rPr lang="en-US" sz="1200">
                <a:solidFill>
                  <a:srgbClr val="898989"/>
                </a:solidFill>
                <a:latin typeface="Frutiger 55 Roman" pitchFamily="34" charset="0"/>
              </a:rPr>
              <a:pPr algn="r"/>
              <a:t>29</a:t>
            </a:fld>
            <a:endParaRPr lang="en-US" sz="1200">
              <a:solidFill>
                <a:srgbClr val="898989"/>
              </a:solidFill>
              <a:latin typeface="Frutiger 55 Roman" pitchFamily="34" charset="0"/>
            </a:endParaRPr>
          </a:p>
        </p:txBody>
      </p:sp>
      <p:pic>
        <p:nvPicPr>
          <p:cNvPr id="9" name="Picture 8" descr="Afam_surgeon-pzl-noshadow-rgb.png"/>
          <p:cNvPicPr>
            <a:picLocks noChangeAspect="1"/>
          </p:cNvPicPr>
          <p:nvPr/>
        </p:nvPicPr>
        <p:blipFill>
          <a:blip r:embed="rId2"/>
          <a:srcRect/>
          <a:stretch>
            <a:fillRect/>
          </a:stretch>
        </p:blipFill>
        <p:spPr bwMode="auto">
          <a:xfrm>
            <a:off x="1371600" y="1524000"/>
            <a:ext cx="2687638" cy="1984375"/>
          </a:xfrm>
          <a:prstGeom prst="rect">
            <a:avLst/>
          </a:prstGeom>
          <a:noFill/>
          <a:ln w="9525">
            <a:noFill/>
            <a:miter lim="800000"/>
            <a:headEnd/>
            <a:tailEnd/>
          </a:ln>
          <a:effectLst>
            <a:outerShdw blurRad="63500" dist="38100" dir="2700000" algn="br" rotWithShape="0">
              <a:srgbClr val="000000">
                <a:alpha val="42998"/>
              </a:srgbClr>
            </a:outerShdw>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0"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11F59191-C853-4A2C-9F56-56D3D2DB6D0B}" type="slidenum">
              <a:rPr lang="en-US" sz="1200">
                <a:solidFill>
                  <a:srgbClr val="898989"/>
                </a:solidFill>
                <a:latin typeface="Calibri" pitchFamily="34" charset="0"/>
              </a:rPr>
              <a:pPr algn="r"/>
              <a:t>3</a:t>
            </a:fld>
            <a:endParaRPr lang="en-US" sz="1200">
              <a:solidFill>
                <a:srgbClr val="898989"/>
              </a:solidFill>
              <a:latin typeface="Calibri" pitchFamily="34" charset="0"/>
            </a:endParaRPr>
          </a:p>
        </p:txBody>
      </p:sp>
      <p:sp>
        <p:nvSpPr>
          <p:cNvPr id="14341"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EC8A0FA0-E77C-49EB-98C1-EC3A97F1FDF4}" type="slidenum">
              <a:rPr lang="en-US" sz="1200">
                <a:solidFill>
                  <a:srgbClr val="898989"/>
                </a:solidFill>
                <a:latin typeface="Calibri" pitchFamily="34" charset="0"/>
              </a:rPr>
              <a:pPr algn="r"/>
              <a:t>3</a:t>
            </a:fld>
            <a:endParaRPr lang="en-US" sz="1200">
              <a:solidFill>
                <a:srgbClr val="898989"/>
              </a:solidFill>
              <a:latin typeface="Calibri" pitchFamily="34" charset="0"/>
            </a:endParaRPr>
          </a:p>
        </p:txBody>
      </p:sp>
      <p:sp>
        <p:nvSpPr>
          <p:cNvPr id="14342"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5E04BE91-E878-472C-BA91-0927E9AF98FE}" type="slidenum">
              <a:rPr lang="en-US" sz="1200">
                <a:solidFill>
                  <a:srgbClr val="898989"/>
                </a:solidFill>
                <a:latin typeface="Calibri" pitchFamily="34" charset="0"/>
              </a:rPr>
              <a:pPr algn="r"/>
              <a:t>3</a:t>
            </a:fld>
            <a:endParaRPr lang="en-US" sz="1200">
              <a:solidFill>
                <a:srgbClr val="898989"/>
              </a:solidFill>
              <a:latin typeface="Calibri" pitchFamily="34" charset="0"/>
            </a:endParaRPr>
          </a:p>
        </p:txBody>
      </p:sp>
      <p:sp>
        <p:nvSpPr>
          <p:cNvPr id="14343" name="Rectangle 2"/>
          <p:cNvSpPr>
            <a:spLocks noGrp="1"/>
          </p:cNvSpPr>
          <p:nvPr>
            <p:ph type="title" idx="4294967295"/>
          </p:nvPr>
        </p:nvSpPr>
        <p:spPr>
          <a:xfrm>
            <a:off x="1965325" y="304800"/>
            <a:ext cx="6781800" cy="1371600"/>
          </a:xfrm>
        </p:spPr>
        <p:txBody>
          <a:bodyPr/>
          <a:lstStyle/>
          <a:p>
            <a:r>
              <a:rPr sz="2400" b="1" dirty="0" smtClean="0"/>
              <a:t>Presentation Overview</a:t>
            </a:r>
          </a:p>
        </p:txBody>
      </p:sp>
      <p:sp>
        <p:nvSpPr>
          <p:cNvPr id="14344" name="Rectangle 3"/>
          <p:cNvSpPr>
            <a:spLocks noGrp="1"/>
          </p:cNvSpPr>
          <p:nvPr>
            <p:ph type="body" idx="4294967295"/>
          </p:nvPr>
        </p:nvSpPr>
        <p:spPr>
          <a:xfrm>
            <a:off x="1143000" y="1219200"/>
            <a:ext cx="7086600" cy="4724400"/>
          </a:xfrm>
        </p:spPr>
        <p:txBody>
          <a:bodyPr/>
          <a:lstStyle/>
          <a:p>
            <a:r>
              <a:rPr sz="2000" dirty="0" smtClean="0">
                <a:latin typeface="Arial" charset="0"/>
              </a:rPr>
              <a:t>Presentation will cover:</a:t>
            </a:r>
          </a:p>
          <a:p>
            <a:pPr>
              <a:buClr>
                <a:srgbClr val="008080"/>
              </a:buClr>
              <a:buFont typeface="Wingdings" pitchFamily="2" charset="2"/>
              <a:buChar char="u"/>
            </a:pPr>
            <a:r>
              <a:rPr sz="2000" i="1" dirty="0" smtClean="0">
                <a:latin typeface="Sabon" pitchFamily="18" charset="0"/>
              </a:rPr>
              <a:t>Cal MediConnect Back Ground and Population Served</a:t>
            </a:r>
          </a:p>
          <a:p>
            <a:pPr>
              <a:buClr>
                <a:srgbClr val="008080"/>
              </a:buClr>
              <a:buFont typeface="Wingdings" pitchFamily="2" charset="2"/>
              <a:buNone/>
            </a:pPr>
            <a:endParaRPr sz="2000" i="1" dirty="0" smtClean="0">
              <a:latin typeface="Sabon" pitchFamily="18" charset="0"/>
            </a:endParaRPr>
          </a:p>
          <a:p>
            <a:pPr>
              <a:buClr>
                <a:srgbClr val="008080"/>
              </a:buClr>
              <a:buFont typeface="Wingdings" pitchFamily="2" charset="2"/>
              <a:buChar char="u"/>
            </a:pPr>
            <a:r>
              <a:rPr sz="2000" i="1" dirty="0" smtClean="0">
                <a:latin typeface="Sabon" pitchFamily="18" charset="0"/>
              </a:rPr>
              <a:t>Goals of the Model of Care (MOC)</a:t>
            </a:r>
          </a:p>
          <a:p>
            <a:pPr>
              <a:buClr>
                <a:srgbClr val="008080"/>
              </a:buClr>
              <a:buFont typeface="Wingdings" pitchFamily="2" charset="2"/>
              <a:buNone/>
            </a:pPr>
            <a:endParaRPr sz="2000" i="1" dirty="0" smtClean="0">
              <a:latin typeface="Sabon" pitchFamily="18" charset="0"/>
            </a:endParaRPr>
          </a:p>
          <a:p>
            <a:pPr>
              <a:buClr>
                <a:srgbClr val="008080"/>
              </a:buClr>
              <a:buFont typeface="Wingdings" pitchFamily="2" charset="2"/>
              <a:buChar char="u"/>
            </a:pPr>
            <a:r>
              <a:rPr sz="2000" i="1" dirty="0" smtClean="0">
                <a:latin typeface="Sabon" pitchFamily="18" charset="0"/>
              </a:rPr>
              <a:t>Roles and Responsibilities</a:t>
            </a:r>
          </a:p>
          <a:p>
            <a:pPr>
              <a:buClr>
                <a:srgbClr val="008080"/>
              </a:buClr>
              <a:buFont typeface="Wingdings" pitchFamily="2" charset="2"/>
              <a:buNone/>
            </a:pPr>
            <a:endParaRPr sz="2000" i="1" dirty="0" smtClean="0">
              <a:latin typeface="Sabon" pitchFamily="18" charset="0"/>
            </a:endParaRPr>
          </a:p>
          <a:p>
            <a:pPr>
              <a:buClr>
                <a:srgbClr val="008080"/>
              </a:buClr>
              <a:buFont typeface="Wingdings" pitchFamily="2" charset="2"/>
              <a:buChar char="u"/>
            </a:pPr>
            <a:r>
              <a:rPr sz="2000" i="1" dirty="0" smtClean="0">
                <a:latin typeface="Sabon" pitchFamily="18" charset="0"/>
              </a:rPr>
              <a:t>Interdisciplinary Care Team</a:t>
            </a:r>
          </a:p>
          <a:p>
            <a:pPr>
              <a:buClr>
                <a:srgbClr val="008080"/>
              </a:buClr>
              <a:buFont typeface="Wingdings" pitchFamily="2" charset="2"/>
              <a:buNone/>
            </a:pPr>
            <a:endParaRPr sz="2000" i="1" dirty="0" smtClean="0">
              <a:latin typeface="Sabon" pitchFamily="18" charset="0"/>
            </a:endParaRPr>
          </a:p>
          <a:p>
            <a:pPr>
              <a:buClr>
                <a:srgbClr val="008080"/>
              </a:buClr>
              <a:buFont typeface="Wingdings" pitchFamily="2" charset="2"/>
              <a:buChar char="u"/>
            </a:pPr>
            <a:r>
              <a:rPr sz="2000" i="1" dirty="0" smtClean="0">
                <a:latin typeface="Sabon" pitchFamily="18" charset="0"/>
              </a:rPr>
              <a:t>Provider Network and Integrated Communications</a:t>
            </a:r>
          </a:p>
          <a:p>
            <a:pPr>
              <a:buClr>
                <a:srgbClr val="008080"/>
              </a:buClr>
              <a:buFont typeface="Wingdings" pitchFamily="2" charset="2"/>
              <a:buNone/>
            </a:pPr>
            <a:endParaRPr sz="2000" i="1" dirty="0" smtClean="0">
              <a:latin typeface="Sabon" pitchFamily="18" charset="0"/>
            </a:endParaRPr>
          </a:p>
          <a:p>
            <a:pPr>
              <a:buClr>
                <a:srgbClr val="008080"/>
              </a:buClr>
              <a:buFont typeface="Wingdings" pitchFamily="2" charset="2"/>
              <a:buChar char="u"/>
            </a:pPr>
            <a:r>
              <a:rPr sz="2000" i="1" dirty="0" smtClean="0">
                <a:latin typeface="Sabon" pitchFamily="18" charset="0"/>
              </a:rPr>
              <a:t>Additional Benefits</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6"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F7F4558A-1F18-446A-8404-AEA313CEEB17}" type="slidenum">
              <a:rPr lang="en-US" sz="1200">
                <a:solidFill>
                  <a:srgbClr val="898989"/>
                </a:solidFill>
                <a:latin typeface="Calibri" pitchFamily="34" charset="0"/>
              </a:rPr>
              <a:pPr algn="r"/>
              <a:t>30</a:t>
            </a:fld>
            <a:endParaRPr lang="en-US" sz="1200">
              <a:solidFill>
                <a:srgbClr val="898989"/>
              </a:solidFill>
              <a:latin typeface="Calibri" pitchFamily="34" charset="0"/>
            </a:endParaRPr>
          </a:p>
        </p:txBody>
      </p:sp>
      <p:sp>
        <p:nvSpPr>
          <p:cNvPr id="49157"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FB451F7D-3C6D-4505-9329-0A0B3A0098A0}" type="slidenum">
              <a:rPr lang="en-US" sz="1200">
                <a:solidFill>
                  <a:srgbClr val="898989"/>
                </a:solidFill>
                <a:latin typeface="Calibri" pitchFamily="34" charset="0"/>
              </a:rPr>
              <a:pPr algn="r"/>
              <a:t>30</a:t>
            </a:fld>
            <a:endParaRPr lang="en-US" sz="1200">
              <a:solidFill>
                <a:srgbClr val="898989"/>
              </a:solidFill>
              <a:latin typeface="Calibri" pitchFamily="34" charset="0"/>
            </a:endParaRPr>
          </a:p>
        </p:txBody>
      </p:sp>
      <p:sp>
        <p:nvSpPr>
          <p:cNvPr id="49158"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333BDCB5-0538-4026-B99C-28B1468AF14C}" type="slidenum">
              <a:rPr lang="en-US" sz="1200">
                <a:solidFill>
                  <a:srgbClr val="898989"/>
                </a:solidFill>
                <a:latin typeface="Calibri" pitchFamily="34" charset="0"/>
              </a:rPr>
              <a:pPr algn="r"/>
              <a:t>30</a:t>
            </a:fld>
            <a:endParaRPr lang="en-US" sz="1200">
              <a:solidFill>
                <a:srgbClr val="898989"/>
              </a:solidFill>
              <a:latin typeface="Calibri" pitchFamily="34" charset="0"/>
            </a:endParaRPr>
          </a:p>
        </p:txBody>
      </p:sp>
      <p:sp>
        <p:nvSpPr>
          <p:cNvPr id="49159" name="Rectangle 2"/>
          <p:cNvSpPr>
            <a:spLocks noGrp="1"/>
          </p:cNvSpPr>
          <p:nvPr>
            <p:ph type="title" idx="4294967295"/>
          </p:nvPr>
        </p:nvSpPr>
        <p:spPr/>
        <p:txBody>
          <a:bodyPr/>
          <a:lstStyle/>
          <a:p>
            <a:r>
              <a:rPr sz="2800" b="1" dirty="0" smtClean="0"/>
              <a:t>Specialized Provider Network</a:t>
            </a:r>
          </a:p>
        </p:txBody>
      </p:sp>
      <p:sp>
        <p:nvSpPr>
          <p:cNvPr id="49160" name="Rectangle 3"/>
          <p:cNvSpPr>
            <a:spLocks noGrp="1"/>
          </p:cNvSpPr>
          <p:nvPr>
            <p:ph type="body" idx="4294967295"/>
          </p:nvPr>
        </p:nvSpPr>
        <p:spPr>
          <a:xfrm>
            <a:off x="838200" y="1371600"/>
            <a:ext cx="7467600" cy="5105400"/>
          </a:xfrm>
        </p:spPr>
        <p:txBody>
          <a:bodyPr/>
          <a:lstStyle/>
          <a:p>
            <a:pPr>
              <a:lnSpc>
                <a:spcPts val="2500"/>
              </a:lnSpc>
              <a:buClr>
                <a:srgbClr val="008080"/>
              </a:buClr>
              <a:buFont typeface="Wingdings" pitchFamily="2" charset="2"/>
              <a:buChar char="u"/>
            </a:pPr>
            <a:r>
              <a:rPr sz="1800" dirty="0" smtClean="0">
                <a:latin typeface="Arial" charset="0"/>
              </a:rPr>
              <a:t>Health Net maintains a comprehensive network of Primary Care Providers, facilities, specialists, behavioral health care providers, social service providers, community agencies and ancillary services to meet the needs of Dual Eligible enrollees with complex social and medical needs. </a:t>
            </a:r>
          </a:p>
          <a:p>
            <a:pPr>
              <a:lnSpc>
                <a:spcPts val="2500"/>
              </a:lnSpc>
              <a:buClr>
                <a:srgbClr val="008080"/>
              </a:buClr>
              <a:buFont typeface="Wingdings" pitchFamily="2" charset="2"/>
              <a:buChar char="u"/>
            </a:pPr>
            <a:r>
              <a:rPr sz="1800" dirty="0" smtClean="0">
                <a:latin typeface="Arial" charset="0"/>
              </a:rPr>
              <a:t>Health Net will coordinate with IHSS, MSSP and other HCBS programs as necessary to meet the needs of duals enrollees to assist them with their goal to remain independent in their homes.</a:t>
            </a:r>
          </a:p>
          <a:p>
            <a:pPr>
              <a:lnSpc>
                <a:spcPts val="2500"/>
              </a:lnSpc>
              <a:buClr>
                <a:srgbClr val="008080"/>
              </a:buClr>
              <a:buFont typeface="Wingdings" pitchFamily="2" charset="2"/>
              <a:buChar char="u"/>
            </a:pPr>
            <a:r>
              <a:rPr sz="1800" dirty="0" smtClean="0">
                <a:latin typeface="Arial" charset="0"/>
              </a:rPr>
              <a:t>Health Net provides the full Duals Model of Care with team based internal case management when it is not provided by the enrollee’s primary care provider and medical group.</a:t>
            </a:r>
          </a:p>
          <a:p>
            <a:pPr>
              <a:lnSpc>
                <a:spcPts val="2500"/>
              </a:lnSpc>
              <a:buClr>
                <a:srgbClr val="008080"/>
              </a:buClr>
              <a:buFont typeface="Wingdings" pitchFamily="2" charset="2"/>
              <a:buChar char="u"/>
            </a:pPr>
            <a:r>
              <a:rPr sz="1800" dirty="0" smtClean="0">
                <a:latin typeface="Arial" charset="0"/>
              </a:rPr>
              <a:t>Delegated medical groups that demonstrate capability to meet the team based care requirements provide the Duals Model of Care for their enrollees.  The Delegation Oversight team monitors that delegated medical groups meet the Duals Model of Care requirements </a:t>
            </a:r>
          </a:p>
        </p:txBody>
      </p:sp>
    </p:spTree>
    <p:custDataLst>
      <p:tags r:id="rId1"/>
    </p:custData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4"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5F2638F0-C392-4ED1-B91D-90CDF40A8088}" type="slidenum">
              <a:rPr lang="en-US" sz="1200">
                <a:solidFill>
                  <a:srgbClr val="898989"/>
                </a:solidFill>
                <a:latin typeface="Calibri" pitchFamily="34" charset="0"/>
              </a:rPr>
              <a:pPr algn="r"/>
              <a:t>31</a:t>
            </a:fld>
            <a:endParaRPr lang="en-US" sz="1200">
              <a:solidFill>
                <a:srgbClr val="898989"/>
              </a:solidFill>
              <a:latin typeface="Calibri" pitchFamily="34" charset="0"/>
            </a:endParaRPr>
          </a:p>
        </p:txBody>
      </p:sp>
      <p:sp>
        <p:nvSpPr>
          <p:cNvPr id="51205"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B10FB0F0-FC47-431F-BE17-8BB8D362F871}" type="slidenum">
              <a:rPr lang="en-US" sz="1200">
                <a:solidFill>
                  <a:srgbClr val="898989"/>
                </a:solidFill>
                <a:latin typeface="Calibri" pitchFamily="34" charset="0"/>
              </a:rPr>
              <a:pPr algn="r"/>
              <a:t>31</a:t>
            </a:fld>
            <a:endParaRPr lang="en-US" sz="1200">
              <a:solidFill>
                <a:srgbClr val="898989"/>
              </a:solidFill>
              <a:latin typeface="Calibri" pitchFamily="34" charset="0"/>
            </a:endParaRPr>
          </a:p>
        </p:txBody>
      </p:sp>
      <p:sp>
        <p:nvSpPr>
          <p:cNvPr id="51206"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DACA8FFC-1170-47E7-A002-0C483172FDD8}" type="slidenum">
              <a:rPr lang="en-US" sz="1200">
                <a:solidFill>
                  <a:srgbClr val="898989"/>
                </a:solidFill>
                <a:latin typeface="Calibri" pitchFamily="34" charset="0"/>
              </a:rPr>
              <a:pPr algn="r"/>
              <a:t>31</a:t>
            </a:fld>
            <a:endParaRPr lang="en-US" sz="1200">
              <a:solidFill>
                <a:srgbClr val="898989"/>
              </a:solidFill>
              <a:latin typeface="Calibri" pitchFamily="34" charset="0"/>
            </a:endParaRPr>
          </a:p>
        </p:txBody>
      </p:sp>
      <p:sp>
        <p:nvSpPr>
          <p:cNvPr id="51207" name="Rectangle 2"/>
          <p:cNvSpPr>
            <a:spLocks noGrp="1"/>
          </p:cNvSpPr>
          <p:nvPr>
            <p:ph type="title" idx="4294967295"/>
          </p:nvPr>
        </p:nvSpPr>
        <p:spPr>
          <a:xfrm>
            <a:off x="1981200" y="149225"/>
            <a:ext cx="6781800" cy="1755775"/>
          </a:xfrm>
        </p:spPr>
        <p:txBody>
          <a:bodyPr/>
          <a:lstStyle/>
          <a:p>
            <a:r>
              <a:rPr sz="2800" b="1" dirty="0" smtClean="0"/>
              <a:t>Integrated Communications</a:t>
            </a:r>
          </a:p>
        </p:txBody>
      </p:sp>
      <p:sp>
        <p:nvSpPr>
          <p:cNvPr id="51208" name="Rectangle 3"/>
          <p:cNvSpPr>
            <a:spLocks noGrp="1"/>
          </p:cNvSpPr>
          <p:nvPr>
            <p:ph type="body" idx="4294967295"/>
          </p:nvPr>
        </p:nvSpPr>
        <p:spPr>
          <a:xfrm>
            <a:off x="228600" y="1295400"/>
            <a:ext cx="8686800" cy="5105400"/>
          </a:xfrm>
        </p:spPr>
        <p:txBody>
          <a:bodyPr/>
          <a:lstStyle/>
          <a:p>
            <a:pPr>
              <a:lnSpc>
                <a:spcPts val="2300"/>
              </a:lnSpc>
            </a:pPr>
            <a:r>
              <a:rPr sz="2000" dirty="0" smtClean="0">
                <a:latin typeface="Arial" charset="0"/>
              </a:rPr>
              <a:t>     Health Net has integrated and extensive communication systems necessary to implement the Duals care coordination requirements: </a:t>
            </a:r>
          </a:p>
          <a:p>
            <a:pPr>
              <a:lnSpc>
                <a:spcPts val="2300"/>
              </a:lnSpc>
              <a:buClr>
                <a:srgbClr val="137F7A"/>
              </a:buClr>
              <a:buFont typeface="Wingdings" pitchFamily="2" charset="2"/>
              <a:buChar char="Ø"/>
            </a:pPr>
            <a:r>
              <a:rPr sz="1800" dirty="0" smtClean="0">
                <a:latin typeface="Arial" charset="0"/>
              </a:rPr>
              <a:t>The </a:t>
            </a:r>
            <a:r>
              <a:rPr sz="1800" b="1" dirty="0" smtClean="0">
                <a:solidFill>
                  <a:srgbClr val="008080"/>
                </a:solidFill>
                <a:latin typeface="Arial" charset="0"/>
              </a:rPr>
              <a:t>Electronic Medical Management System</a:t>
            </a:r>
            <a:r>
              <a:rPr sz="1800" dirty="0" smtClean="0">
                <a:latin typeface="Arial" charset="0"/>
              </a:rPr>
              <a:t> integrates documentation of case management, care planning, input from the interdisciplinary team, transitions, assessments, waivers and authorizations for non-delegated enrollees </a:t>
            </a:r>
          </a:p>
          <a:p>
            <a:pPr>
              <a:lnSpc>
                <a:spcPts val="2300"/>
              </a:lnSpc>
              <a:buClr>
                <a:srgbClr val="137F7A"/>
              </a:buClr>
              <a:buFont typeface="Wingdings" pitchFamily="2" charset="2"/>
              <a:buChar char="Ø"/>
            </a:pPr>
            <a:r>
              <a:rPr sz="1800" dirty="0" smtClean="0">
                <a:latin typeface="Arial" charset="0"/>
              </a:rPr>
              <a:t>The </a:t>
            </a:r>
            <a:r>
              <a:rPr sz="1800" b="1" dirty="0" smtClean="0">
                <a:solidFill>
                  <a:srgbClr val="008080"/>
                </a:solidFill>
                <a:latin typeface="Arial" charset="0"/>
              </a:rPr>
              <a:t>Customer Call Center</a:t>
            </a:r>
            <a:r>
              <a:rPr sz="1800" dirty="0" smtClean="0">
                <a:solidFill>
                  <a:srgbClr val="008080"/>
                </a:solidFill>
                <a:latin typeface="Arial" charset="0"/>
              </a:rPr>
              <a:t> </a:t>
            </a:r>
            <a:r>
              <a:rPr sz="1800" dirty="0" smtClean="0">
                <a:latin typeface="Arial" charset="0"/>
              </a:rPr>
              <a:t>is staffed with associates trained to assist with enrollment, eligibility and coordination of benefit issues or questions, and can connect them to their Case Manager (CM)</a:t>
            </a:r>
          </a:p>
          <a:p>
            <a:pPr>
              <a:lnSpc>
                <a:spcPts val="2300"/>
              </a:lnSpc>
              <a:buClr>
                <a:srgbClr val="137F7A"/>
              </a:buClr>
              <a:buFont typeface="Wingdings" pitchFamily="2" charset="2"/>
              <a:buChar char="Ø"/>
            </a:pPr>
            <a:r>
              <a:rPr sz="1800" dirty="0" smtClean="0">
                <a:latin typeface="Arial" charset="0"/>
              </a:rPr>
              <a:t>The </a:t>
            </a:r>
            <a:r>
              <a:rPr sz="1800" b="1" dirty="0" smtClean="0">
                <a:solidFill>
                  <a:srgbClr val="008080"/>
                </a:solidFill>
                <a:latin typeface="Arial" charset="0"/>
              </a:rPr>
              <a:t>Provider Portal</a:t>
            </a:r>
            <a:r>
              <a:rPr sz="1800" dirty="0" smtClean="0">
                <a:latin typeface="Arial" charset="0"/>
              </a:rPr>
              <a:t> securely communicates Health Risk Assessment results and new enrollee information to Duals delegated medical groups </a:t>
            </a:r>
          </a:p>
          <a:p>
            <a:pPr>
              <a:lnSpc>
                <a:spcPts val="2300"/>
              </a:lnSpc>
              <a:buClr>
                <a:srgbClr val="137F7A"/>
              </a:buClr>
              <a:buFont typeface="Wingdings" pitchFamily="2" charset="2"/>
              <a:buChar char="Ø"/>
            </a:pPr>
            <a:r>
              <a:rPr sz="1800" dirty="0" smtClean="0">
                <a:latin typeface="Arial" charset="0"/>
              </a:rPr>
              <a:t>The </a:t>
            </a:r>
            <a:r>
              <a:rPr sz="1800" b="1" dirty="0" smtClean="0">
                <a:solidFill>
                  <a:srgbClr val="008080"/>
                </a:solidFill>
                <a:latin typeface="Arial" charset="0"/>
              </a:rPr>
              <a:t>Member Portal</a:t>
            </a:r>
            <a:r>
              <a:rPr sz="1800" dirty="0" smtClean="0">
                <a:latin typeface="Arial" charset="0"/>
              </a:rPr>
              <a:t> provides enrollee access to online education, programs and the ability to create a personal health record</a:t>
            </a:r>
          </a:p>
          <a:p>
            <a:pPr>
              <a:lnSpc>
                <a:spcPts val="2300"/>
              </a:lnSpc>
              <a:buClr>
                <a:srgbClr val="137F7A"/>
              </a:buClr>
              <a:buFont typeface="Wingdings" pitchFamily="2" charset="2"/>
              <a:buChar char="Ø"/>
            </a:pPr>
            <a:r>
              <a:rPr sz="1800" b="1" dirty="0" smtClean="0">
                <a:solidFill>
                  <a:srgbClr val="008080"/>
                </a:solidFill>
                <a:latin typeface="Arial" charset="0"/>
              </a:rPr>
              <a:t>Enrollee and Provider Communications</a:t>
            </a:r>
            <a:r>
              <a:rPr sz="1800" dirty="0" smtClean="0">
                <a:latin typeface="Arial" charset="0"/>
              </a:rPr>
              <a:t> such as enrollee newsletters, educational outreach, Provider Updates and Provider Online news may be distributed by mail, phone, fax or online</a:t>
            </a:r>
          </a:p>
        </p:txBody>
      </p:sp>
    </p:spTree>
    <p:custDataLst>
      <p:tags r:id="rId1"/>
    </p:custData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2"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53F773CE-ADB3-4433-A232-044491850332}" type="slidenum">
              <a:rPr lang="en-US" sz="1200">
                <a:solidFill>
                  <a:srgbClr val="898989"/>
                </a:solidFill>
                <a:latin typeface="Calibri" pitchFamily="34" charset="0"/>
              </a:rPr>
              <a:pPr algn="r"/>
              <a:t>32</a:t>
            </a:fld>
            <a:endParaRPr lang="en-US" sz="1200">
              <a:solidFill>
                <a:srgbClr val="898989"/>
              </a:solidFill>
              <a:latin typeface="Calibri" pitchFamily="34" charset="0"/>
            </a:endParaRPr>
          </a:p>
        </p:txBody>
      </p:sp>
      <p:sp>
        <p:nvSpPr>
          <p:cNvPr id="53253" name="Title 6"/>
          <p:cNvSpPr>
            <a:spLocks noGrp="1"/>
          </p:cNvSpPr>
          <p:nvPr>
            <p:ph type="title" idx="4294967295"/>
          </p:nvPr>
        </p:nvSpPr>
        <p:spPr>
          <a:xfrm>
            <a:off x="2971800" y="3133725"/>
            <a:ext cx="5867400" cy="1362075"/>
          </a:xfrm>
        </p:spPr>
        <p:txBody>
          <a:bodyPr anchor="t"/>
          <a:lstStyle/>
          <a:p>
            <a:pPr eaLnBrk="1" hangingPunct="1">
              <a:lnSpc>
                <a:spcPts val="4800"/>
              </a:lnSpc>
              <a:spcAft>
                <a:spcPts val="1800"/>
              </a:spcAft>
            </a:pPr>
            <a:r>
              <a:rPr sz="2800" b="1" i="1" dirty="0" smtClean="0"/>
              <a:t>Additional Benefits</a:t>
            </a:r>
          </a:p>
        </p:txBody>
      </p:sp>
      <p:sp>
        <p:nvSpPr>
          <p:cNvPr id="53254" name="Slide Number Placeholder 4"/>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3987E95D-166B-489D-8C60-30443C220E9A}" type="slidenum">
              <a:rPr lang="en-US" sz="1200">
                <a:solidFill>
                  <a:srgbClr val="898989"/>
                </a:solidFill>
                <a:latin typeface="Frutiger 55 Roman" pitchFamily="34" charset="0"/>
              </a:rPr>
              <a:pPr algn="r"/>
              <a:t>32</a:t>
            </a:fld>
            <a:endParaRPr lang="en-US" sz="1200">
              <a:solidFill>
                <a:srgbClr val="898989"/>
              </a:solidFill>
              <a:latin typeface="Frutiger 55 Roman" pitchFamily="34" charset="0"/>
            </a:endParaRPr>
          </a:p>
        </p:txBody>
      </p:sp>
      <p:pic>
        <p:nvPicPr>
          <p:cNvPr id="9" name="Picture 8" descr="Afam_surgeon-pzl-noshadow-rgb.png"/>
          <p:cNvPicPr>
            <a:picLocks noChangeAspect="1"/>
          </p:cNvPicPr>
          <p:nvPr/>
        </p:nvPicPr>
        <p:blipFill>
          <a:blip r:embed="rId2"/>
          <a:srcRect/>
          <a:stretch>
            <a:fillRect/>
          </a:stretch>
        </p:blipFill>
        <p:spPr bwMode="auto">
          <a:xfrm>
            <a:off x="1371600" y="1524000"/>
            <a:ext cx="2687638" cy="1984375"/>
          </a:xfrm>
          <a:prstGeom prst="rect">
            <a:avLst/>
          </a:prstGeom>
          <a:noFill/>
          <a:ln w="9525">
            <a:noFill/>
            <a:miter lim="800000"/>
            <a:headEnd/>
            <a:tailEnd/>
          </a:ln>
          <a:effectLst>
            <a:outerShdw blurRad="63500" dist="38100" dir="2700000" algn="br" rotWithShape="0">
              <a:srgbClr val="000000">
                <a:alpha val="42998"/>
              </a:srgbClr>
            </a:outerShdw>
          </a:effectLst>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6"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10D38A4A-174D-4E5C-AB90-6FEC693368CA}" type="slidenum">
              <a:rPr lang="en-US" sz="1200">
                <a:solidFill>
                  <a:srgbClr val="898989"/>
                </a:solidFill>
                <a:latin typeface="Calibri" pitchFamily="34" charset="0"/>
              </a:rPr>
              <a:pPr algn="r"/>
              <a:t>33</a:t>
            </a:fld>
            <a:endParaRPr lang="en-US" sz="1200">
              <a:solidFill>
                <a:srgbClr val="898989"/>
              </a:solidFill>
              <a:latin typeface="Calibri" pitchFamily="34" charset="0"/>
            </a:endParaRPr>
          </a:p>
        </p:txBody>
      </p:sp>
      <p:sp>
        <p:nvSpPr>
          <p:cNvPr id="54277"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7FEFBF70-5B52-429F-AAAA-C241479BBB81}" type="slidenum">
              <a:rPr lang="en-US" sz="1200">
                <a:solidFill>
                  <a:srgbClr val="898989"/>
                </a:solidFill>
                <a:latin typeface="Calibri" pitchFamily="34" charset="0"/>
              </a:rPr>
              <a:pPr algn="r"/>
              <a:t>33</a:t>
            </a:fld>
            <a:endParaRPr lang="en-US" sz="1200">
              <a:solidFill>
                <a:srgbClr val="898989"/>
              </a:solidFill>
              <a:latin typeface="Calibri" pitchFamily="34" charset="0"/>
            </a:endParaRPr>
          </a:p>
        </p:txBody>
      </p:sp>
      <p:sp>
        <p:nvSpPr>
          <p:cNvPr id="54278"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63AAB683-AEFB-4F45-9320-53BE91BFAAE4}" type="slidenum">
              <a:rPr lang="en-US" sz="1200">
                <a:solidFill>
                  <a:srgbClr val="898989"/>
                </a:solidFill>
                <a:latin typeface="Calibri" pitchFamily="34" charset="0"/>
              </a:rPr>
              <a:pPr algn="r"/>
              <a:t>33</a:t>
            </a:fld>
            <a:endParaRPr lang="en-US" sz="1200">
              <a:solidFill>
                <a:srgbClr val="898989"/>
              </a:solidFill>
              <a:latin typeface="Calibri" pitchFamily="34" charset="0"/>
            </a:endParaRPr>
          </a:p>
        </p:txBody>
      </p:sp>
      <p:sp>
        <p:nvSpPr>
          <p:cNvPr id="54279" name="Rectangle 2"/>
          <p:cNvSpPr>
            <a:spLocks noGrp="1"/>
          </p:cNvSpPr>
          <p:nvPr>
            <p:ph type="title" idx="4294967295"/>
          </p:nvPr>
        </p:nvSpPr>
        <p:spPr>
          <a:xfrm>
            <a:off x="1978025" y="533400"/>
            <a:ext cx="6781800" cy="1143000"/>
          </a:xfrm>
        </p:spPr>
        <p:txBody>
          <a:bodyPr/>
          <a:lstStyle/>
          <a:p>
            <a:r>
              <a:rPr sz="2800" b="1" dirty="0" smtClean="0"/>
              <a:t>Added Benefits</a:t>
            </a:r>
          </a:p>
        </p:txBody>
      </p:sp>
      <p:sp>
        <p:nvSpPr>
          <p:cNvPr id="46087" name="Rectangle 3"/>
          <p:cNvSpPr>
            <a:spLocks noGrp="1"/>
          </p:cNvSpPr>
          <p:nvPr>
            <p:ph type="body" idx="4294967295"/>
          </p:nvPr>
        </p:nvSpPr>
        <p:spPr>
          <a:xfrm>
            <a:off x="914400" y="1447800"/>
            <a:ext cx="7848600" cy="5045075"/>
          </a:xfrm>
        </p:spPr>
        <p:txBody>
          <a:bodyPr/>
          <a:lstStyle/>
          <a:p>
            <a:pPr>
              <a:lnSpc>
                <a:spcPct val="80000"/>
              </a:lnSpc>
            </a:pPr>
            <a:r>
              <a:rPr sz="2000" dirty="0" smtClean="0">
                <a:latin typeface="Arial" charset="0"/>
              </a:rPr>
              <a:t>A combined Medicare/</a:t>
            </a:r>
            <a:r>
              <a:rPr sz="2000" dirty="0" err="1" smtClean="0">
                <a:latin typeface="Arial" charset="0"/>
              </a:rPr>
              <a:t>Medi</a:t>
            </a:r>
            <a:r>
              <a:rPr sz="2000" dirty="0" smtClean="0">
                <a:latin typeface="Arial" charset="0"/>
              </a:rPr>
              <a:t>-Cal benefit package, enhanced with additional value-added benefits and services, will be offered as a means of helping Dual Eligible enrollees meet their specialized health care needs.</a:t>
            </a:r>
            <a:r>
              <a:rPr sz="1800" dirty="0" smtClean="0"/>
              <a:t> </a:t>
            </a:r>
            <a:endParaRPr sz="2400" b="1" dirty="0" smtClean="0">
              <a:solidFill>
                <a:srgbClr val="008080"/>
              </a:solidFill>
              <a:latin typeface="Arial" charset="0"/>
            </a:endParaRPr>
          </a:p>
          <a:p>
            <a:pPr lvl="1">
              <a:lnSpc>
                <a:spcPct val="80000"/>
              </a:lnSpc>
              <a:buFont typeface="Wingdings" pitchFamily="2" charset="2"/>
              <a:buChar char="u"/>
            </a:pPr>
            <a:r>
              <a:rPr sz="1800" b="1" i="0" dirty="0" smtClean="0">
                <a:solidFill>
                  <a:srgbClr val="008080"/>
                </a:solidFill>
              </a:rPr>
              <a:t>Decision Power/Disease Management</a:t>
            </a:r>
            <a:r>
              <a:rPr sz="1800" i="0" dirty="0" smtClean="0"/>
              <a:t> </a:t>
            </a:r>
            <a:r>
              <a:rPr sz="1800" i="0" dirty="0" smtClean="0">
                <a:latin typeface="Arial" charset="0"/>
              </a:rPr>
              <a:t>–</a:t>
            </a:r>
            <a:r>
              <a:rPr sz="1800" i="0" dirty="0" smtClean="0"/>
              <a:t> </a:t>
            </a:r>
            <a:r>
              <a:rPr sz="1800" dirty="0" smtClean="0"/>
              <a:t>whole person approach to wellness with comprehensive educational and interactive health materials and a focus on chronic diseases</a:t>
            </a:r>
          </a:p>
          <a:p>
            <a:pPr lvl="1">
              <a:lnSpc>
                <a:spcPct val="80000"/>
              </a:lnSpc>
              <a:buFont typeface="Wingdings" pitchFamily="2" charset="2"/>
              <a:buChar char="u"/>
            </a:pPr>
            <a:r>
              <a:rPr sz="1800" b="1" i="0" dirty="0" smtClean="0">
                <a:solidFill>
                  <a:srgbClr val="008080"/>
                </a:solidFill>
              </a:rPr>
              <a:t>Medication Therapy Management</a:t>
            </a:r>
            <a:r>
              <a:rPr sz="1800" i="0" dirty="0" smtClean="0">
                <a:solidFill>
                  <a:srgbClr val="008080"/>
                </a:solidFill>
              </a:rPr>
              <a:t> </a:t>
            </a:r>
            <a:r>
              <a:rPr sz="1800" i="0" dirty="0" smtClean="0">
                <a:latin typeface="Arial" charset="0"/>
              </a:rPr>
              <a:t>–</a:t>
            </a:r>
            <a:r>
              <a:rPr sz="1800" i="0" dirty="0" smtClean="0"/>
              <a:t> </a:t>
            </a:r>
            <a:r>
              <a:rPr sz="1800" dirty="0" smtClean="0"/>
              <a:t>a pharmacist reviews medications annually and communicates with enrollee and doctor regarding issues such as duplications, interactions, gaps in treatment, adherence issues</a:t>
            </a:r>
          </a:p>
          <a:p>
            <a:pPr lvl="1">
              <a:lnSpc>
                <a:spcPct val="80000"/>
              </a:lnSpc>
              <a:buFont typeface="Wingdings" pitchFamily="2" charset="2"/>
              <a:buChar char="u"/>
            </a:pPr>
            <a:r>
              <a:rPr sz="1800" b="1" i="0" dirty="0" smtClean="0">
                <a:solidFill>
                  <a:srgbClr val="137F7A"/>
                </a:solidFill>
              </a:rPr>
              <a:t>Co</a:t>
            </a:r>
            <a:r>
              <a:rPr sz="1800" b="1" i="0" strike="dblStrike" dirty="0" smtClean="0">
                <a:solidFill>
                  <a:srgbClr val="137F7A"/>
                </a:solidFill>
              </a:rPr>
              <a:t>mplex </a:t>
            </a:r>
            <a:r>
              <a:rPr sz="1800" b="1" i="0" dirty="0" smtClean="0">
                <a:solidFill>
                  <a:srgbClr val="137F7A"/>
                </a:solidFill>
              </a:rPr>
              <a:t>Case Management</a:t>
            </a:r>
            <a:r>
              <a:rPr sz="1800" i="0" dirty="0" smtClean="0">
                <a:solidFill>
                  <a:srgbClr val="137F7A"/>
                </a:solidFill>
              </a:rPr>
              <a:t> - </a:t>
            </a:r>
            <a:r>
              <a:rPr sz="1800" dirty="0" smtClean="0">
                <a:solidFill>
                  <a:schemeClr val="tx1"/>
                </a:solidFill>
              </a:rPr>
              <a:t>case management services available for enrollees experiencing catastrophic or end-of life diagnosis</a:t>
            </a:r>
          </a:p>
          <a:p>
            <a:pPr lvl="1">
              <a:lnSpc>
                <a:spcPct val="80000"/>
              </a:lnSpc>
              <a:buFont typeface="Wingdings" pitchFamily="2" charset="2"/>
              <a:buChar char="u"/>
            </a:pPr>
            <a:r>
              <a:rPr sz="1800" b="1" i="0" dirty="0" smtClean="0">
                <a:solidFill>
                  <a:srgbClr val="008080"/>
                </a:solidFill>
              </a:rPr>
              <a:t>Transportation</a:t>
            </a:r>
            <a:r>
              <a:rPr sz="1800" b="1" i="0" dirty="0" smtClean="0"/>
              <a:t> </a:t>
            </a:r>
            <a:r>
              <a:rPr sz="1800" i="0" dirty="0" smtClean="0">
                <a:latin typeface="Arial" charset="0"/>
              </a:rPr>
              <a:t>–</a:t>
            </a:r>
            <a:r>
              <a:rPr sz="1800" i="0" dirty="0" smtClean="0"/>
              <a:t> </a:t>
            </a:r>
            <a:r>
              <a:rPr sz="1800" dirty="0" smtClean="0"/>
              <a:t>for medically related trips including a family or caregiver if needed</a:t>
            </a:r>
          </a:p>
          <a:p>
            <a:pPr lvl="1">
              <a:lnSpc>
                <a:spcPct val="80000"/>
              </a:lnSpc>
              <a:buClr>
                <a:srgbClr val="137F7A"/>
              </a:buClr>
              <a:buFont typeface="Wingdings" pitchFamily="2" charset="2"/>
              <a:buChar char="u"/>
            </a:pPr>
            <a:r>
              <a:rPr sz="1800" b="1" i="0" dirty="0" smtClean="0">
                <a:solidFill>
                  <a:srgbClr val="008080"/>
                </a:solidFill>
              </a:rPr>
              <a:t>Dental, Vision, and lower costs for items such as Diabetic Monitoring supplies and Oxygen </a:t>
            </a:r>
            <a:r>
              <a:rPr sz="1800" b="1" i="0" dirty="0" smtClean="0"/>
              <a:t> </a:t>
            </a:r>
            <a:r>
              <a:rPr sz="1800" i="0" dirty="0" smtClean="0">
                <a:latin typeface="Arial" charset="0"/>
              </a:rPr>
              <a:t>–</a:t>
            </a:r>
            <a:r>
              <a:rPr sz="1800" i="0" dirty="0" smtClean="0"/>
              <a:t>  </a:t>
            </a:r>
            <a:r>
              <a:rPr sz="1800" dirty="0" smtClean="0"/>
              <a:t>these benefits vary by region and type of Dual plan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087">
                                            <p:txEl>
                                              <p:pRg st="1" end="1"/>
                                            </p:txEl>
                                          </p:spTgt>
                                        </p:tgtEl>
                                        <p:attrNameLst>
                                          <p:attrName>style.visibility</p:attrName>
                                        </p:attrNameLst>
                                      </p:cBhvr>
                                      <p:to>
                                        <p:strVal val="visible"/>
                                      </p:to>
                                    </p:set>
                                    <p:anim calcmode="lin" valueType="num">
                                      <p:cBhvr additive="base">
                                        <p:cTn id="7" dur="1000" fill="hold"/>
                                        <p:tgtEl>
                                          <p:spTgt spid="46087">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60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6087">
                                            <p:txEl>
                                              <p:pRg st="2" end="2"/>
                                            </p:txEl>
                                          </p:spTgt>
                                        </p:tgtEl>
                                        <p:attrNameLst>
                                          <p:attrName>style.visibility</p:attrName>
                                        </p:attrNameLst>
                                      </p:cBhvr>
                                      <p:to>
                                        <p:strVal val="visible"/>
                                      </p:to>
                                    </p:set>
                                    <p:anim calcmode="lin" valueType="num">
                                      <p:cBhvr additive="base">
                                        <p:cTn id="13" dur="1000" fill="hold"/>
                                        <p:tgtEl>
                                          <p:spTgt spid="46087">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460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6087">
                                            <p:txEl>
                                              <p:pRg st="3" end="3"/>
                                            </p:txEl>
                                          </p:spTgt>
                                        </p:tgtEl>
                                        <p:attrNameLst>
                                          <p:attrName>style.visibility</p:attrName>
                                        </p:attrNameLst>
                                      </p:cBhvr>
                                      <p:to>
                                        <p:strVal val="visible"/>
                                      </p:to>
                                    </p:set>
                                    <p:anim calcmode="lin" valueType="num">
                                      <p:cBhvr additive="base">
                                        <p:cTn id="19" dur="1000" fill="hold"/>
                                        <p:tgtEl>
                                          <p:spTgt spid="46087">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460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6087">
                                            <p:txEl>
                                              <p:pRg st="4" end="4"/>
                                            </p:txEl>
                                          </p:spTgt>
                                        </p:tgtEl>
                                        <p:attrNameLst>
                                          <p:attrName>style.visibility</p:attrName>
                                        </p:attrNameLst>
                                      </p:cBhvr>
                                      <p:to>
                                        <p:strVal val="visible"/>
                                      </p:to>
                                    </p:set>
                                    <p:anim calcmode="lin" valueType="num">
                                      <p:cBhvr additive="base">
                                        <p:cTn id="25" dur="1000" fill="hold"/>
                                        <p:tgtEl>
                                          <p:spTgt spid="46087">
                                            <p:txEl>
                                              <p:pRg st="4" end="4"/>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460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6087">
                                            <p:txEl>
                                              <p:pRg st="5" end="5"/>
                                            </p:txEl>
                                          </p:spTgt>
                                        </p:tgtEl>
                                        <p:attrNameLst>
                                          <p:attrName>style.visibility</p:attrName>
                                        </p:attrNameLst>
                                      </p:cBhvr>
                                      <p:to>
                                        <p:strVal val="visible"/>
                                      </p:to>
                                    </p:set>
                                    <p:anim calcmode="lin" valueType="num">
                                      <p:cBhvr additive="base">
                                        <p:cTn id="31" dur="1000" fill="hold"/>
                                        <p:tgtEl>
                                          <p:spTgt spid="46087">
                                            <p:txEl>
                                              <p:pRg st="5" end="5"/>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460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p:cNvSpPr>
          <p:nvPr>
            <p:ph type="title" idx="4294967295"/>
          </p:nvPr>
        </p:nvSpPr>
        <p:spPr/>
        <p:txBody>
          <a:bodyPr/>
          <a:lstStyle/>
          <a:p>
            <a:r>
              <a:rPr dirty="0" smtClean="0"/>
              <a:t>Pharmacy and Part D Medicare</a:t>
            </a:r>
          </a:p>
        </p:txBody>
      </p:sp>
      <p:sp>
        <p:nvSpPr>
          <p:cNvPr id="46087" name="Rectangle 3"/>
          <p:cNvSpPr>
            <a:spLocks/>
          </p:cNvSpPr>
          <p:nvPr/>
        </p:nvSpPr>
        <p:spPr bwMode="auto">
          <a:xfrm>
            <a:off x="1981200" y="1447800"/>
            <a:ext cx="6781800" cy="5045075"/>
          </a:xfrm>
          <a:prstGeom prst="rect">
            <a:avLst/>
          </a:prstGeom>
          <a:noFill/>
          <a:ln w="9525">
            <a:noFill/>
            <a:miter lim="800000"/>
            <a:headEnd/>
            <a:tailEnd/>
          </a:ln>
        </p:spPr>
        <p:txBody>
          <a:bodyPr lIns="0" tIns="0" rIns="0" bIns="0"/>
          <a:lstStyle/>
          <a:p>
            <a:pPr marL="342900" indent="-342900" eaLnBrk="0" hangingPunct="0">
              <a:lnSpc>
                <a:spcPts val="2200"/>
              </a:lnSpc>
              <a:spcAft>
                <a:spcPts val="1100"/>
              </a:spcAft>
            </a:pPr>
            <a:r>
              <a:rPr lang="en-US" sz="2000"/>
              <a:t>Health Net will continue to comply with Medicare Advantage and Medicare Prescription Drug Program requirements in Part C and Part D </a:t>
            </a:r>
            <a:endParaRPr lang="en-US" sz="2400" b="1">
              <a:solidFill>
                <a:srgbClr val="008080"/>
              </a:solidFill>
            </a:endParaRPr>
          </a:p>
          <a:p>
            <a:pPr marL="742950" lvl="1" indent="-285750" eaLnBrk="0" hangingPunct="0">
              <a:lnSpc>
                <a:spcPct val="80000"/>
              </a:lnSpc>
              <a:spcBef>
                <a:spcPts val="600"/>
              </a:spcBef>
              <a:buClr>
                <a:srgbClr val="137F7A"/>
              </a:buClr>
              <a:buFont typeface="Wingdings" pitchFamily="2" charset="2"/>
              <a:buChar char="u"/>
            </a:pPr>
            <a:r>
              <a:rPr lang="en-US" sz="1800" i="1">
                <a:solidFill>
                  <a:schemeClr val="tx2"/>
                </a:solidFill>
                <a:latin typeface="Sabon" pitchFamily="18" charset="0"/>
              </a:rPr>
              <a:t>HN is permitted to charge co-pays for drugs and pharmacy products (including both those covered by both Medicare Part D and Medi-Cal) to individuals currently eligible to make such payments</a:t>
            </a:r>
          </a:p>
          <a:p>
            <a:pPr marL="742950" lvl="1" indent="-285750" eaLnBrk="0" hangingPunct="0">
              <a:lnSpc>
                <a:spcPct val="80000"/>
              </a:lnSpc>
              <a:spcBef>
                <a:spcPts val="600"/>
              </a:spcBef>
              <a:buClr>
                <a:srgbClr val="137F7A"/>
              </a:buClr>
              <a:buFont typeface="Wingdings" pitchFamily="2" charset="2"/>
              <a:buChar char="u"/>
            </a:pPr>
            <a:endParaRPr lang="en-US" sz="1800" i="1">
              <a:solidFill>
                <a:schemeClr val="tx2"/>
              </a:solidFill>
              <a:latin typeface="Sabon" pitchFamily="18" charset="0"/>
            </a:endParaRPr>
          </a:p>
          <a:p>
            <a:pPr marL="742950" lvl="1" indent="-285750" eaLnBrk="0" hangingPunct="0">
              <a:lnSpc>
                <a:spcPct val="80000"/>
              </a:lnSpc>
              <a:spcBef>
                <a:spcPts val="600"/>
              </a:spcBef>
              <a:buClr>
                <a:srgbClr val="137F7A"/>
              </a:buClr>
              <a:buFont typeface="Wingdings" pitchFamily="2" charset="2"/>
              <a:buChar char="u"/>
            </a:pPr>
            <a:r>
              <a:rPr lang="en-US" sz="1800" i="1">
                <a:solidFill>
                  <a:schemeClr val="tx2"/>
                </a:solidFill>
                <a:latin typeface="Sabon" pitchFamily="18" charset="0"/>
              </a:rPr>
              <a:t>Co-pays charged must not exceed the applicable amounts for brand and generic drugs established yearly by CMS under the Part D Low Income Subsidy or Medi-Cal cost-sharing rules</a:t>
            </a:r>
          </a:p>
          <a:p>
            <a:pPr marL="742950" lvl="1" indent="-285750" eaLnBrk="0" hangingPunct="0">
              <a:lnSpc>
                <a:spcPct val="80000"/>
              </a:lnSpc>
              <a:spcBef>
                <a:spcPts val="600"/>
              </a:spcBef>
              <a:buClr>
                <a:srgbClr val="137F7A"/>
              </a:buClr>
              <a:buFont typeface="Wingdings" pitchFamily="2" charset="2"/>
              <a:buChar char="u"/>
            </a:pPr>
            <a:endParaRPr lang="en-US" sz="1800" i="1">
              <a:solidFill>
                <a:schemeClr val="tx2"/>
              </a:solidFill>
              <a:latin typeface="Sabon" pitchFamily="18" charset="0"/>
            </a:endParaRPr>
          </a:p>
          <a:p>
            <a:pPr marL="742950" lvl="1" indent="-285750" eaLnBrk="0" hangingPunct="0">
              <a:lnSpc>
                <a:spcPct val="80000"/>
              </a:lnSpc>
              <a:spcBef>
                <a:spcPts val="600"/>
              </a:spcBef>
              <a:buClr>
                <a:srgbClr val="137F7A"/>
              </a:buClr>
              <a:buFont typeface="Wingdings" pitchFamily="2" charset="2"/>
              <a:buChar char="u"/>
            </a:pPr>
            <a:r>
              <a:rPr lang="en-US" sz="1800" i="1">
                <a:solidFill>
                  <a:schemeClr val="tx2"/>
                </a:solidFill>
                <a:latin typeface="Sabon" pitchFamily="18" charset="0"/>
              </a:rPr>
              <a:t>HN may elect to reduce this cost sharing for all enrollees as a way of testing whether reducing enrollee cost sharing for pharmacy products improves health outcomes and reduces overall health care expenditures through improved medication adherence.</a:t>
            </a:r>
            <a:endParaRPr lang="en-US" sz="2000" i="1">
              <a:solidFill>
                <a:schemeClr val="tx2"/>
              </a:solidFill>
              <a:latin typeface="Sabon" pitchFamily="18" charset="0"/>
            </a:endParaRPr>
          </a:p>
          <a:p>
            <a:pPr marL="742950" lvl="1" indent="-285750" eaLnBrk="0" hangingPunct="0">
              <a:lnSpc>
                <a:spcPct val="80000"/>
              </a:lnSpc>
              <a:spcBef>
                <a:spcPts val="600"/>
              </a:spcBef>
              <a:buFont typeface="Wingdings" pitchFamily="2" charset="2"/>
              <a:buChar char="u"/>
            </a:pPr>
            <a:endParaRPr lang="en-US" sz="1800" b="1">
              <a:solidFill>
                <a:srgbClr val="008080"/>
              </a:solidFill>
              <a:latin typeface="Sabon" pitchFamily="18" charset="0"/>
            </a:endParaRPr>
          </a:p>
        </p:txBody>
      </p:sp>
      <p:pic>
        <p:nvPicPr>
          <p:cNvPr id="56326" name="Picture 6" descr="MP900182645[1]"/>
          <p:cNvPicPr>
            <a:picLocks noChangeAspect="1" noChangeArrowheads="1"/>
          </p:cNvPicPr>
          <p:nvPr/>
        </p:nvPicPr>
        <p:blipFill>
          <a:blip r:embed="rId2"/>
          <a:srcRect/>
          <a:stretch>
            <a:fillRect/>
          </a:stretch>
        </p:blipFill>
        <p:spPr bwMode="auto">
          <a:xfrm>
            <a:off x="234950" y="3825875"/>
            <a:ext cx="1746250" cy="2667000"/>
          </a:xfrm>
          <a:prstGeom prst="rect">
            <a:avLst/>
          </a:prstGeom>
          <a:noFill/>
          <a:ln w="9525">
            <a:noFill/>
            <a:miter lim="800000"/>
            <a:headEnd/>
            <a:tailEnd/>
          </a:ln>
        </p:spPr>
      </p:pic>
      <p:sp>
        <p:nvSpPr>
          <p:cNvPr id="96263" name="Rectangle 7"/>
          <p:cNvSpPr>
            <a:spLocks noChangeArrowheads="1"/>
          </p:cNvSpPr>
          <p:nvPr/>
        </p:nvSpPr>
        <p:spPr bwMode="auto">
          <a:xfrm>
            <a:off x="166688" y="1905000"/>
            <a:ext cx="1814512" cy="18034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1600" b="1" i="1" dirty="0">
                <a:solidFill>
                  <a:srgbClr val="137F7A"/>
                </a:solidFill>
              </a:rPr>
              <a:t>No Balance Billing: </a:t>
            </a:r>
            <a:r>
              <a:rPr lang="en-US" sz="1600" i="1" dirty="0">
                <a:solidFill>
                  <a:srgbClr val="137F7A"/>
                </a:solidFill>
              </a:rPr>
              <a:t>No enrollee may be balance billed by any provider for any reason for covered services</a:t>
            </a:r>
            <a:r>
              <a:rPr lang="en-US" sz="1600" i="1" dirty="0"/>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46087">
                                            <p:txEl>
                                              <p:pRg st="1" end="1"/>
                                            </p:txEl>
                                          </p:spTgt>
                                        </p:tgtEl>
                                        <p:attrNameLst>
                                          <p:attrName>style.visibility</p:attrName>
                                        </p:attrNameLst>
                                      </p:cBhvr>
                                      <p:to>
                                        <p:strVal val="visible"/>
                                      </p:to>
                                    </p:set>
                                    <p:animEffect transition="in" filter="checkerboard(down)">
                                      <p:cBhvr>
                                        <p:cTn id="7" dur="1000"/>
                                        <p:tgtEl>
                                          <p:spTgt spid="46087">
                                            <p:txEl>
                                              <p:pRg st="1" end="1"/>
                                            </p:txEl>
                                          </p:spTgt>
                                        </p:tgtEl>
                                      </p:cBhvr>
                                    </p:animEffect>
                                  </p:childTnLst>
                                </p:cTn>
                              </p:par>
                              <p:par>
                                <p:cTn id="8" presetID="5" presetClass="entr" presetSubtype="5" fill="hold" nodeType="withEffect">
                                  <p:stCondLst>
                                    <p:cond delay="0"/>
                                  </p:stCondLst>
                                  <p:childTnLst>
                                    <p:set>
                                      <p:cBhvr>
                                        <p:cTn id="9" dur="1" fill="hold">
                                          <p:stCondLst>
                                            <p:cond delay="0"/>
                                          </p:stCondLst>
                                        </p:cTn>
                                        <p:tgtEl>
                                          <p:spTgt spid="46087">
                                            <p:txEl>
                                              <p:pRg st="3" end="3"/>
                                            </p:txEl>
                                          </p:spTgt>
                                        </p:tgtEl>
                                        <p:attrNameLst>
                                          <p:attrName>style.visibility</p:attrName>
                                        </p:attrNameLst>
                                      </p:cBhvr>
                                      <p:to>
                                        <p:strVal val="visible"/>
                                      </p:to>
                                    </p:set>
                                    <p:animEffect transition="in" filter="checkerboard(down)">
                                      <p:cBhvr>
                                        <p:cTn id="10" dur="1000"/>
                                        <p:tgtEl>
                                          <p:spTgt spid="46087">
                                            <p:txEl>
                                              <p:pRg st="3" end="3"/>
                                            </p:txEl>
                                          </p:spTgt>
                                        </p:tgtEl>
                                      </p:cBhvr>
                                    </p:animEffect>
                                  </p:childTnLst>
                                </p:cTn>
                              </p:par>
                              <p:par>
                                <p:cTn id="11" presetID="5" presetClass="entr" presetSubtype="5" fill="hold" nodeType="withEffect">
                                  <p:stCondLst>
                                    <p:cond delay="0"/>
                                  </p:stCondLst>
                                  <p:childTnLst>
                                    <p:set>
                                      <p:cBhvr>
                                        <p:cTn id="12" dur="1" fill="hold">
                                          <p:stCondLst>
                                            <p:cond delay="0"/>
                                          </p:stCondLst>
                                        </p:cTn>
                                        <p:tgtEl>
                                          <p:spTgt spid="46087">
                                            <p:txEl>
                                              <p:pRg st="5" end="5"/>
                                            </p:txEl>
                                          </p:spTgt>
                                        </p:tgtEl>
                                        <p:attrNameLst>
                                          <p:attrName>style.visibility</p:attrName>
                                        </p:attrNameLst>
                                      </p:cBhvr>
                                      <p:to>
                                        <p:strVal val="visible"/>
                                      </p:to>
                                    </p:set>
                                    <p:animEffect transition="in" filter="checkerboard(down)">
                                      <p:cBhvr>
                                        <p:cTn id="13" dur="1000"/>
                                        <p:tgtEl>
                                          <p:spTgt spid="460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8"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F3969300-17C9-4F71-B97E-25DF123798AE}" type="slidenum">
              <a:rPr lang="en-US" sz="1200">
                <a:solidFill>
                  <a:srgbClr val="898989"/>
                </a:solidFill>
                <a:latin typeface="Calibri" pitchFamily="34" charset="0"/>
              </a:rPr>
              <a:pPr algn="r"/>
              <a:t>35</a:t>
            </a:fld>
            <a:endParaRPr lang="en-US" sz="1200">
              <a:solidFill>
                <a:srgbClr val="898989"/>
              </a:solidFill>
              <a:latin typeface="Calibri" pitchFamily="34" charset="0"/>
            </a:endParaRPr>
          </a:p>
        </p:txBody>
      </p:sp>
      <p:sp>
        <p:nvSpPr>
          <p:cNvPr id="57349"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4CD050F5-435E-4CF3-9315-4BF6AE36307A}" type="slidenum">
              <a:rPr lang="en-US" sz="1200">
                <a:solidFill>
                  <a:srgbClr val="898989"/>
                </a:solidFill>
                <a:latin typeface="Calibri" pitchFamily="34" charset="0"/>
              </a:rPr>
              <a:pPr algn="r"/>
              <a:t>35</a:t>
            </a:fld>
            <a:endParaRPr lang="en-US" sz="1200">
              <a:solidFill>
                <a:srgbClr val="898989"/>
              </a:solidFill>
              <a:latin typeface="Calibri" pitchFamily="34" charset="0"/>
            </a:endParaRPr>
          </a:p>
        </p:txBody>
      </p:sp>
      <p:sp>
        <p:nvSpPr>
          <p:cNvPr id="57350"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BFD28E97-3588-482B-9C89-B82E35F9F265}" type="slidenum">
              <a:rPr lang="en-US" sz="1200">
                <a:solidFill>
                  <a:srgbClr val="898989"/>
                </a:solidFill>
                <a:latin typeface="Calibri" pitchFamily="34" charset="0"/>
              </a:rPr>
              <a:pPr algn="r"/>
              <a:t>35</a:t>
            </a:fld>
            <a:endParaRPr lang="en-US" sz="1200">
              <a:solidFill>
                <a:srgbClr val="898989"/>
              </a:solidFill>
              <a:latin typeface="Calibri" pitchFamily="34" charset="0"/>
            </a:endParaRPr>
          </a:p>
        </p:txBody>
      </p:sp>
      <p:sp>
        <p:nvSpPr>
          <p:cNvPr id="57351" name="Rectangle 2"/>
          <p:cNvSpPr>
            <a:spLocks noGrp="1"/>
          </p:cNvSpPr>
          <p:nvPr>
            <p:ph type="title" idx="4294967295"/>
          </p:nvPr>
        </p:nvSpPr>
        <p:spPr>
          <a:xfrm>
            <a:off x="685800" y="301625"/>
            <a:ext cx="6781800" cy="1603375"/>
          </a:xfrm>
        </p:spPr>
        <p:txBody>
          <a:bodyPr/>
          <a:lstStyle/>
          <a:p>
            <a:r>
              <a:rPr sz="2400" b="1" dirty="0" smtClean="0"/>
              <a:t>Decision Power Disease Management</a:t>
            </a:r>
          </a:p>
        </p:txBody>
      </p:sp>
      <p:sp>
        <p:nvSpPr>
          <p:cNvPr id="57352" name="Rectangle 3"/>
          <p:cNvSpPr>
            <a:spLocks noGrp="1"/>
          </p:cNvSpPr>
          <p:nvPr>
            <p:ph type="body" idx="4294967295"/>
          </p:nvPr>
        </p:nvSpPr>
        <p:spPr>
          <a:xfrm>
            <a:off x="838200" y="1371600"/>
            <a:ext cx="7921625" cy="4724400"/>
          </a:xfrm>
        </p:spPr>
        <p:txBody>
          <a:bodyPr/>
          <a:lstStyle/>
          <a:p>
            <a:r>
              <a:rPr sz="2000" dirty="0" smtClean="0">
                <a:latin typeface="Arial" charset="0"/>
                <a:cs typeface="Arial" charset="0"/>
              </a:rPr>
              <a:t>Health Net’s comprehensive disease management program </a:t>
            </a:r>
            <a:r>
              <a:rPr sz="2000" dirty="0" smtClean="0">
                <a:latin typeface="Arial" charset="0"/>
              </a:rPr>
              <a:t>focuses on the following co-morbid chronic conditions:</a:t>
            </a:r>
            <a:r>
              <a:rPr sz="2000" dirty="0" smtClean="0">
                <a:latin typeface="Arial" charset="0"/>
                <a:cs typeface="Arial" charset="0"/>
              </a:rPr>
              <a:t> </a:t>
            </a:r>
          </a:p>
          <a:p>
            <a:pPr marL="838200" lvl="1" indent="-381000">
              <a:lnSpc>
                <a:spcPct val="75000"/>
              </a:lnSpc>
              <a:spcBef>
                <a:spcPts val="400"/>
              </a:spcBef>
              <a:buClr>
                <a:srgbClr val="137F7A"/>
              </a:buClr>
              <a:buSzPct val="75000"/>
              <a:buFont typeface="Wingdings" pitchFamily="2" charset="2"/>
              <a:buChar char="u"/>
            </a:pPr>
            <a:r>
              <a:rPr dirty="0" smtClean="0">
                <a:solidFill>
                  <a:srgbClr val="862175"/>
                </a:solidFill>
                <a:cs typeface="Arial" charset="0"/>
              </a:rPr>
              <a:t>Heart Failure (CHF)  </a:t>
            </a:r>
          </a:p>
          <a:p>
            <a:pPr marL="838200" lvl="1" indent="-381000">
              <a:lnSpc>
                <a:spcPct val="100000"/>
              </a:lnSpc>
              <a:spcBef>
                <a:spcPts val="400"/>
              </a:spcBef>
              <a:buClr>
                <a:srgbClr val="137F7A"/>
              </a:buClr>
              <a:buSzPct val="75000"/>
              <a:buFont typeface="Wingdings" pitchFamily="2" charset="2"/>
              <a:buChar char="u"/>
            </a:pPr>
            <a:r>
              <a:rPr dirty="0" smtClean="0">
                <a:solidFill>
                  <a:srgbClr val="862175"/>
                </a:solidFill>
                <a:cs typeface="Arial" charset="0"/>
              </a:rPr>
              <a:t>Coronary Artery Disease (CAD)</a:t>
            </a:r>
          </a:p>
          <a:p>
            <a:pPr marL="838200" lvl="1" indent="-381000">
              <a:lnSpc>
                <a:spcPct val="100000"/>
              </a:lnSpc>
              <a:spcBef>
                <a:spcPts val="400"/>
              </a:spcBef>
              <a:buClr>
                <a:srgbClr val="137F7A"/>
              </a:buClr>
              <a:buSzPct val="75000"/>
              <a:buFont typeface="Wingdings" pitchFamily="2" charset="2"/>
              <a:buChar char="u"/>
            </a:pPr>
            <a:r>
              <a:rPr dirty="0" smtClean="0">
                <a:solidFill>
                  <a:srgbClr val="862175"/>
                </a:solidFill>
                <a:cs typeface="Arial" charset="0"/>
              </a:rPr>
              <a:t>Diabetes</a:t>
            </a:r>
          </a:p>
          <a:p>
            <a:pPr marL="838200" lvl="1" indent="-381000">
              <a:lnSpc>
                <a:spcPct val="100000"/>
              </a:lnSpc>
              <a:spcBef>
                <a:spcPts val="100"/>
              </a:spcBef>
              <a:buClr>
                <a:srgbClr val="137F7A"/>
              </a:buClr>
              <a:buSzPct val="75000"/>
              <a:buFont typeface="Wingdings" pitchFamily="2" charset="2"/>
              <a:buNone/>
            </a:pPr>
            <a:endParaRPr i="0" dirty="0" smtClean="0">
              <a:solidFill>
                <a:schemeClr val="tx1"/>
              </a:solidFill>
              <a:latin typeface="Arial" charset="0"/>
              <a:cs typeface="Arial" charset="0"/>
            </a:endParaRPr>
          </a:p>
          <a:p>
            <a:pPr>
              <a:lnSpc>
                <a:spcPct val="75000"/>
              </a:lnSpc>
              <a:spcBef>
                <a:spcPts val="100"/>
              </a:spcBef>
              <a:buClr>
                <a:srgbClr val="137F7A"/>
              </a:buClr>
              <a:buSzPct val="75000"/>
              <a:buFont typeface="Wingdings" pitchFamily="2" charset="2"/>
              <a:buNone/>
            </a:pPr>
            <a:r>
              <a:rPr sz="2000" dirty="0" smtClean="0">
                <a:latin typeface="Arial" charset="0"/>
                <a:cs typeface="Arial" charset="0"/>
              </a:rPr>
              <a:t>Additional components of the program can include:</a:t>
            </a:r>
          </a:p>
          <a:p>
            <a:pPr marL="838200" lvl="1" indent="-381000">
              <a:lnSpc>
                <a:spcPct val="75000"/>
              </a:lnSpc>
              <a:spcBef>
                <a:spcPts val="400"/>
              </a:spcBef>
              <a:buClr>
                <a:srgbClr val="137F7A"/>
              </a:buClr>
              <a:buSzPct val="75000"/>
              <a:buFont typeface="Wingdings" pitchFamily="2" charset="2"/>
              <a:buChar char="u"/>
            </a:pPr>
            <a:r>
              <a:rPr dirty="0" smtClean="0">
                <a:solidFill>
                  <a:srgbClr val="862175"/>
                </a:solidFill>
                <a:cs typeface="Arial" charset="0"/>
              </a:rPr>
              <a:t>Biometric monitoring devices and reporting </a:t>
            </a:r>
          </a:p>
          <a:p>
            <a:pPr marL="838200" lvl="1" indent="-381000">
              <a:lnSpc>
                <a:spcPct val="100000"/>
              </a:lnSpc>
              <a:spcBef>
                <a:spcPts val="400"/>
              </a:spcBef>
              <a:buClr>
                <a:srgbClr val="137F7A"/>
              </a:buClr>
              <a:buSzPct val="75000"/>
              <a:buFont typeface="Wingdings" pitchFamily="2" charset="2"/>
              <a:buChar char="u"/>
            </a:pPr>
            <a:r>
              <a:rPr dirty="0" smtClean="0">
                <a:solidFill>
                  <a:srgbClr val="862175"/>
                </a:solidFill>
                <a:cs typeface="Arial" charset="0"/>
              </a:rPr>
              <a:t>Care Alerts for enrollees and providers when gaps in care or treatment are identified</a:t>
            </a:r>
          </a:p>
          <a:p>
            <a:pPr marL="838200" lvl="1" indent="-381000">
              <a:lnSpc>
                <a:spcPct val="100000"/>
              </a:lnSpc>
              <a:spcBef>
                <a:spcPts val="400"/>
              </a:spcBef>
              <a:buClr>
                <a:srgbClr val="137F7A"/>
              </a:buClr>
              <a:buSzPct val="75000"/>
              <a:buFont typeface="Wingdings" pitchFamily="2" charset="2"/>
              <a:buChar char="u"/>
            </a:pPr>
            <a:r>
              <a:rPr dirty="0" smtClean="0">
                <a:solidFill>
                  <a:srgbClr val="862175"/>
                </a:solidFill>
                <a:cs typeface="Arial" charset="0"/>
              </a:rPr>
              <a:t>Preventive health reminders on the enrollee portal</a:t>
            </a:r>
          </a:p>
          <a:p>
            <a:pPr marL="838200" lvl="1" indent="-381000">
              <a:lnSpc>
                <a:spcPct val="100000"/>
              </a:lnSpc>
              <a:spcBef>
                <a:spcPts val="400"/>
              </a:spcBef>
              <a:buClr>
                <a:srgbClr val="137F7A"/>
              </a:buClr>
              <a:buSzPct val="75000"/>
              <a:buFont typeface="Wingdings" pitchFamily="2" charset="2"/>
              <a:buChar char="u"/>
            </a:pPr>
            <a:r>
              <a:rPr lang="en-US" dirty="0" smtClean="0">
                <a:solidFill>
                  <a:srgbClr val="862175"/>
                </a:solidFill>
                <a:cs typeface="Arial" charset="0"/>
              </a:rPr>
              <a:t>Tobacco Cessation</a:t>
            </a:r>
            <a:r>
              <a:rPr dirty="0" smtClean="0">
                <a:solidFill>
                  <a:srgbClr val="862175"/>
                </a:solidFill>
                <a:cs typeface="Arial" charset="0"/>
              </a:rPr>
              <a:t> </a:t>
            </a:r>
          </a:p>
          <a:p>
            <a:pPr marL="838200" lvl="1" indent="-381000">
              <a:lnSpc>
                <a:spcPct val="100000"/>
              </a:lnSpc>
              <a:spcBef>
                <a:spcPts val="400"/>
              </a:spcBef>
              <a:buClr>
                <a:srgbClr val="137F7A"/>
              </a:buClr>
              <a:buSzPct val="75000"/>
              <a:buFont typeface="Wingdings" pitchFamily="2" charset="2"/>
              <a:buChar char="u"/>
            </a:pPr>
            <a:r>
              <a:rPr dirty="0" smtClean="0">
                <a:solidFill>
                  <a:srgbClr val="862175"/>
                </a:solidFill>
                <a:cs typeface="Arial" charset="0"/>
              </a:rPr>
              <a:t>24/7 telephonic access to a nurse</a:t>
            </a:r>
            <a:endParaRPr dirty="0" smtClean="0">
              <a:solidFill>
                <a:srgbClr val="862175"/>
              </a:solidFill>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2"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1C9CD213-0B06-457E-B8A6-E30933B56507}" type="slidenum">
              <a:rPr lang="en-US" sz="1200">
                <a:solidFill>
                  <a:srgbClr val="898989"/>
                </a:solidFill>
                <a:latin typeface="Calibri" pitchFamily="34" charset="0"/>
              </a:rPr>
              <a:pPr algn="r"/>
              <a:t>36</a:t>
            </a:fld>
            <a:endParaRPr lang="en-US" sz="1200">
              <a:solidFill>
                <a:srgbClr val="898989"/>
              </a:solidFill>
              <a:latin typeface="Calibri" pitchFamily="34" charset="0"/>
            </a:endParaRPr>
          </a:p>
        </p:txBody>
      </p:sp>
      <p:sp>
        <p:nvSpPr>
          <p:cNvPr id="58373" name="Title 6"/>
          <p:cNvSpPr>
            <a:spLocks noGrp="1"/>
          </p:cNvSpPr>
          <p:nvPr>
            <p:ph type="title" idx="4294967295"/>
          </p:nvPr>
        </p:nvSpPr>
        <p:spPr>
          <a:xfrm>
            <a:off x="2971800" y="3133725"/>
            <a:ext cx="5867400" cy="1362075"/>
          </a:xfrm>
        </p:spPr>
        <p:txBody>
          <a:bodyPr anchor="t"/>
          <a:lstStyle/>
          <a:p>
            <a:pPr eaLnBrk="1" hangingPunct="1">
              <a:lnSpc>
                <a:spcPts val="4800"/>
              </a:lnSpc>
              <a:spcAft>
                <a:spcPts val="1800"/>
              </a:spcAft>
            </a:pPr>
            <a:r>
              <a:rPr sz="2800" b="1" i="1" dirty="0" smtClean="0"/>
              <a:t>Case Management</a:t>
            </a:r>
          </a:p>
        </p:txBody>
      </p:sp>
      <p:sp>
        <p:nvSpPr>
          <p:cNvPr id="58374" name="Slide Number Placeholder 4"/>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E5AF5753-B0DC-4C59-81F9-7F6263DBCDF8}" type="slidenum">
              <a:rPr lang="en-US" sz="1200">
                <a:solidFill>
                  <a:srgbClr val="898989"/>
                </a:solidFill>
                <a:latin typeface="Frutiger 55 Roman" pitchFamily="34" charset="0"/>
              </a:rPr>
              <a:pPr algn="r"/>
              <a:t>36</a:t>
            </a:fld>
            <a:endParaRPr lang="en-US" sz="1200">
              <a:solidFill>
                <a:srgbClr val="898989"/>
              </a:solidFill>
              <a:latin typeface="Frutiger 55 Roman" pitchFamily="34" charset="0"/>
            </a:endParaRPr>
          </a:p>
        </p:txBody>
      </p:sp>
      <p:pic>
        <p:nvPicPr>
          <p:cNvPr id="9" name="Picture 8" descr="Afam_surgeon-pzl-noshadow-rgb.png"/>
          <p:cNvPicPr>
            <a:picLocks noChangeAspect="1"/>
          </p:cNvPicPr>
          <p:nvPr/>
        </p:nvPicPr>
        <p:blipFill>
          <a:blip r:embed="rId2"/>
          <a:srcRect/>
          <a:stretch>
            <a:fillRect/>
          </a:stretch>
        </p:blipFill>
        <p:spPr bwMode="auto">
          <a:xfrm>
            <a:off x="1371600" y="1524000"/>
            <a:ext cx="2687638" cy="1984375"/>
          </a:xfrm>
          <a:prstGeom prst="rect">
            <a:avLst/>
          </a:prstGeom>
          <a:noFill/>
          <a:ln w="9525">
            <a:noFill/>
            <a:miter lim="800000"/>
            <a:headEnd/>
            <a:tailEnd/>
          </a:ln>
          <a:effectLst>
            <a:outerShdw blurRad="63500" dist="38100" dir="2700000" algn="br" rotWithShape="0">
              <a:srgbClr val="000000">
                <a:alpha val="42998"/>
              </a:srgbClr>
            </a:outerShdw>
          </a:effectLst>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6"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03A1C9C1-F777-44B8-9953-FE65ABC8AF2F}" type="slidenum">
              <a:rPr lang="en-US" sz="1200">
                <a:solidFill>
                  <a:srgbClr val="898989"/>
                </a:solidFill>
                <a:latin typeface="Calibri" pitchFamily="34" charset="0"/>
              </a:rPr>
              <a:pPr algn="r"/>
              <a:t>37</a:t>
            </a:fld>
            <a:endParaRPr lang="en-US" sz="1200">
              <a:solidFill>
                <a:srgbClr val="898989"/>
              </a:solidFill>
              <a:latin typeface="Calibri" pitchFamily="34" charset="0"/>
            </a:endParaRPr>
          </a:p>
        </p:txBody>
      </p:sp>
      <p:sp>
        <p:nvSpPr>
          <p:cNvPr id="59397"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CA58B481-9FD8-4A3D-88EE-C61073FD0B5E}" type="slidenum">
              <a:rPr lang="en-US" sz="1200">
                <a:solidFill>
                  <a:srgbClr val="898989"/>
                </a:solidFill>
                <a:latin typeface="Calibri" pitchFamily="34" charset="0"/>
              </a:rPr>
              <a:pPr algn="r"/>
              <a:t>37</a:t>
            </a:fld>
            <a:endParaRPr lang="en-US" sz="1200">
              <a:solidFill>
                <a:srgbClr val="898989"/>
              </a:solidFill>
              <a:latin typeface="Calibri" pitchFamily="34" charset="0"/>
            </a:endParaRPr>
          </a:p>
        </p:txBody>
      </p:sp>
      <p:sp>
        <p:nvSpPr>
          <p:cNvPr id="59398"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4F312CD1-11E4-4E81-99A7-DD231DF29990}" type="slidenum">
              <a:rPr lang="en-US" sz="1200">
                <a:solidFill>
                  <a:srgbClr val="898989"/>
                </a:solidFill>
                <a:latin typeface="Calibri" pitchFamily="34" charset="0"/>
              </a:rPr>
              <a:pPr algn="r"/>
              <a:t>37</a:t>
            </a:fld>
            <a:endParaRPr lang="en-US" sz="1200">
              <a:solidFill>
                <a:srgbClr val="898989"/>
              </a:solidFill>
              <a:latin typeface="Calibri" pitchFamily="34" charset="0"/>
            </a:endParaRPr>
          </a:p>
        </p:txBody>
      </p:sp>
      <p:sp>
        <p:nvSpPr>
          <p:cNvPr id="59399" name="Rectangle 2"/>
          <p:cNvSpPr>
            <a:spLocks noGrp="1"/>
          </p:cNvSpPr>
          <p:nvPr>
            <p:ph type="title" idx="4294967295"/>
          </p:nvPr>
        </p:nvSpPr>
        <p:spPr>
          <a:xfrm>
            <a:off x="1981200" y="530225"/>
            <a:ext cx="6781800" cy="1450975"/>
          </a:xfrm>
        </p:spPr>
        <p:txBody>
          <a:bodyPr/>
          <a:lstStyle/>
          <a:p>
            <a:r>
              <a:rPr sz="2400" b="1" dirty="0" smtClean="0"/>
              <a:t>Case Management</a:t>
            </a:r>
          </a:p>
        </p:txBody>
      </p:sp>
      <p:sp>
        <p:nvSpPr>
          <p:cNvPr id="59400" name="Rectangle 3"/>
          <p:cNvSpPr>
            <a:spLocks noGrp="1"/>
          </p:cNvSpPr>
          <p:nvPr>
            <p:ph type="body" idx="4294967295"/>
          </p:nvPr>
        </p:nvSpPr>
        <p:spPr>
          <a:xfrm>
            <a:off x="920885" y="1524000"/>
            <a:ext cx="7861300" cy="4800600"/>
          </a:xfrm>
        </p:spPr>
        <p:txBody>
          <a:bodyPr/>
          <a:lstStyle/>
          <a:p>
            <a:pPr>
              <a:lnSpc>
                <a:spcPts val="2700"/>
              </a:lnSpc>
              <a:buClr>
                <a:srgbClr val="137F7A"/>
              </a:buClr>
              <a:buFont typeface="Wingdings" pitchFamily="2" charset="2"/>
              <a:buChar char="u"/>
            </a:pPr>
            <a:r>
              <a:rPr sz="2000" dirty="0" smtClean="0">
                <a:latin typeface="Arial" charset="0"/>
              </a:rPr>
              <a:t>All Dual enrollees are eligible for case management, have an individualized care plan developed and an ICT when a need is demonstrated or when it is requested. Enrollees may opt out of active case management but remain assigned to a Case Manager who continues to contact the enrollee especially if there is a change in health status</a:t>
            </a:r>
          </a:p>
          <a:p>
            <a:pPr>
              <a:lnSpc>
                <a:spcPts val="2700"/>
              </a:lnSpc>
              <a:buClr>
                <a:srgbClr val="137F7A"/>
              </a:buClr>
              <a:buFont typeface="Wingdings" pitchFamily="2" charset="2"/>
              <a:buChar char="u"/>
            </a:pPr>
            <a:r>
              <a:rPr sz="2000" dirty="0" smtClean="0">
                <a:latin typeface="Arial" charset="0"/>
              </a:rPr>
              <a:t>Enrollees are stratified according to their risk profile to focus resources on the most vulnerable </a:t>
            </a:r>
          </a:p>
          <a:p>
            <a:pPr>
              <a:lnSpc>
                <a:spcPts val="2700"/>
              </a:lnSpc>
              <a:buClr>
                <a:srgbClr val="137F7A"/>
              </a:buClr>
              <a:buFont typeface="Wingdings" pitchFamily="2" charset="2"/>
              <a:buChar char="u"/>
            </a:pPr>
            <a:r>
              <a:rPr lang="en-US" sz="2000" dirty="0" smtClean="0">
                <a:latin typeface="Arial" charset="0"/>
              </a:rPr>
              <a:t>Enrollees </a:t>
            </a:r>
            <a:r>
              <a:rPr lang="en-US" sz="2000" dirty="0">
                <a:latin typeface="Arial" charset="0"/>
              </a:rPr>
              <a:t>who are stratified based on data as high risk behavioral health will receive </a:t>
            </a:r>
            <a:r>
              <a:rPr sz="2000" dirty="0" smtClean="0">
                <a:latin typeface="Arial" charset="0"/>
              </a:rPr>
              <a:t>case management from MHN, Health Net’s Behavioral Health provider  </a:t>
            </a:r>
          </a:p>
          <a:p>
            <a:pPr>
              <a:lnSpc>
                <a:spcPts val="2700"/>
              </a:lnSpc>
              <a:buClr>
                <a:srgbClr val="137F7A"/>
              </a:buClr>
              <a:buFont typeface="Wingdings" pitchFamily="2" charset="2"/>
              <a:buChar char="u"/>
            </a:pPr>
            <a:r>
              <a:rPr sz="2000" dirty="0" smtClean="0">
                <a:latin typeface="Arial" charset="0"/>
              </a:rPr>
              <a:t>The Health Net, MHN or delegated medical group Case Manager  coordinates the enrollee’s Interdisciplinary Care Team (ICT)</a:t>
            </a:r>
          </a:p>
          <a:p>
            <a:pPr>
              <a:lnSpc>
                <a:spcPct val="90000"/>
              </a:lnSpc>
            </a:pPr>
            <a:endParaRPr sz="2000" dirty="0" smtClean="0"/>
          </a:p>
        </p:txBody>
      </p:sp>
    </p:spTree>
    <p:custDataLst>
      <p:tags r:id="rId1"/>
    </p:custData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4" name="Slide Number Placeholder 5"/>
          <p:cNvSpPr txBox="1">
            <a:spLocks noGrp="1"/>
          </p:cNvSpPr>
          <p:nvPr/>
        </p:nvSpPr>
        <p:spPr bwMode="auto">
          <a:xfrm>
            <a:off x="6705600" y="6878340"/>
            <a:ext cx="2133600" cy="365125"/>
          </a:xfrm>
          <a:prstGeom prst="rect">
            <a:avLst/>
          </a:prstGeom>
          <a:noFill/>
          <a:ln w="9525">
            <a:noFill/>
            <a:miter lim="800000"/>
            <a:headEnd/>
            <a:tailEnd/>
          </a:ln>
        </p:spPr>
        <p:txBody>
          <a:bodyPr anchor="ctr"/>
          <a:lstStyle/>
          <a:p>
            <a:pPr algn="r"/>
            <a:fld id="{1F311ADE-3EAE-4F5B-881A-CCDB30D22854}" type="slidenum">
              <a:rPr lang="en-US" sz="1200">
                <a:solidFill>
                  <a:srgbClr val="898989"/>
                </a:solidFill>
                <a:latin typeface="Calibri" pitchFamily="34" charset="0"/>
              </a:rPr>
              <a:pPr algn="r"/>
              <a:t>38</a:t>
            </a:fld>
            <a:endParaRPr lang="en-US" sz="1200">
              <a:solidFill>
                <a:srgbClr val="898989"/>
              </a:solidFill>
              <a:latin typeface="Calibri" pitchFamily="34" charset="0"/>
            </a:endParaRPr>
          </a:p>
        </p:txBody>
      </p:sp>
      <p:sp>
        <p:nvSpPr>
          <p:cNvPr id="61445" name="Slide Number Placeholder 5"/>
          <p:cNvSpPr txBox="1">
            <a:spLocks noGrp="1"/>
          </p:cNvSpPr>
          <p:nvPr/>
        </p:nvSpPr>
        <p:spPr bwMode="auto">
          <a:xfrm>
            <a:off x="6705600" y="6878340"/>
            <a:ext cx="2133600" cy="365125"/>
          </a:xfrm>
          <a:prstGeom prst="rect">
            <a:avLst/>
          </a:prstGeom>
          <a:noFill/>
          <a:ln w="9525">
            <a:noFill/>
            <a:miter lim="800000"/>
            <a:headEnd/>
            <a:tailEnd/>
          </a:ln>
        </p:spPr>
        <p:txBody>
          <a:bodyPr anchor="ctr"/>
          <a:lstStyle/>
          <a:p>
            <a:pPr algn="r"/>
            <a:fld id="{47490682-C1EA-468F-9F0C-BB1362C126CC}" type="slidenum">
              <a:rPr lang="en-US" sz="1200">
                <a:solidFill>
                  <a:srgbClr val="898989"/>
                </a:solidFill>
                <a:latin typeface="Calibri" pitchFamily="34" charset="0"/>
              </a:rPr>
              <a:pPr algn="r"/>
              <a:t>38</a:t>
            </a:fld>
            <a:endParaRPr lang="en-US" sz="1200">
              <a:solidFill>
                <a:srgbClr val="898989"/>
              </a:solidFill>
              <a:latin typeface="Calibri" pitchFamily="34" charset="0"/>
            </a:endParaRPr>
          </a:p>
        </p:txBody>
      </p:sp>
      <p:sp>
        <p:nvSpPr>
          <p:cNvPr id="61446" name="Slide Number Placeholder 5"/>
          <p:cNvSpPr txBox="1">
            <a:spLocks noGrp="1"/>
          </p:cNvSpPr>
          <p:nvPr/>
        </p:nvSpPr>
        <p:spPr bwMode="auto">
          <a:xfrm>
            <a:off x="6705600" y="6405265"/>
            <a:ext cx="2133600" cy="365125"/>
          </a:xfrm>
          <a:prstGeom prst="rect">
            <a:avLst/>
          </a:prstGeom>
          <a:noFill/>
          <a:ln w="9525">
            <a:noFill/>
            <a:miter lim="800000"/>
            <a:headEnd/>
            <a:tailEnd/>
          </a:ln>
        </p:spPr>
        <p:txBody>
          <a:bodyPr anchor="ctr"/>
          <a:lstStyle/>
          <a:p>
            <a:pPr algn="r"/>
            <a:fld id="{7011A284-9AEA-42E2-9367-9D4534D4F0F2}" type="slidenum">
              <a:rPr lang="en-US" sz="1200">
                <a:solidFill>
                  <a:srgbClr val="898989"/>
                </a:solidFill>
                <a:latin typeface="Calibri" pitchFamily="34" charset="0"/>
              </a:rPr>
              <a:pPr algn="r"/>
              <a:t>38</a:t>
            </a:fld>
            <a:endParaRPr lang="en-US" sz="1200">
              <a:solidFill>
                <a:srgbClr val="898989"/>
              </a:solidFill>
              <a:latin typeface="Calibri" pitchFamily="34" charset="0"/>
            </a:endParaRPr>
          </a:p>
        </p:txBody>
      </p:sp>
      <p:sp>
        <p:nvSpPr>
          <p:cNvPr id="61447" name="AutoShape 17"/>
          <p:cNvSpPr>
            <a:spLocks noChangeArrowheads="1"/>
          </p:cNvSpPr>
          <p:nvPr/>
        </p:nvSpPr>
        <p:spPr bwMode="auto">
          <a:xfrm>
            <a:off x="1485900" y="3738265"/>
            <a:ext cx="1600200" cy="762000"/>
          </a:xfrm>
          <a:prstGeom prst="flowChartOnlineStorage">
            <a:avLst/>
          </a:prstGeom>
          <a:solidFill>
            <a:srgbClr val="CCECFF"/>
          </a:solidFill>
          <a:ln w="9525">
            <a:solidFill>
              <a:schemeClr val="tx1"/>
            </a:solidFill>
            <a:miter lim="800000"/>
            <a:headEnd/>
            <a:tailEnd/>
          </a:ln>
        </p:spPr>
        <p:txBody>
          <a:bodyPr wrap="none" anchor="ctr"/>
          <a:lstStyle/>
          <a:p>
            <a:pPr eaLnBrk="0" hangingPunct="0"/>
            <a:endParaRPr lang="en-US" sz="2400">
              <a:latin typeface="Times"/>
            </a:endParaRPr>
          </a:p>
        </p:txBody>
      </p:sp>
      <p:sp>
        <p:nvSpPr>
          <p:cNvPr id="61448" name="AutoShape 18"/>
          <p:cNvSpPr>
            <a:spLocks noChangeArrowheads="1"/>
          </p:cNvSpPr>
          <p:nvPr/>
        </p:nvSpPr>
        <p:spPr bwMode="auto">
          <a:xfrm>
            <a:off x="5791200" y="3738265"/>
            <a:ext cx="1676400" cy="762000"/>
          </a:xfrm>
          <a:prstGeom prst="flowChartOnlineStorage">
            <a:avLst/>
          </a:prstGeom>
          <a:solidFill>
            <a:srgbClr val="CCFFCC"/>
          </a:solidFill>
          <a:ln w="9525">
            <a:solidFill>
              <a:schemeClr val="tx1"/>
            </a:solidFill>
            <a:miter lim="800000"/>
            <a:headEnd/>
            <a:tailEnd/>
          </a:ln>
        </p:spPr>
        <p:txBody>
          <a:bodyPr wrap="none" anchor="ctr"/>
          <a:lstStyle/>
          <a:p>
            <a:pPr eaLnBrk="0" hangingPunct="0"/>
            <a:endParaRPr lang="en-US" sz="2400">
              <a:latin typeface="Times"/>
            </a:endParaRPr>
          </a:p>
        </p:txBody>
      </p:sp>
      <p:sp>
        <p:nvSpPr>
          <p:cNvPr id="61449" name="AutoShape 19"/>
          <p:cNvSpPr>
            <a:spLocks noChangeArrowheads="1"/>
          </p:cNvSpPr>
          <p:nvPr/>
        </p:nvSpPr>
        <p:spPr bwMode="auto">
          <a:xfrm>
            <a:off x="3657600" y="3814465"/>
            <a:ext cx="1600200" cy="762000"/>
          </a:xfrm>
          <a:prstGeom prst="flowChartOnlineStorage">
            <a:avLst/>
          </a:prstGeom>
          <a:solidFill>
            <a:srgbClr val="E8B6E4"/>
          </a:solidFill>
          <a:ln w="9525">
            <a:solidFill>
              <a:schemeClr val="tx1"/>
            </a:solidFill>
            <a:miter lim="800000"/>
            <a:headEnd/>
            <a:tailEnd/>
          </a:ln>
        </p:spPr>
        <p:txBody>
          <a:bodyPr wrap="none" anchor="ctr"/>
          <a:lstStyle/>
          <a:p>
            <a:pPr eaLnBrk="0" hangingPunct="0"/>
            <a:endParaRPr lang="en-US" sz="2400">
              <a:latin typeface="Times"/>
            </a:endParaRPr>
          </a:p>
        </p:txBody>
      </p:sp>
      <p:sp>
        <p:nvSpPr>
          <p:cNvPr id="61450" name="AutoShape 23"/>
          <p:cNvSpPr>
            <a:spLocks noChangeArrowheads="1"/>
          </p:cNvSpPr>
          <p:nvPr/>
        </p:nvSpPr>
        <p:spPr bwMode="auto">
          <a:xfrm>
            <a:off x="1600200" y="4881265"/>
            <a:ext cx="1371600" cy="609600"/>
          </a:xfrm>
          <a:prstGeom prst="flowChartAlternateProcess">
            <a:avLst/>
          </a:prstGeom>
          <a:solidFill>
            <a:srgbClr val="CCECFF"/>
          </a:solidFill>
          <a:ln w="9525">
            <a:solidFill>
              <a:schemeClr val="tx1"/>
            </a:solidFill>
            <a:miter lim="800000"/>
            <a:headEnd/>
            <a:tailEnd/>
          </a:ln>
        </p:spPr>
        <p:txBody>
          <a:bodyPr wrap="none" anchor="ctr"/>
          <a:lstStyle/>
          <a:p>
            <a:pPr eaLnBrk="0" hangingPunct="0"/>
            <a:endParaRPr lang="en-US" sz="2400">
              <a:latin typeface="Times"/>
            </a:endParaRPr>
          </a:p>
        </p:txBody>
      </p:sp>
      <p:sp>
        <p:nvSpPr>
          <p:cNvPr id="61451" name="AutoShape 25"/>
          <p:cNvSpPr>
            <a:spLocks noChangeArrowheads="1"/>
          </p:cNvSpPr>
          <p:nvPr/>
        </p:nvSpPr>
        <p:spPr bwMode="auto">
          <a:xfrm>
            <a:off x="3810000" y="4728865"/>
            <a:ext cx="1219200" cy="685800"/>
          </a:xfrm>
          <a:prstGeom prst="flowChartAlternateProcess">
            <a:avLst/>
          </a:prstGeom>
          <a:solidFill>
            <a:srgbClr val="E8B6E4"/>
          </a:solidFill>
          <a:ln w="9525">
            <a:solidFill>
              <a:schemeClr val="tx1"/>
            </a:solidFill>
            <a:miter lim="800000"/>
            <a:headEnd/>
            <a:tailEnd/>
          </a:ln>
        </p:spPr>
        <p:txBody>
          <a:bodyPr wrap="none" anchor="ctr"/>
          <a:lstStyle/>
          <a:p>
            <a:pPr algn="ctr" eaLnBrk="0" hangingPunct="0"/>
            <a:r>
              <a:rPr lang="en-US" sz="1600"/>
              <a:t>Behavioral </a:t>
            </a:r>
          </a:p>
          <a:p>
            <a:pPr algn="ctr" eaLnBrk="0" hangingPunct="0"/>
            <a:r>
              <a:rPr lang="en-US" sz="1600"/>
              <a:t>Dx Only</a:t>
            </a:r>
          </a:p>
        </p:txBody>
      </p:sp>
      <p:sp>
        <p:nvSpPr>
          <p:cNvPr id="61452" name="AutoShape 26"/>
          <p:cNvSpPr>
            <a:spLocks noChangeArrowheads="1"/>
          </p:cNvSpPr>
          <p:nvPr/>
        </p:nvSpPr>
        <p:spPr bwMode="auto">
          <a:xfrm>
            <a:off x="6019800" y="4881265"/>
            <a:ext cx="1371600" cy="609600"/>
          </a:xfrm>
          <a:prstGeom prst="flowChartAlternateProcess">
            <a:avLst/>
          </a:prstGeom>
          <a:solidFill>
            <a:srgbClr val="CCFFCC"/>
          </a:solidFill>
          <a:ln w="9525">
            <a:solidFill>
              <a:schemeClr val="tx1"/>
            </a:solidFill>
            <a:miter lim="800000"/>
            <a:headEnd/>
            <a:tailEnd/>
          </a:ln>
        </p:spPr>
        <p:txBody>
          <a:bodyPr wrap="none" anchor="ctr"/>
          <a:lstStyle/>
          <a:p>
            <a:pPr eaLnBrk="0" hangingPunct="0"/>
            <a:endParaRPr lang="en-US" sz="2400">
              <a:latin typeface="Times"/>
            </a:endParaRPr>
          </a:p>
        </p:txBody>
      </p:sp>
      <p:sp>
        <p:nvSpPr>
          <p:cNvPr id="61453" name="AutoShape 27"/>
          <p:cNvSpPr>
            <a:spLocks noChangeArrowheads="1"/>
          </p:cNvSpPr>
          <p:nvPr/>
        </p:nvSpPr>
        <p:spPr bwMode="auto">
          <a:xfrm>
            <a:off x="1600200" y="5643265"/>
            <a:ext cx="1371600" cy="762000"/>
          </a:xfrm>
          <a:prstGeom prst="flowChartAlternateProcess">
            <a:avLst/>
          </a:prstGeom>
          <a:solidFill>
            <a:srgbClr val="CCECFF"/>
          </a:solidFill>
          <a:ln w="9525">
            <a:solidFill>
              <a:schemeClr val="tx1"/>
            </a:solidFill>
            <a:miter lim="800000"/>
            <a:headEnd/>
            <a:tailEnd/>
          </a:ln>
        </p:spPr>
        <p:txBody>
          <a:bodyPr wrap="none" anchor="ctr"/>
          <a:lstStyle/>
          <a:p>
            <a:pPr eaLnBrk="0" hangingPunct="0"/>
            <a:endParaRPr lang="en-US" sz="2400">
              <a:latin typeface="Times"/>
            </a:endParaRPr>
          </a:p>
        </p:txBody>
      </p:sp>
      <p:sp>
        <p:nvSpPr>
          <p:cNvPr id="61454" name="AutoShape 28"/>
          <p:cNvSpPr>
            <a:spLocks noChangeArrowheads="1"/>
          </p:cNvSpPr>
          <p:nvPr/>
        </p:nvSpPr>
        <p:spPr bwMode="auto">
          <a:xfrm>
            <a:off x="6019800" y="5643265"/>
            <a:ext cx="1371600" cy="762000"/>
          </a:xfrm>
          <a:prstGeom prst="flowChartAlternateProcess">
            <a:avLst/>
          </a:prstGeom>
          <a:solidFill>
            <a:srgbClr val="CCFFCC"/>
          </a:solidFill>
          <a:ln w="9525">
            <a:solidFill>
              <a:schemeClr val="tx1"/>
            </a:solidFill>
            <a:miter lim="800000"/>
            <a:headEnd/>
            <a:tailEnd/>
          </a:ln>
        </p:spPr>
        <p:txBody>
          <a:bodyPr wrap="none" anchor="ctr"/>
          <a:lstStyle/>
          <a:p>
            <a:pPr eaLnBrk="0" hangingPunct="0"/>
            <a:endParaRPr lang="en-US" sz="2400">
              <a:latin typeface="Times"/>
            </a:endParaRPr>
          </a:p>
        </p:txBody>
      </p:sp>
      <p:sp>
        <p:nvSpPr>
          <p:cNvPr id="61455" name="AutoShape 29"/>
          <p:cNvSpPr>
            <a:spLocks noChangeArrowheads="1"/>
          </p:cNvSpPr>
          <p:nvPr/>
        </p:nvSpPr>
        <p:spPr bwMode="auto">
          <a:xfrm>
            <a:off x="3657600" y="1594519"/>
            <a:ext cx="1752600" cy="1066800"/>
          </a:xfrm>
          <a:prstGeom prst="flowChartDecision">
            <a:avLst/>
          </a:prstGeom>
          <a:solidFill>
            <a:srgbClr val="FFFF99"/>
          </a:solidFill>
          <a:ln w="9525">
            <a:solidFill>
              <a:schemeClr val="tx1"/>
            </a:solidFill>
            <a:miter lim="800000"/>
            <a:headEnd/>
            <a:tailEnd/>
          </a:ln>
        </p:spPr>
        <p:txBody>
          <a:bodyPr wrap="none" anchor="ctr"/>
          <a:lstStyle/>
          <a:p>
            <a:pPr algn="ctr" eaLnBrk="0" hangingPunct="0"/>
            <a:r>
              <a:rPr lang="en-US" sz="1700" b="1" dirty="0"/>
              <a:t>Eligibility File</a:t>
            </a:r>
          </a:p>
        </p:txBody>
      </p:sp>
      <p:sp>
        <p:nvSpPr>
          <p:cNvPr id="61456" name="Line 30"/>
          <p:cNvSpPr>
            <a:spLocks noChangeShapeType="1"/>
          </p:cNvSpPr>
          <p:nvPr/>
        </p:nvSpPr>
        <p:spPr bwMode="auto">
          <a:xfrm>
            <a:off x="4495800" y="3052465"/>
            <a:ext cx="0" cy="152400"/>
          </a:xfrm>
          <a:prstGeom prst="line">
            <a:avLst/>
          </a:prstGeom>
          <a:noFill/>
          <a:ln w="19050">
            <a:solidFill>
              <a:schemeClr val="tx1"/>
            </a:solidFill>
            <a:round/>
            <a:headEnd/>
            <a:tailEnd type="triangle" w="med" len="med"/>
          </a:ln>
        </p:spPr>
        <p:txBody>
          <a:bodyPr/>
          <a:lstStyle/>
          <a:p>
            <a:endParaRPr lang="en-US"/>
          </a:p>
        </p:txBody>
      </p:sp>
      <p:sp>
        <p:nvSpPr>
          <p:cNvPr id="26657" name="Text Box 33"/>
          <p:cNvSpPr txBox="1">
            <a:spLocks noChangeArrowheads="1"/>
          </p:cNvSpPr>
          <p:nvPr/>
        </p:nvSpPr>
        <p:spPr bwMode="auto">
          <a:xfrm>
            <a:off x="3962400" y="3966865"/>
            <a:ext cx="1143000" cy="350838"/>
          </a:xfrm>
          <a:prstGeom prst="rect">
            <a:avLst/>
          </a:prstGeom>
          <a:noFill/>
          <a:ln w="9525">
            <a:noFill/>
            <a:miter lim="800000"/>
            <a:headEnd/>
            <a:tailEnd/>
          </a:ln>
        </p:spPr>
        <p:txBody>
          <a:bodyPr>
            <a:spAutoFit/>
          </a:bodyPr>
          <a:lstStyle/>
          <a:p>
            <a:pPr eaLnBrk="0" hangingPunct="0">
              <a:spcBef>
                <a:spcPct val="50000"/>
              </a:spcBef>
            </a:pPr>
            <a:r>
              <a:rPr lang="en-US" sz="1700" b="1" dirty="0"/>
              <a:t>MHN</a:t>
            </a:r>
          </a:p>
        </p:txBody>
      </p:sp>
      <p:sp>
        <p:nvSpPr>
          <p:cNvPr id="26658" name="Text Box 34"/>
          <p:cNvSpPr txBox="1">
            <a:spLocks noChangeArrowheads="1"/>
          </p:cNvSpPr>
          <p:nvPr/>
        </p:nvSpPr>
        <p:spPr bwMode="auto">
          <a:xfrm>
            <a:off x="6019800" y="3814465"/>
            <a:ext cx="1600200" cy="504825"/>
          </a:xfrm>
          <a:prstGeom prst="rect">
            <a:avLst/>
          </a:prstGeom>
          <a:noFill/>
          <a:ln w="9525">
            <a:noFill/>
            <a:miter lim="800000"/>
            <a:headEnd/>
            <a:tailEnd/>
          </a:ln>
        </p:spPr>
        <p:txBody>
          <a:bodyPr>
            <a:spAutoFit/>
          </a:bodyPr>
          <a:lstStyle/>
          <a:p>
            <a:pPr eaLnBrk="0" hangingPunct="0">
              <a:lnSpc>
                <a:spcPct val="80000"/>
              </a:lnSpc>
              <a:spcBef>
                <a:spcPct val="50000"/>
              </a:spcBef>
            </a:pPr>
            <a:r>
              <a:rPr lang="en-US" sz="1700" b="1"/>
              <a:t>Delegated Groups</a:t>
            </a:r>
          </a:p>
        </p:txBody>
      </p:sp>
      <p:sp>
        <p:nvSpPr>
          <p:cNvPr id="26659" name="Text Box 35"/>
          <p:cNvSpPr txBox="1">
            <a:spLocks noChangeArrowheads="1"/>
          </p:cNvSpPr>
          <p:nvPr/>
        </p:nvSpPr>
        <p:spPr bwMode="auto">
          <a:xfrm>
            <a:off x="1524000" y="3814465"/>
            <a:ext cx="1524000" cy="350838"/>
          </a:xfrm>
          <a:prstGeom prst="rect">
            <a:avLst/>
          </a:prstGeom>
          <a:noFill/>
          <a:ln w="9525">
            <a:noFill/>
            <a:miter lim="800000"/>
            <a:headEnd/>
            <a:tailEnd/>
          </a:ln>
        </p:spPr>
        <p:txBody>
          <a:bodyPr>
            <a:spAutoFit/>
          </a:bodyPr>
          <a:lstStyle/>
          <a:p>
            <a:pPr eaLnBrk="0" hangingPunct="0">
              <a:spcBef>
                <a:spcPct val="50000"/>
              </a:spcBef>
            </a:pPr>
            <a:r>
              <a:rPr lang="en-US" sz="1700" b="1" dirty="0"/>
              <a:t>Health Net</a:t>
            </a:r>
          </a:p>
        </p:txBody>
      </p:sp>
      <p:sp>
        <p:nvSpPr>
          <p:cNvPr id="26662" name="Text Box 38"/>
          <p:cNvSpPr txBox="1">
            <a:spLocks noChangeArrowheads="1"/>
          </p:cNvSpPr>
          <p:nvPr/>
        </p:nvSpPr>
        <p:spPr bwMode="auto">
          <a:xfrm>
            <a:off x="3352800" y="1071265"/>
            <a:ext cx="2286000" cy="338554"/>
          </a:xfrm>
          <a:prstGeom prst="rect">
            <a:avLst/>
          </a:prstGeom>
          <a:noFill/>
          <a:ln w="9525">
            <a:noFill/>
            <a:miter lim="800000"/>
            <a:headEnd/>
            <a:tailEnd/>
          </a:ln>
        </p:spPr>
        <p:txBody>
          <a:bodyPr wrap="square">
            <a:spAutoFit/>
          </a:bodyPr>
          <a:lstStyle/>
          <a:p>
            <a:pPr algn="ctr" eaLnBrk="0" hangingPunct="0">
              <a:spcBef>
                <a:spcPct val="50000"/>
              </a:spcBef>
            </a:pPr>
            <a:r>
              <a:rPr lang="en-US" sz="1600" b="1" dirty="0"/>
              <a:t>New Dual Enrollee</a:t>
            </a:r>
          </a:p>
        </p:txBody>
      </p:sp>
      <p:sp>
        <p:nvSpPr>
          <p:cNvPr id="61462" name="AutoShape 39"/>
          <p:cNvSpPr>
            <a:spLocks noChangeArrowheads="1"/>
          </p:cNvSpPr>
          <p:nvPr/>
        </p:nvSpPr>
        <p:spPr bwMode="auto">
          <a:xfrm>
            <a:off x="4457700" y="1376065"/>
            <a:ext cx="190500" cy="242471"/>
          </a:xfrm>
          <a:prstGeom prst="downArrow">
            <a:avLst>
              <a:gd name="adj1" fmla="val 50000"/>
              <a:gd name="adj2" fmla="val 49740"/>
            </a:avLst>
          </a:prstGeom>
          <a:solidFill>
            <a:schemeClr val="tx1"/>
          </a:solidFill>
          <a:ln w="9525">
            <a:solidFill>
              <a:schemeClr val="tx1"/>
            </a:solidFill>
            <a:miter lim="800000"/>
            <a:headEnd/>
            <a:tailEnd/>
          </a:ln>
        </p:spPr>
        <p:txBody>
          <a:bodyPr vert="eaVert" wrap="none" anchor="ctr"/>
          <a:lstStyle/>
          <a:p>
            <a:pPr eaLnBrk="0" hangingPunct="0"/>
            <a:endParaRPr lang="en-US" sz="2400">
              <a:latin typeface="Times"/>
            </a:endParaRPr>
          </a:p>
        </p:txBody>
      </p:sp>
      <p:sp>
        <p:nvSpPr>
          <p:cNvPr id="61463" name="Line 41"/>
          <p:cNvSpPr>
            <a:spLocks noChangeShapeType="1"/>
          </p:cNvSpPr>
          <p:nvPr/>
        </p:nvSpPr>
        <p:spPr bwMode="auto">
          <a:xfrm flipH="1">
            <a:off x="2819400" y="3204865"/>
            <a:ext cx="990600" cy="457200"/>
          </a:xfrm>
          <a:prstGeom prst="line">
            <a:avLst/>
          </a:prstGeom>
          <a:noFill/>
          <a:ln w="19050">
            <a:solidFill>
              <a:schemeClr val="tx1"/>
            </a:solidFill>
            <a:round/>
            <a:headEnd/>
            <a:tailEnd type="triangle" w="med" len="med"/>
          </a:ln>
        </p:spPr>
        <p:txBody>
          <a:bodyPr/>
          <a:lstStyle/>
          <a:p>
            <a:endParaRPr lang="en-US"/>
          </a:p>
        </p:txBody>
      </p:sp>
      <p:sp>
        <p:nvSpPr>
          <p:cNvPr id="61464" name="Line 42"/>
          <p:cNvSpPr>
            <a:spLocks noChangeShapeType="1"/>
          </p:cNvSpPr>
          <p:nvPr/>
        </p:nvSpPr>
        <p:spPr bwMode="auto">
          <a:xfrm>
            <a:off x="5029200" y="4576465"/>
            <a:ext cx="990600" cy="1066800"/>
          </a:xfrm>
          <a:prstGeom prst="line">
            <a:avLst/>
          </a:prstGeom>
          <a:noFill/>
          <a:ln w="19050">
            <a:solidFill>
              <a:schemeClr val="tx1"/>
            </a:solidFill>
            <a:prstDash val="dash"/>
            <a:round/>
            <a:headEnd/>
            <a:tailEnd type="triangle" w="med" len="med"/>
          </a:ln>
        </p:spPr>
        <p:txBody>
          <a:bodyPr/>
          <a:lstStyle/>
          <a:p>
            <a:endParaRPr lang="en-US"/>
          </a:p>
        </p:txBody>
      </p:sp>
      <p:sp>
        <p:nvSpPr>
          <p:cNvPr id="61465" name="Line 43"/>
          <p:cNvSpPr>
            <a:spLocks noChangeShapeType="1"/>
          </p:cNvSpPr>
          <p:nvPr/>
        </p:nvSpPr>
        <p:spPr bwMode="auto">
          <a:xfrm flipH="1">
            <a:off x="2971800" y="4576465"/>
            <a:ext cx="876300" cy="1066800"/>
          </a:xfrm>
          <a:prstGeom prst="line">
            <a:avLst/>
          </a:prstGeom>
          <a:noFill/>
          <a:ln w="19050">
            <a:solidFill>
              <a:schemeClr val="tx1"/>
            </a:solidFill>
            <a:prstDash val="dash"/>
            <a:round/>
            <a:headEnd/>
            <a:tailEnd type="triangle" w="med" len="med"/>
          </a:ln>
        </p:spPr>
        <p:txBody>
          <a:bodyPr/>
          <a:lstStyle/>
          <a:p>
            <a:endParaRPr lang="en-US"/>
          </a:p>
        </p:txBody>
      </p:sp>
      <p:sp>
        <p:nvSpPr>
          <p:cNvPr id="61466" name="Text Box 44"/>
          <p:cNvSpPr txBox="1">
            <a:spLocks noChangeArrowheads="1"/>
          </p:cNvSpPr>
          <p:nvPr/>
        </p:nvSpPr>
        <p:spPr bwMode="auto">
          <a:xfrm>
            <a:off x="5943600" y="4881265"/>
            <a:ext cx="1524000" cy="581025"/>
          </a:xfrm>
          <a:prstGeom prst="rect">
            <a:avLst/>
          </a:prstGeom>
          <a:noFill/>
          <a:ln w="9525">
            <a:noFill/>
            <a:miter lim="800000"/>
            <a:headEnd/>
            <a:tailEnd/>
          </a:ln>
        </p:spPr>
        <p:txBody>
          <a:bodyPr>
            <a:spAutoFit/>
          </a:bodyPr>
          <a:lstStyle/>
          <a:p>
            <a:pPr algn="ctr" eaLnBrk="0" hangingPunct="0">
              <a:spcBef>
                <a:spcPct val="50000"/>
              </a:spcBef>
            </a:pPr>
            <a:r>
              <a:rPr lang="en-US" sz="1600" dirty="0"/>
              <a:t>Medical </a:t>
            </a:r>
            <a:r>
              <a:rPr lang="en-US" sz="1600" dirty="0" err="1"/>
              <a:t>Dx</a:t>
            </a:r>
            <a:r>
              <a:rPr lang="en-US" sz="1600" dirty="0"/>
              <a:t> Only</a:t>
            </a:r>
          </a:p>
        </p:txBody>
      </p:sp>
      <p:sp>
        <p:nvSpPr>
          <p:cNvPr id="61467" name="Text Box 45"/>
          <p:cNvSpPr txBox="1">
            <a:spLocks noChangeArrowheads="1"/>
          </p:cNvSpPr>
          <p:nvPr/>
        </p:nvSpPr>
        <p:spPr bwMode="auto">
          <a:xfrm>
            <a:off x="1600200" y="4909840"/>
            <a:ext cx="1371600" cy="581025"/>
          </a:xfrm>
          <a:prstGeom prst="rect">
            <a:avLst/>
          </a:prstGeom>
          <a:noFill/>
          <a:ln w="9525">
            <a:noFill/>
            <a:miter lim="800000"/>
            <a:headEnd/>
            <a:tailEnd/>
          </a:ln>
        </p:spPr>
        <p:txBody>
          <a:bodyPr wrap="square">
            <a:spAutoFit/>
          </a:bodyPr>
          <a:lstStyle/>
          <a:p>
            <a:pPr algn="ctr" eaLnBrk="0" hangingPunct="0">
              <a:spcBef>
                <a:spcPct val="50000"/>
              </a:spcBef>
            </a:pPr>
            <a:r>
              <a:rPr lang="en-US" sz="1600" dirty="0"/>
              <a:t>Medical </a:t>
            </a:r>
            <a:r>
              <a:rPr lang="en-US" sz="1600" dirty="0" err="1"/>
              <a:t>Dx</a:t>
            </a:r>
            <a:r>
              <a:rPr lang="en-US" sz="1600" dirty="0"/>
              <a:t> Only</a:t>
            </a:r>
          </a:p>
        </p:txBody>
      </p:sp>
      <p:sp>
        <p:nvSpPr>
          <p:cNvPr id="61468" name="Text Box 46"/>
          <p:cNvSpPr txBox="1">
            <a:spLocks noChangeArrowheads="1"/>
          </p:cNvSpPr>
          <p:nvPr/>
        </p:nvSpPr>
        <p:spPr bwMode="auto">
          <a:xfrm>
            <a:off x="1600200" y="5719465"/>
            <a:ext cx="1752600" cy="581025"/>
          </a:xfrm>
          <a:prstGeom prst="rect">
            <a:avLst/>
          </a:prstGeom>
          <a:noFill/>
          <a:ln w="9525">
            <a:noFill/>
            <a:miter lim="800000"/>
            <a:headEnd/>
            <a:tailEnd/>
          </a:ln>
        </p:spPr>
        <p:txBody>
          <a:bodyPr>
            <a:spAutoFit/>
          </a:bodyPr>
          <a:lstStyle/>
          <a:p>
            <a:pPr eaLnBrk="0" hangingPunct="0">
              <a:spcBef>
                <a:spcPct val="50000"/>
              </a:spcBef>
            </a:pPr>
            <a:r>
              <a:rPr lang="en-US" sz="1600"/>
              <a:t>Medical and Behavioral Dx</a:t>
            </a:r>
          </a:p>
        </p:txBody>
      </p:sp>
      <p:sp>
        <p:nvSpPr>
          <p:cNvPr id="61469" name="Text Box 47"/>
          <p:cNvSpPr txBox="1">
            <a:spLocks noChangeArrowheads="1"/>
          </p:cNvSpPr>
          <p:nvPr/>
        </p:nvSpPr>
        <p:spPr bwMode="auto">
          <a:xfrm>
            <a:off x="6019800" y="5719465"/>
            <a:ext cx="1600200" cy="581025"/>
          </a:xfrm>
          <a:prstGeom prst="rect">
            <a:avLst/>
          </a:prstGeom>
          <a:noFill/>
          <a:ln w="9525">
            <a:noFill/>
            <a:miter lim="800000"/>
            <a:headEnd/>
            <a:tailEnd/>
          </a:ln>
        </p:spPr>
        <p:txBody>
          <a:bodyPr>
            <a:spAutoFit/>
          </a:bodyPr>
          <a:lstStyle/>
          <a:p>
            <a:pPr eaLnBrk="0" hangingPunct="0">
              <a:spcBef>
                <a:spcPct val="50000"/>
              </a:spcBef>
            </a:pPr>
            <a:r>
              <a:rPr lang="en-US" sz="1600" dirty="0"/>
              <a:t>Medical and Behavioral </a:t>
            </a:r>
            <a:r>
              <a:rPr lang="en-US" sz="1600" dirty="0" err="1"/>
              <a:t>Dx</a:t>
            </a:r>
            <a:endParaRPr lang="en-US" sz="1600" dirty="0"/>
          </a:p>
        </p:txBody>
      </p:sp>
      <p:sp>
        <p:nvSpPr>
          <p:cNvPr id="61470" name="Text Box 31"/>
          <p:cNvSpPr txBox="1">
            <a:spLocks noChangeArrowheads="1"/>
          </p:cNvSpPr>
          <p:nvPr/>
        </p:nvSpPr>
        <p:spPr bwMode="auto">
          <a:xfrm>
            <a:off x="533400" y="681335"/>
            <a:ext cx="8001000" cy="461665"/>
          </a:xfrm>
          <a:prstGeom prst="rect">
            <a:avLst/>
          </a:prstGeom>
          <a:noFill/>
          <a:ln w="9525">
            <a:noFill/>
            <a:miter lim="800000"/>
            <a:headEnd/>
            <a:tailEnd/>
          </a:ln>
        </p:spPr>
        <p:txBody>
          <a:bodyPr wrap="square">
            <a:spAutoFit/>
          </a:bodyPr>
          <a:lstStyle/>
          <a:p>
            <a:pPr algn="ctr">
              <a:spcBef>
                <a:spcPct val="50000"/>
              </a:spcBef>
            </a:pPr>
            <a:r>
              <a:rPr lang="en-US" sz="2400" b="1" dirty="0"/>
              <a:t> </a:t>
            </a:r>
            <a:r>
              <a:rPr lang="en-US" sz="2400" b="1" dirty="0" smtClean="0">
                <a:solidFill>
                  <a:schemeClr val="tx2"/>
                </a:solidFill>
                <a:latin typeface="Sabon" pitchFamily="18" charset="0"/>
              </a:rPr>
              <a:t>Cal MediConnect </a:t>
            </a:r>
            <a:r>
              <a:rPr lang="en-US" sz="2400" b="1" dirty="0">
                <a:solidFill>
                  <a:schemeClr val="tx2"/>
                </a:solidFill>
                <a:latin typeface="Sabon" pitchFamily="18" charset="0"/>
              </a:rPr>
              <a:t>Case Management Flowchart</a:t>
            </a:r>
          </a:p>
        </p:txBody>
      </p:sp>
      <p:sp>
        <p:nvSpPr>
          <p:cNvPr id="3" name="Trapezoid 2"/>
          <p:cNvSpPr/>
          <p:nvPr/>
        </p:nvSpPr>
        <p:spPr>
          <a:xfrm>
            <a:off x="3810000" y="2890823"/>
            <a:ext cx="1447800" cy="711488"/>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48100" y="2831068"/>
            <a:ext cx="1333500" cy="830997"/>
          </a:xfrm>
          <a:prstGeom prst="rect">
            <a:avLst/>
          </a:prstGeom>
        </p:spPr>
        <p:txBody>
          <a:bodyPr wrap="square">
            <a:spAutoFit/>
          </a:bodyPr>
          <a:lstStyle/>
          <a:p>
            <a:pPr algn="ctr" eaLnBrk="0" hangingPunct="0"/>
            <a:r>
              <a:rPr lang="en-US" sz="1600" b="1" dirty="0"/>
              <a:t>State </a:t>
            </a:r>
            <a:endParaRPr lang="en-US" sz="1600" b="1" dirty="0" smtClean="0"/>
          </a:p>
          <a:p>
            <a:pPr algn="ctr" eaLnBrk="0" hangingPunct="0"/>
            <a:r>
              <a:rPr lang="en-US" sz="1600" b="1" dirty="0" smtClean="0"/>
              <a:t>Provided </a:t>
            </a:r>
            <a:endParaRPr lang="en-US" sz="1600" b="1" dirty="0"/>
          </a:p>
          <a:p>
            <a:pPr algn="ctr" eaLnBrk="0" hangingPunct="0"/>
            <a:r>
              <a:rPr lang="en-US" sz="1600" b="1" dirty="0"/>
              <a:t>Data</a:t>
            </a:r>
          </a:p>
        </p:txBody>
      </p:sp>
      <p:sp>
        <p:nvSpPr>
          <p:cNvPr id="36" name="Line 41"/>
          <p:cNvSpPr>
            <a:spLocks noChangeShapeType="1"/>
          </p:cNvSpPr>
          <p:nvPr/>
        </p:nvSpPr>
        <p:spPr bwMode="auto">
          <a:xfrm>
            <a:off x="5257800" y="3246566"/>
            <a:ext cx="762000" cy="473502"/>
          </a:xfrm>
          <a:prstGeom prst="line">
            <a:avLst/>
          </a:prstGeom>
          <a:noFill/>
          <a:ln w="19050">
            <a:solidFill>
              <a:schemeClr val="tx1"/>
            </a:solidFill>
            <a:round/>
            <a:headEnd/>
            <a:tailEnd type="triangle" w="med" len="med"/>
          </a:ln>
        </p:spPr>
        <p:txBody>
          <a:bodyPr/>
          <a:lstStyle/>
          <a:p>
            <a:endParaRPr lang="en-US"/>
          </a:p>
        </p:txBody>
      </p:sp>
      <p:sp>
        <p:nvSpPr>
          <p:cNvPr id="37" name="AutoShape 39"/>
          <p:cNvSpPr>
            <a:spLocks noChangeArrowheads="1"/>
          </p:cNvSpPr>
          <p:nvPr/>
        </p:nvSpPr>
        <p:spPr bwMode="auto">
          <a:xfrm>
            <a:off x="4419600" y="2635919"/>
            <a:ext cx="190500" cy="242471"/>
          </a:xfrm>
          <a:prstGeom prst="downArrow">
            <a:avLst>
              <a:gd name="adj1" fmla="val 50000"/>
              <a:gd name="adj2" fmla="val 49740"/>
            </a:avLst>
          </a:prstGeom>
          <a:solidFill>
            <a:schemeClr val="tx1"/>
          </a:solidFill>
          <a:ln w="9525">
            <a:solidFill>
              <a:schemeClr val="tx1"/>
            </a:solidFill>
            <a:miter lim="800000"/>
            <a:headEnd/>
            <a:tailEnd/>
          </a:ln>
        </p:spPr>
        <p:txBody>
          <a:bodyPr vert="eaVert" wrap="none" anchor="ctr"/>
          <a:lstStyle/>
          <a:p>
            <a:pPr eaLnBrk="0" hangingPunct="0"/>
            <a:endParaRPr lang="en-US" sz="2400">
              <a:latin typeface="Times"/>
            </a:endParaRPr>
          </a:p>
        </p:txBody>
      </p:sp>
      <p:sp>
        <p:nvSpPr>
          <p:cNvPr id="38" name="Line 41"/>
          <p:cNvSpPr>
            <a:spLocks noChangeShapeType="1"/>
          </p:cNvSpPr>
          <p:nvPr/>
        </p:nvSpPr>
        <p:spPr bwMode="auto">
          <a:xfrm flipH="1">
            <a:off x="4472421" y="3577714"/>
            <a:ext cx="14720" cy="236751"/>
          </a:xfrm>
          <a:prstGeom prst="line">
            <a:avLst/>
          </a:prstGeom>
          <a:noFill/>
          <a:ln w="19050">
            <a:solidFill>
              <a:schemeClr val="tx1"/>
            </a:solidFill>
            <a:round/>
            <a:headEnd/>
            <a:tailEnd type="triangle" w="med" len="med"/>
          </a:ln>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26662">
                                            <p:txEl>
                                              <p:pRg st="0" end="0"/>
                                            </p:txEl>
                                          </p:spTgt>
                                        </p:tgtEl>
                                        <p:attrNameLst>
                                          <p:attrName>style.fontStyle</p:attrName>
                                        </p:attrNameLst>
                                      </p:cBhvr>
                                      <p:to>
                                        <p:strVal val="normal"/>
                                      </p:to>
                                    </p:set>
                                    <p:set>
                                      <p:cBhvr override="childStyle">
                                        <p:cTn id="7" dur="indefinite"/>
                                        <p:tgtEl>
                                          <p:spTgt spid="26662">
                                            <p:txEl>
                                              <p:pRg st="0" end="0"/>
                                            </p:txEl>
                                          </p:spTgt>
                                        </p:tgtEl>
                                        <p:attrNameLst>
                                          <p:attrName>style.fontWeight</p:attrName>
                                        </p:attrNameLst>
                                      </p:cBhvr>
                                      <p:to>
                                        <p:strVal val="bold"/>
                                      </p:to>
                                    </p:set>
                                    <p:set>
                                      <p:cBhvr override="childStyle">
                                        <p:cTn id="8" dur="indefinite"/>
                                        <p:tgtEl>
                                          <p:spTgt spid="26662">
                                            <p:txEl>
                                              <p:pRg st="0" end="0"/>
                                            </p:txEl>
                                          </p:spTgt>
                                        </p:tgtEl>
                                        <p:attrNameLst>
                                          <p:attrName>style.textDecorationUnderline</p:attrName>
                                        </p:attrNameLst>
                                      </p:cBhvr>
                                      <p:to>
                                        <p:strVal val="false"/>
                                      </p:to>
                                    </p:set>
                                  </p:childTnLst>
                                </p:cTn>
                              </p:par>
                            </p:childTnLst>
                          </p:cTn>
                        </p:par>
                      </p:childTnLst>
                    </p:cTn>
                  </p:par>
                  <p:par>
                    <p:cTn id="9" fill="hold">
                      <p:stCondLst>
                        <p:cond delay="indefinite"/>
                      </p:stCondLst>
                      <p:childTnLst>
                        <p:par>
                          <p:cTn id="10" fill="hold">
                            <p:stCondLst>
                              <p:cond delay="0"/>
                            </p:stCondLst>
                            <p:childTnLst>
                              <p:par>
                                <p:cTn id="11" presetID="5" presetClass="emph" presetSubtype="5" nodeType="clickEffect">
                                  <p:stCondLst>
                                    <p:cond delay="0"/>
                                  </p:stCondLst>
                                  <p:endCondLst>
                                    <p:cond evt="onNext" delay="0">
                                      <p:tgtEl>
                                        <p:sldTgt/>
                                      </p:tgtEl>
                                    </p:cond>
                                  </p:endCondLst>
                                  <p:childTnLst>
                                    <p:set>
                                      <p:cBhvr override="childStyle">
                                        <p:cTn id="12" dur="indefinite"/>
                                        <p:tgtEl>
                                          <p:spTgt spid="26659">
                                            <p:txEl>
                                              <p:pRg st="0" end="0"/>
                                            </p:txEl>
                                          </p:spTgt>
                                        </p:tgtEl>
                                        <p:attrNameLst>
                                          <p:attrName>style.fontStyle</p:attrName>
                                        </p:attrNameLst>
                                      </p:cBhvr>
                                      <p:to>
                                        <p:strVal val="normal"/>
                                      </p:to>
                                    </p:set>
                                    <p:set>
                                      <p:cBhvr override="childStyle">
                                        <p:cTn id="13" dur="indefinite"/>
                                        <p:tgtEl>
                                          <p:spTgt spid="26659">
                                            <p:txEl>
                                              <p:pRg st="0" end="0"/>
                                            </p:txEl>
                                          </p:spTgt>
                                        </p:tgtEl>
                                        <p:attrNameLst>
                                          <p:attrName>style.fontWeight</p:attrName>
                                        </p:attrNameLst>
                                      </p:cBhvr>
                                      <p:to>
                                        <p:strVal val="bold"/>
                                      </p:to>
                                    </p:set>
                                    <p:set>
                                      <p:cBhvr override="childStyle">
                                        <p:cTn id="14" dur="indefinite"/>
                                        <p:tgtEl>
                                          <p:spTgt spid="26659">
                                            <p:txEl>
                                              <p:pRg st="0" end="0"/>
                                            </p:txEl>
                                          </p:spTgt>
                                        </p:tgtEl>
                                        <p:attrNameLst>
                                          <p:attrName>style.textDecorationUnderline</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5" presetClass="emph" presetSubtype="5" nodeType="clickEffect">
                                  <p:stCondLst>
                                    <p:cond delay="0"/>
                                  </p:stCondLst>
                                  <p:endCondLst>
                                    <p:cond evt="onNext" delay="0">
                                      <p:tgtEl>
                                        <p:sldTgt/>
                                      </p:tgtEl>
                                    </p:cond>
                                  </p:endCondLst>
                                  <p:childTnLst>
                                    <p:set>
                                      <p:cBhvr override="childStyle">
                                        <p:cTn id="18" dur="indefinite"/>
                                        <p:tgtEl>
                                          <p:spTgt spid="26657">
                                            <p:txEl>
                                              <p:pRg st="0" end="0"/>
                                            </p:txEl>
                                          </p:spTgt>
                                        </p:tgtEl>
                                        <p:attrNameLst>
                                          <p:attrName>style.fontStyle</p:attrName>
                                        </p:attrNameLst>
                                      </p:cBhvr>
                                      <p:to>
                                        <p:strVal val="normal"/>
                                      </p:to>
                                    </p:set>
                                    <p:set>
                                      <p:cBhvr override="childStyle">
                                        <p:cTn id="19" dur="indefinite"/>
                                        <p:tgtEl>
                                          <p:spTgt spid="26657">
                                            <p:txEl>
                                              <p:pRg st="0" end="0"/>
                                            </p:txEl>
                                          </p:spTgt>
                                        </p:tgtEl>
                                        <p:attrNameLst>
                                          <p:attrName>style.fontWeight</p:attrName>
                                        </p:attrNameLst>
                                      </p:cBhvr>
                                      <p:to>
                                        <p:strVal val="bold"/>
                                      </p:to>
                                    </p:set>
                                    <p:set>
                                      <p:cBhvr override="childStyle">
                                        <p:cTn id="20" dur="indefinite"/>
                                        <p:tgtEl>
                                          <p:spTgt spid="26657">
                                            <p:txEl>
                                              <p:pRg st="0" end="0"/>
                                            </p:txEl>
                                          </p:spTgt>
                                        </p:tgtEl>
                                        <p:attrNameLst>
                                          <p:attrName>style.textDecorationUnderline</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5" presetClass="emph" presetSubtype="5" nodeType="clickEffect">
                                  <p:stCondLst>
                                    <p:cond delay="0"/>
                                  </p:stCondLst>
                                  <p:childTnLst>
                                    <p:set>
                                      <p:cBhvr override="childStyle">
                                        <p:cTn id="24" dur="indefinite"/>
                                        <p:tgtEl>
                                          <p:spTgt spid="26658">
                                            <p:txEl>
                                              <p:pRg st="0" end="0"/>
                                            </p:txEl>
                                          </p:spTgt>
                                        </p:tgtEl>
                                        <p:attrNameLst>
                                          <p:attrName>style.fontStyle</p:attrName>
                                        </p:attrNameLst>
                                      </p:cBhvr>
                                      <p:to>
                                        <p:strVal val="normal"/>
                                      </p:to>
                                    </p:set>
                                    <p:set>
                                      <p:cBhvr override="childStyle">
                                        <p:cTn id="25" dur="indefinite"/>
                                        <p:tgtEl>
                                          <p:spTgt spid="26658">
                                            <p:txEl>
                                              <p:pRg st="0" end="0"/>
                                            </p:txEl>
                                          </p:spTgt>
                                        </p:tgtEl>
                                        <p:attrNameLst>
                                          <p:attrName>style.fontWeight</p:attrName>
                                        </p:attrNameLst>
                                      </p:cBhvr>
                                      <p:to>
                                        <p:strVal val="bold"/>
                                      </p:to>
                                    </p:set>
                                    <p:set>
                                      <p:cBhvr override="childStyle">
                                        <p:cTn id="26" dur="indefinite"/>
                                        <p:tgtEl>
                                          <p:spTgt spid="26658">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2"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CA9BEC56-9A0A-49CA-8785-4A89ED60B211}" type="slidenum">
              <a:rPr lang="en-US" sz="1200">
                <a:solidFill>
                  <a:srgbClr val="898989"/>
                </a:solidFill>
                <a:latin typeface="Calibri" pitchFamily="34" charset="0"/>
              </a:rPr>
              <a:pPr algn="r"/>
              <a:t>39</a:t>
            </a:fld>
            <a:endParaRPr lang="en-US" sz="1200">
              <a:solidFill>
                <a:srgbClr val="898989"/>
              </a:solidFill>
              <a:latin typeface="Calibri" pitchFamily="34" charset="0"/>
            </a:endParaRPr>
          </a:p>
        </p:txBody>
      </p:sp>
      <p:sp>
        <p:nvSpPr>
          <p:cNvPr id="63493"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7EECE42C-EACA-4DD6-8CB7-A28C6B16BBB6}" type="slidenum">
              <a:rPr lang="en-US" sz="1200">
                <a:solidFill>
                  <a:srgbClr val="898989"/>
                </a:solidFill>
                <a:latin typeface="Calibri" pitchFamily="34" charset="0"/>
              </a:rPr>
              <a:pPr algn="r"/>
              <a:t>39</a:t>
            </a:fld>
            <a:endParaRPr lang="en-US" sz="1200">
              <a:solidFill>
                <a:srgbClr val="898989"/>
              </a:solidFill>
              <a:latin typeface="Calibri" pitchFamily="34" charset="0"/>
            </a:endParaRPr>
          </a:p>
        </p:txBody>
      </p:sp>
      <p:sp>
        <p:nvSpPr>
          <p:cNvPr id="63494"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C057B51A-0AFE-47F5-90D3-D34D51DC7A73}" type="slidenum">
              <a:rPr lang="en-US" sz="1200">
                <a:solidFill>
                  <a:srgbClr val="898989"/>
                </a:solidFill>
                <a:latin typeface="Calibri" pitchFamily="34" charset="0"/>
              </a:rPr>
              <a:pPr algn="r"/>
              <a:t>39</a:t>
            </a:fld>
            <a:endParaRPr lang="en-US" sz="1200">
              <a:solidFill>
                <a:srgbClr val="898989"/>
              </a:solidFill>
              <a:latin typeface="Calibri" pitchFamily="34" charset="0"/>
            </a:endParaRPr>
          </a:p>
        </p:txBody>
      </p:sp>
      <p:sp>
        <p:nvSpPr>
          <p:cNvPr id="63495" name="Rectangle 5"/>
          <p:cNvSpPr>
            <a:spLocks noGrp="1"/>
          </p:cNvSpPr>
          <p:nvPr>
            <p:ph type="title" idx="4294967295"/>
          </p:nvPr>
        </p:nvSpPr>
        <p:spPr>
          <a:xfrm>
            <a:off x="685800" y="320675"/>
            <a:ext cx="6781800" cy="1447800"/>
          </a:xfrm>
        </p:spPr>
        <p:txBody>
          <a:bodyPr/>
          <a:lstStyle/>
          <a:p>
            <a:r>
              <a:rPr sz="2400" b="1" dirty="0" smtClean="0"/>
              <a:t>               </a:t>
            </a:r>
            <a:br>
              <a:rPr sz="2400" b="1" dirty="0" smtClean="0"/>
            </a:br>
            <a:r>
              <a:rPr sz="2400" b="1" dirty="0" smtClean="0"/>
              <a:t>                </a:t>
            </a:r>
            <a:r>
              <a:rPr sz="2800" b="1" dirty="0" smtClean="0"/>
              <a:t>Case Management Process</a:t>
            </a:r>
            <a:r>
              <a:rPr sz="2400" b="1" dirty="0" smtClean="0"/>
              <a:t/>
            </a:r>
            <a:br>
              <a:rPr sz="2400" b="1" dirty="0" smtClean="0"/>
            </a:br>
            <a:r>
              <a:rPr sz="2400" b="1" dirty="0" smtClean="0"/>
              <a:t/>
            </a:r>
            <a:br>
              <a:rPr sz="2400" b="1" dirty="0" smtClean="0"/>
            </a:br>
            <a:r>
              <a:rPr sz="2400" b="1" dirty="0" smtClean="0"/>
              <a:t>The Case Manager:</a:t>
            </a:r>
          </a:p>
        </p:txBody>
      </p:sp>
      <p:sp>
        <p:nvSpPr>
          <p:cNvPr id="52231" name="Rectangle 12"/>
          <p:cNvSpPr>
            <a:spLocks noGrp="1"/>
          </p:cNvSpPr>
          <p:nvPr>
            <p:ph type="body" sz="half" idx="4294967295"/>
          </p:nvPr>
        </p:nvSpPr>
        <p:spPr>
          <a:xfrm>
            <a:off x="685800" y="1768475"/>
            <a:ext cx="3778250" cy="4724400"/>
          </a:xfrm>
        </p:spPr>
        <p:txBody>
          <a:bodyPr/>
          <a:lstStyle/>
          <a:p>
            <a:pPr marL="0" indent="0">
              <a:buClr>
                <a:srgbClr val="137F7A"/>
              </a:buClr>
              <a:buFont typeface="Wingdings" pitchFamily="2" charset="2"/>
              <a:buChar char="u"/>
            </a:pPr>
            <a:r>
              <a:rPr sz="2000" dirty="0" smtClean="0">
                <a:latin typeface="Arial" charset="0"/>
              </a:rPr>
              <a:t> Performs an assessment of medical, psychosocial, cognitive and functional status</a:t>
            </a:r>
          </a:p>
          <a:p>
            <a:pPr marL="0" indent="0">
              <a:buClr>
                <a:srgbClr val="137F7A"/>
              </a:buClr>
              <a:buFont typeface="Wingdings" pitchFamily="2" charset="2"/>
              <a:buChar char="u"/>
            </a:pPr>
            <a:r>
              <a:rPr sz="2000" dirty="0" smtClean="0">
                <a:latin typeface="Arial" charset="0"/>
              </a:rPr>
              <a:t> Develops a comprehensive individualized care plan</a:t>
            </a:r>
          </a:p>
          <a:p>
            <a:pPr marL="0" indent="0">
              <a:buClr>
                <a:srgbClr val="137F7A"/>
              </a:buClr>
              <a:buFont typeface="Wingdings" pitchFamily="2" charset="2"/>
              <a:buChar char="u"/>
            </a:pPr>
            <a:r>
              <a:rPr sz="2000" dirty="0" smtClean="0">
                <a:latin typeface="Arial" charset="0"/>
              </a:rPr>
              <a:t> Identifies barriers to goals and strategies to address</a:t>
            </a:r>
          </a:p>
          <a:p>
            <a:pPr marL="0" indent="0">
              <a:buClr>
                <a:srgbClr val="137F7A"/>
              </a:buClr>
              <a:buFont typeface="Wingdings" pitchFamily="2" charset="2"/>
              <a:buChar char="u"/>
            </a:pPr>
            <a:r>
              <a:rPr sz="2000" dirty="0" smtClean="0">
                <a:latin typeface="Arial" charset="0"/>
              </a:rPr>
              <a:t> Provides personalized education for optimal wellness</a:t>
            </a:r>
          </a:p>
          <a:p>
            <a:pPr marL="0" indent="0">
              <a:buClr>
                <a:srgbClr val="137F7A"/>
              </a:buClr>
              <a:buFont typeface="Wingdings" pitchFamily="2" charset="2"/>
              <a:buChar char="u"/>
            </a:pPr>
            <a:r>
              <a:rPr sz="2000" dirty="0" smtClean="0">
                <a:latin typeface="Arial" charset="0"/>
              </a:rPr>
              <a:t> Encourages preventive care such as flu vaccines and mammograms</a:t>
            </a:r>
          </a:p>
        </p:txBody>
      </p:sp>
      <p:sp>
        <p:nvSpPr>
          <p:cNvPr id="52232" name="Rectangle 13"/>
          <p:cNvSpPr>
            <a:spLocks noGrp="1"/>
          </p:cNvSpPr>
          <p:nvPr>
            <p:ph type="body" sz="half" idx="4294967295"/>
          </p:nvPr>
        </p:nvSpPr>
        <p:spPr>
          <a:xfrm>
            <a:off x="4778375" y="1768475"/>
            <a:ext cx="3549650" cy="4724400"/>
          </a:xfrm>
        </p:spPr>
        <p:txBody>
          <a:bodyPr/>
          <a:lstStyle/>
          <a:p>
            <a:pPr marL="0" indent="0">
              <a:buClr>
                <a:srgbClr val="137F7A"/>
              </a:buClr>
              <a:buFont typeface="Wingdings" pitchFamily="2" charset="2"/>
              <a:buChar char="u"/>
            </a:pPr>
            <a:r>
              <a:rPr sz="2000" dirty="0" smtClean="0">
                <a:latin typeface="Arial" charset="0"/>
              </a:rPr>
              <a:t> Reviews and educates on medication regimen</a:t>
            </a:r>
          </a:p>
          <a:p>
            <a:pPr marL="0" indent="0">
              <a:buClr>
                <a:srgbClr val="137F7A"/>
              </a:buClr>
              <a:buFont typeface="Wingdings" pitchFamily="2" charset="2"/>
              <a:buChar char="u"/>
            </a:pPr>
            <a:r>
              <a:rPr sz="2000" dirty="0" smtClean="0">
                <a:latin typeface="Arial" charset="0"/>
              </a:rPr>
              <a:t> Promotes appropriate utilization of benefits</a:t>
            </a:r>
          </a:p>
          <a:p>
            <a:pPr marL="0" indent="0">
              <a:buClr>
                <a:srgbClr val="137F7A"/>
              </a:buClr>
              <a:buFont typeface="Wingdings" pitchFamily="2" charset="2"/>
              <a:buChar char="u"/>
            </a:pPr>
            <a:r>
              <a:rPr sz="2000" dirty="0" smtClean="0">
                <a:latin typeface="Arial" charset="0"/>
              </a:rPr>
              <a:t> Assists enrollee to access community resources</a:t>
            </a:r>
          </a:p>
          <a:p>
            <a:pPr marL="0" indent="0">
              <a:buClr>
                <a:srgbClr val="137F7A"/>
              </a:buClr>
              <a:buFont typeface="Wingdings" pitchFamily="2" charset="2"/>
              <a:buChar char="u"/>
            </a:pPr>
            <a:r>
              <a:rPr sz="2000" dirty="0" smtClean="0">
                <a:latin typeface="Arial" charset="0"/>
              </a:rPr>
              <a:t> Assists caregiver when enrollee is unable to participate</a:t>
            </a:r>
          </a:p>
          <a:p>
            <a:pPr marL="0" indent="0">
              <a:buClr>
                <a:srgbClr val="137F7A"/>
              </a:buClr>
              <a:buFont typeface="Wingdings" pitchFamily="2" charset="2"/>
              <a:buChar char="u"/>
            </a:pPr>
            <a:r>
              <a:rPr sz="2000" dirty="0" smtClean="0">
                <a:latin typeface="Arial" charset="0"/>
              </a:rPr>
              <a:t> Provides a single point of contact during Care Transitions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2232"/>
                                        </p:tgtEl>
                                        <p:attrNameLst>
                                          <p:attrName>style.visibility</p:attrName>
                                        </p:attrNameLst>
                                      </p:cBhvr>
                                      <p:to>
                                        <p:strVal val="visible"/>
                                      </p:to>
                                    </p:set>
                                    <p:animEffect transition="in" filter="fade">
                                      <p:cBhvr>
                                        <p:cTn id="7" dur="2000"/>
                                        <p:tgtEl>
                                          <p:spTgt spid="522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231"/>
                                        </p:tgtEl>
                                        <p:attrNameLst>
                                          <p:attrName>style.visibility</p:attrName>
                                        </p:attrNameLst>
                                      </p:cBhvr>
                                      <p:to>
                                        <p:strVal val="visible"/>
                                      </p:to>
                                    </p:set>
                                    <p:animEffect transition="in" filter="fade">
                                      <p:cBhvr>
                                        <p:cTn id="10" dur="2000"/>
                                        <p:tgtEl>
                                          <p:spTgt spid="52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 grpId="0"/>
      <p:bldP spid="52232"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4"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7BA997CB-61AE-40D5-957E-7129ADB56B31}" type="slidenum">
              <a:rPr lang="en-US" sz="1200">
                <a:solidFill>
                  <a:srgbClr val="898989"/>
                </a:solidFill>
                <a:latin typeface="Calibri" pitchFamily="34" charset="0"/>
              </a:rPr>
              <a:pPr algn="r"/>
              <a:t>4</a:t>
            </a:fld>
            <a:endParaRPr lang="en-US" sz="1200">
              <a:solidFill>
                <a:srgbClr val="898989"/>
              </a:solidFill>
              <a:latin typeface="Calibri" pitchFamily="34" charset="0"/>
            </a:endParaRPr>
          </a:p>
        </p:txBody>
      </p:sp>
      <p:sp>
        <p:nvSpPr>
          <p:cNvPr id="15365"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96524479-E856-4EC0-9089-E2BB015D0A85}" type="slidenum">
              <a:rPr lang="en-US" sz="1200">
                <a:solidFill>
                  <a:srgbClr val="898989"/>
                </a:solidFill>
                <a:latin typeface="Calibri" pitchFamily="34" charset="0"/>
              </a:rPr>
              <a:pPr algn="r"/>
              <a:t>4</a:t>
            </a:fld>
            <a:endParaRPr lang="en-US" sz="1200">
              <a:solidFill>
                <a:srgbClr val="898989"/>
              </a:solidFill>
              <a:latin typeface="Calibri" pitchFamily="34" charset="0"/>
            </a:endParaRPr>
          </a:p>
        </p:txBody>
      </p:sp>
      <p:sp>
        <p:nvSpPr>
          <p:cNvPr id="15366"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50FF9C6D-BD2A-4E9B-A291-7BB38E274E72}" type="slidenum">
              <a:rPr lang="en-US" sz="1200">
                <a:solidFill>
                  <a:srgbClr val="898989"/>
                </a:solidFill>
                <a:latin typeface="Calibri" pitchFamily="34" charset="0"/>
              </a:rPr>
              <a:pPr algn="r"/>
              <a:t>4</a:t>
            </a:fld>
            <a:endParaRPr lang="en-US" sz="1200">
              <a:solidFill>
                <a:srgbClr val="898989"/>
              </a:solidFill>
              <a:latin typeface="Calibri" pitchFamily="34" charset="0"/>
            </a:endParaRPr>
          </a:p>
        </p:txBody>
      </p:sp>
      <p:sp>
        <p:nvSpPr>
          <p:cNvPr id="15367" name="Rectangle 2"/>
          <p:cNvSpPr>
            <a:spLocks noGrp="1"/>
          </p:cNvSpPr>
          <p:nvPr>
            <p:ph type="title" idx="4294967295"/>
          </p:nvPr>
        </p:nvSpPr>
        <p:spPr>
          <a:xfrm>
            <a:off x="1965325" y="304800"/>
            <a:ext cx="6781800" cy="1371600"/>
          </a:xfrm>
        </p:spPr>
        <p:txBody>
          <a:bodyPr/>
          <a:lstStyle/>
          <a:p>
            <a:r>
              <a:rPr sz="2400" b="1" dirty="0" smtClean="0"/>
              <a:t>Presentation Overview</a:t>
            </a:r>
          </a:p>
        </p:txBody>
      </p:sp>
      <p:sp>
        <p:nvSpPr>
          <p:cNvPr id="15368" name="Rectangle 3"/>
          <p:cNvSpPr>
            <a:spLocks noGrp="1"/>
          </p:cNvSpPr>
          <p:nvPr>
            <p:ph type="body" idx="4294967295"/>
          </p:nvPr>
        </p:nvSpPr>
        <p:spPr>
          <a:xfrm>
            <a:off x="1143000" y="1371600"/>
            <a:ext cx="7543800" cy="4724400"/>
          </a:xfrm>
        </p:spPr>
        <p:txBody>
          <a:bodyPr/>
          <a:lstStyle/>
          <a:p>
            <a:r>
              <a:rPr sz="2000" dirty="0" smtClean="0">
                <a:latin typeface="Arial" charset="0"/>
              </a:rPr>
              <a:t>Presentation will cover continued:</a:t>
            </a:r>
          </a:p>
          <a:p>
            <a:pPr>
              <a:lnSpc>
                <a:spcPts val="1600"/>
              </a:lnSpc>
              <a:buClr>
                <a:srgbClr val="008080"/>
              </a:buClr>
              <a:buFont typeface="Wingdings" pitchFamily="2" charset="2"/>
              <a:buChar char="u"/>
            </a:pPr>
            <a:r>
              <a:rPr sz="2000" i="1" dirty="0" smtClean="0">
                <a:latin typeface="Sabon" pitchFamily="18" charset="0"/>
              </a:rPr>
              <a:t>Case Management</a:t>
            </a:r>
          </a:p>
          <a:p>
            <a:pPr lvl="1">
              <a:lnSpc>
                <a:spcPts val="1600"/>
              </a:lnSpc>
              <a:buClr>
                <a:srgbClr val="008080"/>
              </a:buClr>
              <a:buFontTx/>
              <a:buChar char="o"/>
            </a:pPr>
            <a:r>
              <a:rPr i="0" dirty="0" smtClean="0"/>
              <a:t>Health Risk Assessments</a:t>
            </a:r>
          </a:p>
          <a:p>
            <a:pPr lvl="1">
              <a:buClr>
                <a:srgbClr val="008080"/>
              </a:buClr>
              <a:buFontTx/>
              <a:buChar char="o"/>
            </a:pPr>
            <a:r>
              <a:rPr i="0" dirty="0" smtClean="0"/>
              <a:t>Individualized Care Plan</a:t>
            </a:r>
          </a:p>
          <a:p>
            <a:pPr lvl="1">
              <a:buClr>
                <a:srgbClr val="008080"/>
              </a:buClr>
              <a:buFontTx/>
              <a:buChar char="o"/>
            </a:pPr>
            <a:r>
              <a:rPr i="0" dirty="0" smtClean="0"/>
              <a:t>Care Transitions </a:t>
            </a:r>
          </a:p>
          <a:p>
            <a:pPr lvl="1">
              <a:buClr>
                <a:srgbClr val="008080"/>
              </a:buClr>
              <a:buFontTx/>
              <a:buChar char="o"/>
            </a:pPr>
            <a:r>
              <a:rPr i="0" dirty="0" smtClean="0"/>
              <a:t>LTSS</a:t>
            </a:r>
          </a:p>
          <a:p>
            <a:pPr marL="1143000" lvl="2" indent="-228600">
              <a:buClr>
                <a:srgbClr val="008080"/>
              </a:buClr>
              <a:buFontTx/>
              <a:buChar char="o"/>
            </a:pPr>
            <a:r>
              <a:rPr i="1" dirty="0" smtClean="0"/>
              <a:t>IHSS</a:t>
            </a:r>
          </a:p>
          <a:p>
            <a:pPr marL="1143000" lvl="2" indent="-228600">
              <a:buClr>
                <a:srgbClr val="008080"/>
              </a:buClr>
              <a:buFontTx/>
              <a:buChar char="o"/>
            </a:pPr>
            <a:r>
              <a:rPr i="1" dirty="0" smtClean="0"/>
              <a:t>CBAS and MSSP</a:t>
            </a:r>
          </a:p>
          <a:p>
            <a:pPr marL="1143000" lvl="2" indent="-228600">
              <a:buClr>
                <a:srgbClr val="008080"/>
              </a:buClr>
              <a:buFontTx/>
              <a:buChar char="o"/>
            </a:pPr>
            <a:r>
              <a:rPr i="1" dirty="0" smtClean="0"/>
              <a:t>LTC</a:t>
            </a:r>
          </a:p>
          <a:p>
            <a:pPr lvl="1">
              <a:buClr>
                <a:srgbClr val="008080"/>
              </a:buClr>
              <a:buFontTx/>
              <a:buChar char="o"/>
            </a:pPr>
            <a:r>
              <a:rPr i="0" dirty="0" smtClean="0"/>
              <a:t>Coordination of Medicare and Medicaid Benefits</a:t>
            </a:r>
          </a:p>
          <a:p>
            <a:pPr lvl="1">
              <a:buClr>
                <a:srgbClr val="008080"/>
              </a:buClr>
            </a:pPr>
            <a:endParaRPr i="0" dirty="0" smtClean="0"/>
          </a:p>
          <a:p>
            <a:pPr>
              <a:buClr>
                <a:srgbClr val="008080"/>
              </a:buClr>
              <a:buFont typeface="Wingdings" pitchFamily="2" charset="2"/>
              <a:buChar char="u"/>
            </a:pPr>
            <a:r>
              <a:rPr sz="2000" i="1" dirty="0" smtClean="0">
                <a:latin typeface="Sabon" pitchFamily="18" charset="0"/>
              </a:rPr>
              <a:t>Behavioral Health</a:t>
            </a:r>
          </a:p>
          <a:p>
            <a:pPr>
              <a:buClr>
                <a:srgbClr val="008080"/>
              </a:buClr>
              <a:buFont typeface="Wingdings" pitchFamily="2" charset="2"/>
              <a:buChar char="u"/>
            </a:pPr>
            <a:r>
              <a:rPr sz="2000" i="1" dirty="0" smtClean="0">
                <a:latin typeface="Sabon" pitchFamily="18" charset="0"/>
              </a:rPr>
              <a:t>Quality Improvement Program</a:t>
            </a:r>
            <a:r>
              <a:rPr sz="1800" i="1" dirty="0" smtClean="0">
                <a:latin typeface="Sabon" pitchFamily="18" charset="0"/>
              </a:rPr>
              <a:t> </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6"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D418690C-5F63-4D71-8A2D-25D11CC57C74}" type="slidenum">
              <a:rPr lang="en-US" sz="1200">
                <a:solidFill>
                  <a:srgbClr val="898989"/>
                </a:solidFill>
                <a:latin typeface="Calibri" pitchFamily="34" charset="0"/>
              </a:rPr>
              <a:pPr algn="r"/>
              <a:t>40</a:t>
            </a:fld>
            <a:endParaRPr lang="en-US" sz="1200">
              <a:solidFill>
                <a:srgbClr val="898989"/>
              </a:solidFill>
              <a:latin typeface="Calibri" pitchFamily="34" charset="0"/>
            </a:endParaRPr>
          </a:p>
        </p:txBody>
      </p:sp>
      <p:sp>
        <p:nvSpPr>
          <p:cNvPr id="64517"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6F276C64-3010-415C-8BD7-41BC4E1A93EE}" type="slidenum">
              <a:rPr lang="en-US" sz="1200">
                <a:solidFill>
                  <a:srgbClr val="898989"/>
                </a:solidFill>
                <a:latin typeface="Calibri" pitchFamily="34" charset="0"/>
              </a:rPr>
              <a:pPr algn="r"/>
              <a:t>40</a:t>
            </a:fld>
            <a:endParaRPr lang="en-US" sz="1200">
              <a:solidFill>
                <a:srgbClr val="898989"/>
              </a:solidFill>
              <a:latin typeface="Calibri" pitchFamily="34" charset="0"/>
            </a:endParaRPr>
          </a:p>
        </p:txBody>
      </p:sp>
      <p:sp>
        <p:nvSpPr>
          <p:cNvPr id="64518"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C8324747-9361-4B78-BA38-5FCE025990A3}" type="slidenum">
              <a:rPr lang="en-US" sz="1200">
                <a:solidFill>
                  <a:srgbClr val="898989"/>
                </a:solidFill>
                <a:latin typeface="Calibri" pitchFamily="34" charset="0"/>
              </a:rPr>
              <a:pPr algn="r"/>
              <a:t>40</a:t>
            </a:fld>
            <a:endParaRPr lang="en-US" sz="1200">
              <a:solidFill>
                <a:srgbClr val="898989"/>
              </a:solidFill>
              <a:latin typeface="Calibri" pitchFamily="34" charset="0"/>
            </a:endParaRPr>
          </a:p>
        </p:txBody>
      </p:sp>
      <p:sp>
        <p:nvSpPr>
          <p:cNvPr id="64519" name="Rectangle 2"/>
          <p:cNvSpPr>
            <a:spLocks noGrp="1"/>
          </p:cNvSpPr>
          <p:nvPr>
            <p:ph type="ctrTitle" idx="4294967295"/>
          </p:nvPr>
        </p:nvSpPr>
        <p:spPr>
          <a:xfrm>
            <a:off x="609600" y="495300"/>
            <a:ext cx="7772400" cy="914400"/>
          </a:xfrm>
        </p:spPr>
        <p:txBody>
          <a:bodyPr/>
          <a:lstStyle/>
          <a:p>
            <a:pPr algn="ctr"/>
            <a:r>
              <a:rPr sz="2800" b="1" dirty="0" smtClean="0"/>
              <a:t>Health Risk Assessment (HRA)</a:t>
            </a:r>
          </a:p>
        </p:txBody>
      </p:sp>
      <p:sp>
        <p:nvSpPr>
          <p:cNvPr id="2" name="Text Box 3"/>
          <p:cNvSpPr txBox="1">
            <a:spLocks noChangeArrowheads="1"/>
          </p:cNvSpPr>
          <p:nvPr/>
        </p:nvSpPr>
        <p:spPr bwMode="auto">
          <a:xfrm>
            <a:off x="1762125" y="1219200"/>
            <a:ext cx="7077075" cy="5379934"/>
          </a:xfrm>
          <a:prstGeom prst="rect">
            <a:avLst/>
          </a:prstGeom>
          <a:noFill/>
          <a:ln w="9525">
            <a:noFill/>
            <a:miter lim="800000"/>
            <a:headEnd/>
            <a:tailEnd/>
          </a:ln>
        </p:spPr>
        <p:txBody>
          <a:bodyPr wrap="square">
            <a:spAutoFit/>
          </a:bodyPr>
          <a:lstStyle/>
          <a:p>
            <a:pPr>
              <a:spcBef>
                <a:spcPct val="20000"/>
              </a:spcBef>
              <a:buClr>
                <a:srgbClr val="007D77"/>
              </a:buClr>
              <a:buFont typeface="Wingdings" pitchFamily="2" charset="2"/>
              <a:buChar char="u"/>
            </a:pPr>
            <a:r>
              <a:rPr lang="en-US" sz="2000" dirty="0"/>
              <a:t> A health risk assessment should be conducted on each enrollee to identify medical, psychosocial, cognitive and functional </a:t>
            </a:r>
            <a:r>
              <a:rPr lang="en-US" sz="2000" dirty="0" smtClean="0"/>
              <a:t>risks</a:t>
            </a:r>
            <a:endParaRPr lang="en-US" sz="800" dirty="0" smtClean="0"/>
          </a:p>
          <a:p>
            <a:pPr>
              <a:spcBef>
                <a:spcPct val="20000"/>
              </a:spcBef>
              <a:buClr>
                <a:srgbClr val="007D77"/>
              </a:buClr>
              <a:buFont typeface="Wingdings" pitchFamily="2" charset="2"/>
              <a:buChar char="u"/>
            </a:pPr>
            <a:endParaRPr lang="en-US" sz="800" dirty="0"/>
          </a:p>
          <a:p>
            <a:pPr>
              <a:lnSpc>
                <a:spcPts val="2500"/>
              </a:lnSpc>
              <a:spcBef>
                <a:spcPct val="20000"/>
              </a:spcBef>
              <a:buClr>
                <a:srgbClr val="007D77"/>
              </a:buClr>
              <a:buFont typeface="Wingdings" pitchFamily="2" charset="2"/>
              <a:buChar char="u"/>
            </a:pPr>
            <a:r>
              <a:rPr lang="en-US" sz="2000" dirty="0"/>
              <a:t> Health Net attempts to complete the initial HRA </a:t>
            </a:r>
            <a:r>
              <a:rPr lang="en-US" sz="2000" dirty="0" smtClean="0"/>
              <a:t>telephonically: </a:t>
            </a:r>
          </a:p>
          <a:p>
            <a:pPr marL="800100" lvl="1" indent="-342900">
              <a:lnSpc>
                <a:spcPts val="2500"/>
              </a:lnSpc>
              <a:spcBef>
                <a:spcPct val="20000"/>
              </a:spcBef>
              <a:buClr>
                <a:srgbClr val="007D77"/>
              </a:buClr>
              <a:buFont typeface="Wingdings" panose="05000000000000000000" pitchFamily="2" charset="2"/>
              <a:buChar char="§"/>
            </a:pPr>
            <a:r>
              <a:rPr lang="en-US" sz="2000" dirty="0" smtClean="0"/>
              <a:t>within 45 </a:t>
            </a:r>
            <a:r>
              <a:rPr lang="en-US" sz="2000" dirty="0"/>
              <a:t>days </a:t>
            </a:r>
            <a:r>
              <a:rPr lang="en-US" sz="2000" dirty="0" smtClean="0"/>
              <a:t>for higher risk enrollees from date of </a:t>
            </a:r>
            <a:r>
              <a:rPr lang="en-US" sz="2000" dirty="0"/>
              <a:t>enrollment </a:t>
            </a:r>
          </a:p>
          <a:p>
            <a:pPr marL="800100" lvl="1" indent="-342900">
              <a:lnSpc>
                <a:spcPts val="2500"/>
              </a:lnSpc>
              <a:spcBef>
                <a:spcPct val="20000"/>
              </a:spcBef>
              <a:buClr>
                <a:srgbClr val="007D77"/>
              </a:buClr>
              <a:buFont typeface="Wingdings" panose="05000000000000000000" pitchFamily="2" charset="2"/>
              <a:buChar char="§"/>
            </a:pPr>
            <a:r>
              <a:rPr lang="en-US" sz="2000" dirty="0" smtClean="0"/>
              <a:t>with in 90 days for lower risk enrollees or in if an enrollee is in a </a:t>
            </a:r>
            <a:r>
              <a:rPr lang="en-US" sz="2000" dirty="0"/>
              <a:t>nursing </a:t>
            </a:r>
            <a:r>
              <a:rPr lang="en-US" sz="2000" dirty="0" smtClean="0"/>
              <a:t>facility</a:t>
            </a:r>
          </a:p>
          <a:p>
            <a:pPr marL="800100" lvl="1" indent="-342900">
              <a:lnSpc>
                <a:spcPts val="2500"/>
              </a:lnSpc>
              <a:spcBef>
                <a:spcPct val="20000"/>
              </a:spcBef>
              <a:buClr>
                <a:srgbClr val="007D77"/>
              </a:buClr>
              <a:buFont typeface="Wingdings" panose="05000000000000000000" pitchFamily="2" charset="2"/>
              <a:buChar char="§"/>
            </a:pPr>
            <a:r>
              <a:rPr lang="en-US" sz="2000" dirty="0"/>
              <a:t>annually within 1 year of the last </a:t>
            </a:r>
            <a:r>
              <a:rPr lang="en-US" sz="2000" dirty="0" smtClean="0"/>
              <a:t>HRA for all enrollees</a:t>
            </a:r>
            <a:endParaRPr lang="en-US" sz="800" dirty="0" smtClean="0"/>
          </a:p>
          <a:p>
            <a:pPr>
              <a:lnSpc>
                <a:spcPts val="2500"/>
              </a:lnSpc>
              <a:spcBef>
                <a:spcPct val="20000"/>
              </a:spcBef>
              <a:buClr>
                <a:srgbClr val="007D77"/>
              </a:buClr>
              <a:buFont typeface="Wingdings" pitchFamily="2" charset="2"/>
              <a:buChar char="u"/>
            </a:pPr>
            <a:r>
              <a:rPr lang="en-US" sz="2000" dirty="0" smtClean="0"/>
              <a:t> Multiple attempts are made to contact the enrollee and the survey is mailed if unable to reach them telephonically </a:t>
            </a:r>
            <a:endParaRPr lang="en-US" sz="800" dirty="0" smtClean="0"/>
          </a:p>
          <a:p>
            <a:pPr>
              <a:lnSpc>
                <a:spcPts val="2500"/>
              </a:lnSpc>
              <a:spcBef>
                <a:spcPct val="20000"/>
              </a:spcBef>
              <a:buClr>
                <a:srgbClr val="007D77"/>
              </a:buClr>
              <a:buFont typeface="Wingdings" pitchFamily="2" charset="2"/>
              <a:buChar char="u"/>
            </a:pPr>
            <a:r>
              <a:rPr lang="en-US" sz="2000" dirty="0" smtClean="0"/>
              <a:t> </a:t>
            </a:r>
            <a:r>
              <a:rPr lang="en-US" sz="2000" dirty="0"/>
              <a:t>The enrollee’s responses to the HRA are incorporated into the enrollee’s care plan and communicated to the provider via provider portal</a:t>
            </a:r>
            <a:r>
              <a:rPr lang="en-US" sz="2000" dirty="0">
                <a:solidFill>
                  <a:schemeClr val="accent2"/>
                </a:solidFill>
              </a:rPr>
              <a:t> </a:t>
            </a:r>
            <a:r>
              <a:rPr lang="en-US" sz="2000" dirty="0"/>
              <a:t>or by mail</a:t>
            </a:r>
          </a:p>
        </p:txBody>
      </p:sp>
      <p:sp>
        <p:nvSpPr>
          <p:cNvPr id="64521" name="Text Placeholder 7"/>
          <p:cNvSpPr>
            <a:spLocks/>
          </p:cNvSpPr>
          <p:nvPr/>
        </p:nvSpPr>
        <p:spPr bwMode="auto">
          <a:xfrm>
            <a:off x="304800" y="2057400"/>
            <a:ext cx="1457325" cy="2971800"/>
          </a:xfrm>
          <a:prstGeom prst="rect">
            <a:avLst/>
          </a:prstGeom>
          <a:noFill/>
          <a:ln w="9525">
            <a:noFill/>
            <a:miter lim="800000"/>
            <a:headEnd/>
            <a:tailEnd/>
          </a:ln>
        </p:spPr>
        <p:txBody>
          <a:bodyPr lIns="0" tIns="0" rIns="0" bIns="0"/>
          <a:lstStyle/>
          <a:p>
            <a:pPr>
              <a:lnSpc>
                <a:spcPct val="120000"/>
              </a:lnSpc>
            </a:pPr>
            <a:r>
              <a:rPr lang="en-US" sz="1400" i="1" dirty="0">
                <a:solidFill>
                  <a:schemeClr val="tx2"/>
                </a:solidFill>
                <a:latin typeface="Frutiger 55 Roman" pitchFamily="34" charset="0"/>
              </a:rPr>
              <a:t>HRA calls are made by </a:t>
            </a:r>
            <a:r>
              <a:rPr lang="en-US" sz="1400" i="1" dirty="0" smtClean="0">
                <a:solidFill>
                  <a:schemeClr val="tx2"/>
                </a:solidFill>
                <a:latin typeface="Frutiger 55 Roman" pitchFamily="34" charset="0"/>
              </a:rPr>
              <a:t>a </a:t>
            </a:r>
            <a:r>
              <a:rPr lang="en-US" sz="1400" i="1" dirty="0">
                <a:solidFill>
                  <a:schemeClr val="tx2"/>
                </a:solidFill>
                <a:latin typeface="Frutiger 55 Roman" pitchFamily="34" charset="0"/>
              </a:rPr>
              <a:t>vendor with access to interpreter service or by HN associates in CM, whichever occurs first.</a:t>
            </a:r>
            <a:endParaRPr lang="en-US" sz="1400" i="1" dirty="0">
              <a:solidFill>
                <a:srgbClr val="B3C735"/>
              </a:solidFill>
              <a:latin typeface="L Frutiger Light"/>
            </a:endParaRPr>
          </a:p>
          <a:p>
            <a:pPr>
              <a:lnSpc>
                <a:spcPct val="120000"/>
              </a:lnSpc>
            </a:pPr>
            <a:endParaRPr lang="en-US" sz="1200" i="1" dirty="0">
              <a:solidFill>
                <a:schemeClr val="tx2"/>
              </a:solidFill>
              <a:latin typeface="Frutiger 55 Roman"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linds(horizont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linds(horizontal)">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4"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48D91FD3-691E-4F36-85EA-0AD52C3BCDBF}" type="slidenum">
              <a:rPr lang="en-US" sz="1200">
                <a:solidFill>
                  <a:srgbClr val="898989"/>
                </a:solidFill>
                <a:latin typeface="Calibri" pitchFamily="34" charset="0"/>
              </a:rPr>
              <a:pPr algn="r"/>
              <a:t>41</a:t>
            </a:fld>
            <a:endParaRPr lang="en-US" sz="1200">
              <a:solidFill>
                <a:srgbClr val="898989"/>
              </a:solidFill>
              <a:latin typeface="Calibri" pitchFamily="34" charset="0"/>
            </a:endParaRPr>
          </a:p>
        </p:txBody>
      </p:sp>
      <p:sp>
        <p:nvSpPr>
          <p:cNvPr id="66565"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89DE3AAD-189D-4B53-8C04-AB2E58FE363A}" type="slidenum">
              <a:rPr lang="en-US" sz="1200">
                <a:solidFill>
                  <a:srgbClr val="898989"/>
                </a:solidFill>
                <a:latin typeface="Calibri" pitchFamily="34" charset="0"/>
              </a:rPr>
              <a:pPr algn="r"/>
              <a:t>41</a:t>
            </a:fld>
            <a:endParaRPr lang="en-US" sz="1200">
              <a:solidFill>
                <a:srgbClr val="898989"/>
              </a:solidFill>
              <a:latin typeface="Calibri" pitchFamily="34" charset="0"/>
            </a:endParaRPr>
          </a:p>
        </p:txBody>
      </p:sp>
      <p:sp>
        <p:nvSpPr>
          <p:cNvPr id="66566"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A4F66D48-BFE1-409F-943C-510EBE68A220}" type="slidenum">
              <a:rPr lang="en-US" sz="1200">
                <a:solidFill>
                  <a:srgbClr val="898989"/>
                </a:solidFill>
                <a:latin typeface="Calibri" pitchFamily="34" charset="0"/>
              </a:rPr>
              <a:pPr algn="r"/>
              <a:t>41</a:t>
            </a:fld>
            <a:endParaRPr lang="en-US" sz="1200">
              <a:solidFill>
                <a:srgbClr val="898989"/>
              </a:solidFill>
              <a:latin typeface="Calibri" pitchFamily="34" charset="0"/>
            </a:endParaRPr>
          </a:p>
        </p:txBody>
      </p:sp>
      <p:sp>
        <p:nvSpPr>
          <p:cNvPr id="66567" name="Rectangle 2"/>
          <p:cNvSpPr>
            <a:spLocks noGrp="1"/>
          </p:cNvSpPr>
          <p:nvPr>
            <p:ph type="title" idx="4294967295"/>
          </p:nvPr>
        </p:nvSpPr>
        <p:spPr>
          <a:xfrm>
            <a:off x="1981200" y="381000"/>
            <a:ext cx="6781800" cy="1143000"/>
          </a:xfrm>
        </p:spPr>
        <p:txBody>
          <a:bodyPr/>
          <a:lstStyle/>
          <a:p>
            <a:r>
              <a:rPr sz="2800" b="1" dirty="0" smtClean="0"/>
              <a:t>Individualized Care Plan</a:t>
            </a:r>
          </a:p>
        </p:txBody>
      </p:sp>
      <p:sp>
        <p:nvSpPr>
          <p:cNvPr id="55303" name="Rectangle 3"/>
          <p:cNvSpPr>
            <a:spLocks noGrp="1"/>
          </p:cNvSpPr>
          <p:nvPr>
            <p:ph type="body" idx="4294967295"/>
          </p:nvPr>
        </p:nvSpPr>
        <p:spPr>
          <a:xfrm>
            <a:off x="685800" y="1371600"/>
            <a:ext cx="7540625" cy="4724400"/>
          </a:xfrm>
        </p:spPr>
        <p:txBody>
          <a:bodyPr/>
          <a:lstStyle/>
          <a:p>
            <a:pPr>
              <a:lnSpc>
                <a:spcPts val="2500"/>
              </a:lnSpc>
              <a:buClr>
                <a:srgbClr val="137F7A"/>
              </a:buClr>
              <a:buFont typeface="Wingdings" pitchFamily="2" charset="2"/>
              <a:buNone/>
            </a:pPr>
            <a:r>
              <a:rPr sz="2000" dirty="0" smtClean="0">
                <a:latin typeface="Arial" charset="0"/>
              </a:rPr>
              <a:t>Created for each enrollee by the Case Manager </a:t>
            </a:r>
          </a:p>
          <a:p>
            <a:pPr>
              <a:lnSpc>
                <a:spcPts val="2500"/>
              </a:lnSpc>
              <a:buClr>
                <a:srgbClr val="137F7A"/>
              </a:buClr>
              <a:buFont typeface="Wingdings" pitchFamily="2" charset="2"/>
              <a:buChar char="Ø"/>
            </a:pPr>
            <a:r>
              <a:rPr lang="en-US" sz="2000" i="1" dirty="0" smtClean="0">
                <a:solidFill>
                  <a:srgbClr val="862175"/>
                </a:solidFill>
                <a:latin typeface="Sabon" pitchFamily="18" charset="0"/>
              </a:rPr>
              <a:t>Based on the enrollee’s assessment and identified problems, considering enrollee preferences, choices and abilities</a:t>
            </a:r>
          </a:p>
          <a:p>
            <a:pPr>
              <a:lnSpc>
                <a:spcPts val="2500"/>
              </a:lnSpc>
              <a:buClr>
                <a:srgbClr val="137F7A"/>
              </a:buClr>
              <a:buFont typeface="Wingdings" pitchFamily="2" charset="2"/>
              <a:buChar char="Ø"/>
            </a:pPr>
            <a:r>
              <a:rPr sz="2000" i="1" dirty="0" smtClean="0">
                <a:solidFill>
                  <a:srgbClr val="862175"/>
                </a:solidFill>
                <a:latin typeface="Sabon" pitchFamily="18" charset="0"/>
              </a:rPr>
              <a:t>Goals are measurable and time-bound to meet medical, behavioral health and long term support needs as determined through the HRA, clinical and community service assessments, utilization data, self and provider referrals, input from ICT members (if need is demonstrated), and other data.</a:t>
            </a:r>
          </a:p>
          <a:p>
            <a:pPr>
              <a:lnSpc>
                <a:spcPts val="2500"/>
              </a:lnSpc>
              <a:buClr>
                <a:srgbClr val="137F7A"/>
              </a:buClr>
              <a:buFont typeface="Wingdings" pitchFamily="2" charset="2"/>
              <a:buChar char="Ø"/>
            </a:pPr>
            <a:r>
              <a:rPr sz="2000" i="1" dirty="0" smtClean="0">
                <a:solidFill>
                  <a:srgbClr val="862175"/>
                </a:solidFill>
                <a:latin typeface="Sabon" pitchFamily="18" charset="0"/>
              </a:rPr>
              <a:t>Updated when there is a change in the enrollee’s medical status or at least annually</a:t>
            </a:r>
          </a:p>
          <a:p>
            <a:pPr>
              <a:lnSpc>
                <a:spcPts val="2500"/>
              </a:lnSpc>
              <a:buClr>
                <a:srgbClr val="137F7A"/>
              </a:buClr>
              <a:buFont typeface="Wingdings" pitchFamily="2" charset="2"/>
              <a:buChar char="Ø"/>
            </a:pPr>
            <a:r>
              <a:rPr sz="2000" i="1" dirty="0" smtClean="0">
                <a:solidFill>
                  <a:srgbClr val="862175"/>
                </a:solidFill>
                <a:latin typeface="Sabon" pitchFamily="18" charset="0"/>
              </a:rPr>
              <a:t>Communicated when there is a transition to a new care setting such as the hospital or skilled nursing facility</a:t>
            </a:r>
          </a:p>
          <a:p>
            <a:pPr>
              <a:lnSpc>
                <a:spcPts val="2500"/>
              </a:lnSpc>
              <a:buClr>
                <a:srgbClr val="137F7A"/>
              </a:buClr>
              <a:buFont typeface="Wingdings" pitchFamily="2" charset="2"/>
              <a:buChar char="Ø"/>
            </a:pPr>
            <a:r>
              <a:rPr sz="2000" i="1" dirty="0" smtClean="0">
                <a:solidFill>
                  <a:srgbClr val="862175"/>
                </a:solidFill>
                <a:latin typeface="Sabon" pitchFamily="18" charset="0"/>
              </a:rPr>
              <a:t>Communicated to the enrollee/caregiver and the primary physician</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303"/>
                                        </p:tgtEl>
                                        <p:attrNameLst>
                                          <p:attrName>style.visibility</p:attrName>
                                        </p:attrNameLst>
                                      </p:cBhvr>
                                      <p:to>
                                        <p:strVal val="visible"/>
                                      </p:to>
                                    </p:set>
                                    <p:animEffect transition="in" filter="fade">
                                      <p:cBhvr>
                                        <p:cTn id="7" dur="2000"/>
                                        <p:tgtEl>
                                          <p:spTgt spid="55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414AB9C0-EBDE-4089-969C-274E8A4A0624}" type="slidenum">
              <a:rPr lang="en-US" sz="1200">
                <a:solidFill>
                  <a:srgbClr val="898989"/>
                </a:solidFill>
                <a:latin typeface="Calibri" pitchFamily="34" charset="0"/>
              </a:rPr>
              <a:pPr algn="r"/>
              <a:t>42</a:t>
            </a:fld>
            <a:endParaRPr lang="en-US" sz="1200">
              <a:solidFill>
                <a:srgbClr val="898989"/>
              </a:solidFill>
              <a:latin typeface="Calibri" pitchFamily="34" charset="0"/>
            </a:endParaRPr>
          </a:p>
        </p:txBody>
      </p:sp>
      <p:sp>
        <p:nvSpPr>
          <p:cNvPr id="68613" name="Rectangle 2"/>
          <p:cNvSpPr>
            <a:spLocks noGrp="1"/>
          </p:cNvSpPr>
          <p:nvPr>
            <p:ph type="title" idx="4294967295"/>
          </p:nvPr>
        </p:nvSpPr>
        <p:spPr/>
        <p:txBody>
          <a:bodyPr/>
          <a:lstStyle/>
          <a:p>
            <a:r>
              <a:rPr sz="2800" b="1" dirty="0" smtClean="0"/>
              <a:t>Care Plan Goals -- SMART</a:t>
            </a:r>
          </a:p>
        </p:txBody>
      </p:sp>
      <p:sp>
        <p:nvSpPr>
          <p:cNvPr id="68614" name="Rectangle 3"/>
          <p:cNvSpPr>
            <a:spLocks noGrp="1"/>
          </p:cNvSpPr>
          <p:nvPr>
            <p:ph type="body" idx="4294967295"/>
          </p:nvPr>
        </p:nvSpPr>
        <p:spPr>
          <a:xfrm>
            <a:off x="1600200" y="1600200"/>
            <a:ext cx="7162800" cy="4724400"/>
          </a:xfrm>
        </p:spPr>
        <p:txBody>
          <a:bodyPr/>
          <a:lstStyle/>
          <a:p>
            <a:pPr lvl="4">
              <a:spcAft>
                <a:spcPts val="400"/>
              </a:spcAft>
              <a:buClr>
                <a:srgbClr val="137F7A"/>
              </a:buClr>
              <a:buSzTx/>
            </a:pPr>
            <a:r>
              <a:rPr lang="en-US" sz="2000" b="1" dirty="0" smtClean="0">
                <a:solidFill>
                  <a:srgbClr val="862175"/>
                </a:solidFill>
                <a:latin typeface="Arial" charset="0"/>
              </a:rPr>
              <a:t>S</a:t>
            </a:r>
            <a:r>
              <a:rPr lang="en-US" sz="2000" dirty="0" smtClean="0">
                <a:solidFill>
                  <a:srgbClr val="862175"/>
                </a:solidFill>
                <a:latin typeface="Arial" charset="0"/>
              </a:rPr>
              <a:t>pecific</a:t>
            </a:r>
            <a:r>
              <a:rPr lang="en-US" sz="1800" dirty="0" smtClean="0">
                <a:latin typeface="Arial" charset="0"/>
              </a:rPr>
              <a:t>: clear with target result to be achieved</a:t>
            </a:r>
          </a:p>
          <a:p>
            <a:pPr lvl="4">
              <a:spcAft>
                <a:spcPts val="400"/>
              </a:spcAft>
              <a:buClr>
                <a:srgbClr val="137F7A"/>
              </a:buClr>
              <a:buSzTx/>
              <a:buFont typeface="Wingdings" pitchFamily="2" charset="2"/>
              <a:buNone/>
            </a:pPr>
            <a:endParaRPr lang="en-US" sz="1800" b="1" dirty="0" smtClean="0">
              <a:latin typeface="Arial" charset="0"/>
            </a:endParaRPr>
          </a:p>
          <a:p>
            <a:pPr lvl="4">
              <a:spcAft>
                <a:spcPts val="400"/>
              </a:spcAft>
              <a:buClr>
                <a:srgbClr val="137F7A"/>
              </a:buClr>
              <a:buSzTx/>
            </a:pPr>
            <a:r>
              <a:rPr lang="en-US" sz="2000" b="1" dirty="0" smtClean="0">
                <a:solidFill>
                  <a:srgbClr val="862175"/>
                </a:solidFill>
                <a:latin typeface="Arial" charset="0"/>
              </a:rPr>
              <a:t>M</a:t>
            </a:r>
            <a:r>
              <a:rPr lang="en-US" sz="2000" dirty="0" smtClean="0">
                <a:solidFill>
                  <a:srgbClr val="862175"/>
                </a:solidFill>
                <a:latin typeface="Arial" charset="0"/>
              </a:rPr>
              <a:t>easurable</a:t>
            </a:r>
            <a:r>
              <a:rPr lang="en-US" sz="1800" dirty="0" smtClean="0">
                <a:latin typeface="Arial" charset="0"/>
              </a:rPr>
              <a:t>: includes quantifiable criteria of how the result will be measured such as quantity, frequency and time period</a:t>
            </a:r>
          </a:p>
          <a:p>
            <a:pPr lvl="4">
              <a:spcAft>
                <a:spcPts val="400"/>
              </a:spcAft>
              <a:buClr>
                <a:srgbClr val="137F7A"/>
              </a:buClr>
              <a:buSzTx/>
              <a:buFont typeface="Wingdings" pitchFamily="2" charset="2"/>
              <a:buNone/>
            </a:pPr>
            <a:endParaRPr lang="en-US" sz="1800" b="1" dirty="0" smtClean="0">
              <a:latin typeface="Arial" charset="0"/>
            </a:endParaRPr>
          </a:p>
          <a:p>
            <a:pPr lvl="4">
              <a:spcAft>
                <a:spcPts val="400"/>
              </a:spcAft>
              <a:buClr>
                <a:srgbClr val="137F7A"/>
              </a:buClr>
              <a:buSzTx/>
            </a:pPr>
            <a:r>
              <a:rPr lang="en-US" sz="2000" b="1" dirty="0" smtClean="0">
                <a:solidFill>
                  <a:srgbClr val="862175"/>
                </a:solidFill>
                <a:latin typeface="Arial" charset="0"/>
              </a:rPr>
              <a:t>A</a:t>
            </a:r>
            <a:r>
              <a:rPr lang="en-US" sz="2000" dirty="0" smtClean="0">
                <a:solidFill>
                  <a:srgbClr val="862175"/>
                </a:solidFill>
                <a:latin typeface="Arial" charset="0"/>
              </a:rPr>
              <a:t>chievable</a:t>
            </a:r>
            <a:r>
              <a:rPr lang="en-US" sz="1800" dirty="0" smtClean="0">
                <a:latin typeface="Arial" charset="0"/>
              </a:rPr>
              <a:t>: realistic, clinically appropriate, and credible (Case Manager, Medical Director, enrollee or provider is confident that he/she has the ability to attain the goal)</a:t>
            </a:r>
          </a:p>
          <a:p>
            <a:pPr lvl="4">
              <a:spcAft>
                <a:spcPts val="400"/>
              </a:spcAft>
              <a:buClr>
                <a:srgbClr val="137F7A"/>
              </a:buClr>
              <a:buSzTx/>
              <a:buFont typeface="Wingdings" pitchFamily="2" charset="2"/>
              <a:buNone/>
            </a:pPr>
            <a:endParaRPr lang="en-US" sz="1800" b="1" dirty="0" smtClean="0">
              <a:latin typeface="Arial" charset="0"/>
            </a:endParaRPr>
          </a:p>
          <a:p>
            <a:pPr lvl="4">
              <a:spcAft>
                <a:spcPts val="400"/>
              </a:spcAft>
              <a:buClr>
                <a:srgbClr val="137F7A"/>
              </a:buClr>
              <a:buSzTx/>
            </a:pPr>
            <a:r>
              <a:rPr lang="en-US" sz="2000" b="1" dirty="0" smtClean="0">
                <a:solidFill>
                  <a:srgbClr val="862175"/>
                </a:solidFill>
                <a:latin typeface="Arial" charset="0"/>
              </a:rPr>
              <a:t>R</a:t>
            </a:r>
            <a:r>
              <a:rPr lang="en-US" sz="2000" dirty="0" smtClean="0">
                <a:solidFill>
                  <a:srgbClr val="862175"/>
                </a:solidFill>
                <a:latin typeface="Arial" charset="0"/>
              </a:rPr>
              <a:t>esults-oriented</a:t>
            </a:r>
            <a:r>
              <a:rPr lang="en-US" sz="1800" dirty="0" smtClean="0">
                <a:latin typeface="Arial" charset="0"/>
              </a:rPr>
              <a:t>: stated in terms of an outcome that must be achieved and requires focused interventions and effort</a:t>
            </a:r>
          </a:p>
          <a:p>
            <a:pPr lvl="4">
              <a:spcAft>
                <a:spcPts val="400"/>
              </a:spcAft>
              <a:buClr>
                <a:srgbClr val="137F7A"/>
              </a:buClr>
              <a:buSzTx/>
              <a:buFont typeface="Wingdings" pitchFamily="2" charset="2"/>
              <a:buNone/>
            </a:pPr>
            <a:endParaRPr lang="en-US" sz="1800" b="1" dirty="0" smtClean="0">
              <a:latin typeface="Arial" charset="0"/>
            </a:endParaRPr>
          </a:p>
          <a:p>
            <a:pPr lvl="4">
              <a:spcAft>
                <a:spcPts val="400"/>
              </a:spcAft>
              <a:buClr>
                <a:srgbClr val="137F7A"/>
              </a:buClr>
              <a:buSzTx/>
            </a:pPr>
            <a:r>
              <a:rPr lang="en-US" sz="2000" b="1" dirty="0" smtClean="0">
                <a:solidFill>
                  <a:srgbClr val="862175"/>
                </a:solidFill>
                <a:latin typeface="Arial" charset="0"/>
              </a:rPr>
              <a:t>T</a:t>
            </a:r>
            <a:r>
              <a:rPr lang="en-US" sz="2000" dirty="0" smtClean="0">
                <a:solidFill>
                  <a:srgbClr val="862175"/>
                </a:solidFill>
                <a:latin typeface="Arial" charset="0"/>
              </a:rPr>
              <a:t>ime -bound</a:t>
            </a:r>
            <a:r>
              <a:rPr lang="en-US" sz="1800" dirty="0" smtClean="0">
                <a:latin typeface="Arial" charset="0"/>
              </a:rPr>
              <a:t>: includes specific deadline by which the goal must be achieved that focuses attention and effort on achieving the goal results</a:t>
            </a:r>
          </a:p>
        </p:txBody>
      </p:sp>
      <p:pic>
        <p:nvPicPr>
          <p:cNvPr id="68615" name="Picture 8" descr="MP900448318[1]"/>
          <p:cNvPicPr>
            <a:picLocks noChangeAspect="1" noChangeArrowheads="1"/>
          </p:cNvPicPr>
          <p:nvPr/>
        </p:nvPicPr>
        <p:blipFill>
          <a:blip r:embed="rId3" cstate="print"/>
          <a:srcRect/>
          <a:stretch>
            <a:fillRect/>
          </a:stretch>
        </p:blipFill>
        <p:spPr bwMode="auto">
          <a:xfrm>
            <a:off x="304800" y="2438400"/>
            <a:ext cx="1800225" cy="26987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60"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8394945D-D7BA-4C05-B9A9-5A7B86CF20C6}" type="slidenum">
              <a:rPr lang="en-US" sz="1200">
                <a:solidFill>
                  <a:srgbClr val="898989"/>
                </a:solidFill>
                <a:latin typeface="Calibri" pitchFamily="34" charset="0"/>
              </a:rPr>
              <a:pPr algn="r"/>
              <a:t>43</a:t>
            </a:fld>
            <a:endParaRPr lang="en-US" sz="1200">
              <a:solidFill>
                <a:srgbClr val="898989"/>
              </a:solidFill>
              <a:latin typeface="Calibri" pitchFamily="34" charset="0"/>
            </a:endParaRPr>
          </a:p>
        </p:txBody>
      </p:sp>
      <p:sp>
        <p:nvSpPr>
          <p:cNvPr id="70661"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B3B83F97-EC46-420B-9E19-2780EA31D720}" type="slidenum">
              <a:rPr lang="en-US" sz="1200">
                <a:solidFill>
                  <a:srgbClr val="898989"/>
                </a:solidFill>
                <a:latin typeface="Calibri" pitchFamily="34" charset="0"/>
              </a:rPr>
              <a:pPr algn="r"/>
              <a:t>43</a:t>
            </a:fld>
            <a:endParaRPr lang="en-US" sz="1200">
              <a:solidFill>
                <a:srgbClr val="898989"/>
              </a:solidFill>
              <a:latin typeface="Calibri" pitchFamily="34" charset="0"/>
            </a:endParaRPr>
          </a:p>
        </p:txBody>
      </p:sp>
      <p:sp>
        <p:nvSpPr>
          <p:cNvPr id="70662"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E4E730FF-294B-4F7A-B90C-8E548DD43F89}" type="slidenum">
              <a:rPr lang="en-US" sz="1200">
                <a:solidFill>
                  <a:srgbClr val="898989"/>
                </a:solidFill>
                <a:latin typeface="Calibri" pitchFamily="34" charset="0"/>
              </a:rPr>
              <a:pPr algn="r"/>
              <a:t>43</a:t>
            </a:fld>
            <a:endParaRPr lang="en-US" sz="1200">
              <a:solidFill>
                <a:srgbClr val="898989"/>
              </a:solidFill>
              <a:latin typeface="Calibri" pitchFamily="34" charset="0"/>
            </a:endParaRPr>
          </a:p>
        </p:txBody>
      </p:sp>
      <p:sp>
        <p:nvSpPr>
          <p:cNvPr id="70663" name="Rectangle 2"/>
          <p:cNvSpPr>
            <a:spLocks noGrp="1"/>
          </p:cNvSpPr>
          <p:nvPr>
            <p:ph type="title" idx="4294967295"/>
          </p:nvPr>
        </p:nvSpPr>
        <p:spPr>
          <a:xfrm>
            <a:off x="1981200" y="228600"/>
            <a:ext cx="6781800" cy="1679575"/>
          </a:xfrm>
        </p:spPr>
        <p:txBody>
          <a:bodyPr/>
          <a:lstStyle/>
          <a:p>
            <a:r>
              <a:rPr sz="2800" b="1" dirty="0" smtClean="0"/>
              <a:t>Management of Care Transitions</a:t>
            </a:r>
          </a:p>
        </p:txBody>
      </p:sp>
      <p:sp>
        <p:nvSpPr>
          <p:cNvPr id="70664" name="Rectangle 3"/>
          <p:cNvSpPr>
            <a:spLocks noGrp="1"/>
          </p:cNvSpPr>
          <p:nvPr>
            <p:ph type="body" idx="4294967295"/>
          </p:nvPr>
        </p:nvSpPr>
        <p:spPr>
          <a:xfrm>
            <a:off x="762000" y="1524000"/>
            <a:ext cx="7693025" cy="4968875"/>
          </a:xfrm>
        </p:spPr>
        <p:txBody>
          <a:bodyPr/>
          <a:lstStyle/>
          <a:p>
            <a:pPr>
              <a:lnSpc>
                <a:spcPts val="2500"/>
              </a:lnSpc>
              <a:buClr>
                <a:srgbClr val="137F7A"/>
              </a:buClr>
              <a:buFont typeface="Wingdings" pitchFamily="2" charset="2"/>
              <a:buChar char="u"/>
            </a:pPr>
            <a:r>
              <a:rPr sz="2000" dirty="0" smtClean="0">
                <a:latin typeface="Arial" charset="0"/>
              </a:rPr>
              <a:t>Enrollees are at increased risk of adverse outcomes when there is a transition from one care setting to another such as admission or discharge from a hospital, skilled nursing, rehabilitation center or home health</a:t>
            </a:r>
          </a:p>
          <a:p>
            <a:pPr>
              <a:lnSpc>
                <a:spcPts val="2500"/>
              </a:lnSpc>
              <a:buClr>
                <a:srgbClr val="137F7A"/>
              </a:buClr>
              <a:buFont typeface="Wingdings" pitchFamily="2" charset="2"/>
              <a:buChar char="u"/>
            </a:pPr>
            <a:r>
              <a:rPr sz="2000" dirty="0" smtClean="0">
                <a:latin typeface="Arial" charset="0"/>
              </a:rPr>
              <a:t>Dual enrollees experiencing or at-risk of an inpatient transition are identified (via pre-authorization, facility notification, surveillance)</a:t>
            </a:r>
          </a:p>
          <a:p>
            <a:pPr>
              <a:lnSpc>
                <a:spcPts val="2500"/>
              </a:lnSpc>
              <a:buClr>
                <a:srgbClr val="137F7A"/>
              </a:buClr>
              <a:buFont typeface="Wingdings" pitchFamily="2" charset="2"/>
              <a:buChar char="u"/>
            </a:pPr>
            <a:r>
              <a:rPr sz="2000" dirty="0" smtClean="0">
                <a:latin typeface="Arial" charset="0"/>
              </a:rPr>
              <a:t>Inpatient stays (acute, SNF, rehab) are monitored including the establishment of the Care Plan by the physician in 1 business day of admission</a:t>
            </a:r>
          </a:p>
          <a:p>
            <a:pPr>
              <a:lnSpc>
                <a:spcPts val="2500"/>
              </a:lnSpc>
              <a:buClr>
                <a:srgbClr val="137F7A"/>
              </a:buClr>
              <a:buFont typeface="Wingdings" pitchFamily="2" charset="2"/>
              <a:buChar char="u"/>
            </a:pPr>
            <a:r>
              <a:rPr sz="2000" dirty="0" smtClean="0">
                <a:latin typeface="Arial" charset="0"/>
              </a:rPr>
              <a:t>When the enrollee is discharged home, the Case Manager conducts post-discharge calls in 2 business days of notification to review changes to Care Plan, assist with discharge needs, review medications and encourage follow-up care with provider</a:t>
            </a:r>
          </a:p>
        </p:txBody>
      </p:sp>
    </p:spTree>
    <p:custDataLst>
      <p:tags r:id="rId1"/>
    </p:custData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8"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D0BEAB5B-5FA5-4718-B487-B85A13B5706D}" type="slidenum">
              <a:rPr lang="en-US" sz="1200">
                <a:solidFill>
                  <a:srgbClr val="898989"/>
                </a:solidFill>
                <a:latin typeface="Calibri" pitchFamily="34" charset="0"/>
              </a:rPr>
              <a:pPr algn="r"/>
              <a:t>44</a:t>
            </a:fld>
            <a:endParaRPr lang="en-US" sz="1200">
              <a:solidFill>
                <a:srgbClr val="898989"/>
              </a:solidFill>
              <a:latin typeface="Calibri" pitchFamily="34" charset="0"/>
            </a:endParaRPr>
          </a:p>
        </p:txBody>
      </p:sp>
      <p:sp>
        <p:nvSpPr>
          <p:cNvPr id="72709"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0F4B0933-9EB2-4399-B572-C0B393CC9068}" type="slidenum">
              <a:rPr lang="en-US" sz="1200">
                <a:solidFill>
                  <a:srgbClr val="898989"/>
                </a:solidFill>
                <a:latin typeface="Calibri" pitchFamily="34" charset="0"/>
              </a:rPr>
              <a:pPr algn="r"/>
              <a:t>44</a:t>
            </a:fld>
            <a:endParaRPr lang="en-US" sz="1200">
              <a:solidFill>
                <a:srgbClr val="898989"/>
              </a:solidFill>
              <a:latin typeface="Calibri" pitchFamily="34" charset="0"/>
            </a:endParaRPr>
          </a:p>
        </p:txBody>
      </p:sp>
      <p:sp>
        <p:nvSpPr>
          <p:cNvPr id="72710"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2E971A99-EB1E-4E8D-B4E1-7AA626ABC988}" type="slidenum">
              <a:rPr lang="en-US" sz="1200">
                <a:solidFill>
                  <a:srgbClr val="898989"/>
                </a:solidFill>
                <a:latin typeface="Calibri" pitchFamily="34" charset="0"/>
              </a:rPr>
              <a:pPr algn="r"/>
              <a:t>44</a:t>
            </a:fld>
            <a:endParaRPr lang="en-US" sz="1200">
              <a:solidFill>
                <a:srgbClr val="898989"/>
              </a:solidFill>
              <a:latin typeface="Calibri" pitchFamily="34" charset="0"/>
            </a:endParaRPr>
          </a:p>
        </p:txBody>
      </p:sp>
      <p:sp>
        <p:nvSpPr>
          <p:cNvPr id="72711" name="Rectangle 2"/>
          <p:cNvSpPr>
            <a:spLocks noGrp="1"/>
          </p:cNvSpPr>
          <p:nvPr>
            <p:ph type="title" idx="4294967295"/>
          </p:nvPr>
        </p:nvSpPr>
        <p:spPr>
          <a:xfrm>
            <a:off x="1981200" y="530225"/>
            <a:ext cx="6781800" cy="688975"/>
          </a:xfrm>
        </p:spPr>
        <p:txBody>
          <a:bodyPr/>
          <a:lstStyle/>
          <a:p>
            <a:r>
              <a:rPr sz="2400" b="1" dirty="0" smtClean="0"/>
              <a:t>Care Transitions</a:t>
            </a:r>
          </a:p>
        </p:txBody>
      </p:sp>
      <p:sp>
        <p:nvSpPr>
          <p:cNvPr id="2" name="Oval 3"/>
          <p:cNvSpPr>
            <a:spLocks noChangeArrowheads="1"/>
          </p:cNvSpPr>
          <p:nvPr/>
        </p:nvSpPr>
        <p:spPr bwMode="auto">
          <a:xfrm>
            <a:off x="2971800" y="1143000"/>
            <a:ext cx="4038600" cy="1676400"/>
          </a:xfrm>
          <a:prstGeom prst="ellipse">
            <a:avLst/>
          </a:prstGeom>
          <a:solidFill>
            <a:srgbClr val="FFFF66">
              <a:alpha val="50195"/>
            </a:srgbClr>
          </a:solidFill>
          <a:ln w="9525">
            <a:solidFill>
              <a:schemeClr val="tx1"/>
            </a:solidFill>
            <a:round/>
            <a:headEnd/>
            <a:tailEnd/>
          </a:ln>
        </p:spPr>
        <p:txBody>
          <a:bodyPr wrap="none" anchor="ctr"/>
          <a:lstStyle/>
          <a:p>
            <a:pPr algn="ctr"/>
            <a:r>
              <a:rPr lang="en-US" sz="2000">
                <a:solidFill>
                  <a:schemeClr val="hlink"/>
                </a:solidFill>
              </a:rPr>
              <a:t>Stratification/Surveillance</a:t>
            </a:r>
          </a:p>
          <a:p>
            <a:pPr algn="ctr"/>
            <a:r>
              <a:rPr lang="en-US" sz="2000">
                <a:solidFill>
                  <a:schemeClr val="hlink"/>
                </a:solidFill>
              </a:rPr>
              <a:t>Case Management</a:t>
            </a:r>
          </a:p>
          <a:p>
            <a:pPr algn="ctr"/>
            <a:r>
              <a:rPr lang="en-US" sz="2000">
                <a:solidFill>
                  <a:schemeClr val="hlink"/>
                </a:solidFill>
              </a:rPr>
              <a:t>Disease Management</a:t>
            </a:r>
          </a:p>
        </p:txBody>
      </p:sp>
      <p:sp>
        <p:nvSpPr>
          <p:cNvPr id="3" name="Oval 4"/>
          <p:cNvSpPr>
            <a:spLocks noChangeArrowheads="1"/>
          </p:cNvSpPr>
          <p:nvPr/>
        </p:nvSpPr>
        <p:spPr bwMode="auto">
          <a:xfrm>
            <a:off x="2895600" y="2819400"/>
            <a:ext cx="4114800" cy="1676400"/>
          </a:xfrm>
          <a:prstGeom prst="ellipse">
            <a:avLst/>
          </a:prstGeom>
          <a:solidFill>
            <a:srgbClr val="FFFF66">
              <a:alpha val="50195"/>
            </a:srgbClr>
          </a:solidFill>
          <a:ln w="9525">
            <a:solidFill>
              <a:schemeClr val="tx1"/>
            </a:solidFill>
            <a:round/>
            <a:headEnd/>
            <a:tailEnd/>
          </a:ln>
        </p:spPr>
        <p:txBody>
          <a:bodyPr wrap="none" anchor="ctr"/>
          <a:lstStyle/>
          <a:p>
            <a:pPr algn="ctr"/>
            <a:r>
              <a:rPr lang="en-US" sz="2000">
                <a:solidFill>
                  <a:schemeClr val="hlink"/>
                </a:solidFill>
              </a:rPr>
              <a:t>Pre-Authorization</a:t>
            </a:r>
          </a:p>
          <a:p>
            <a:pPr algn="ctr"/>
            <a:r>
              <a:rPr lang="en-US" sz="2000">
                <a:solidFill>
                  <a:schemeClr val="hlink"/>
                </a:solidFill>
              </a:rPr>
              <a:t>Notification of Admits in 24 rs</a:t>
            </a:r>
          </a:p>
          <a:p>
            <a:pPr algn="ctr"/>
            <a:r>
              <a:rPr lang="en-US" sz="2000">
                <a:solidFill>
                  <a:schemeClr val="hlink"/>
                </a:solidFill>
              </a:rPr>
              <a:t>Daily Admission Reports</a:t>
            </a:r>
          </a:p>
        </p:txBody>
      </p:sp>
      <p:sp>
        <p:nvSpPr>
          <p:cNvPr id="70665" name="Oval 5"/>
          <p:cNvSpPr>
            <a:spLocks noChangeArrowheads="1"/>
          </p:cNvSpPr>
          <p:nvPr/>
        </p:nvSpPr>
        <p:spPr bwMode="auto">
          <a:xfrm>
            <a:off x="2895600" y="4495800"/>
            <a:ext cx="4038600" cy="1752600"/>
          </a:xfrm>
          <a:prstGeom prst="ellipse">
            <a:avLst/>
          </a:prstGeom>
          <a:solidFill>
            <a:srgbClr val="FFFF66">
              <a:alpha val="50195"/>
            </a:srgbClr>
          </a:solidFill>
          <a:ln w="9525">
            <a:solidFill>
              <a:schemeClr val="tx1"/>
            </a:solidFill>
            <a:round/>
            <a:headEnd/>
            <a:tailEnd/>
          </a:ln>
        </p:spPr>
        <p:txBody>
          <a:bodyPr wrap="none" anchor="ctr"/>
          <a:lstStyle/>
          <a:p>
            <a:pPr algn="ctr"/>
            <a:r>
              <a:rPr lang="en-US" sz="2000" dirty="0">
                <a:solidFill>
                  <a:schemeClr val="hlink"/>
                </a:solidFill>
              </a:rPr>
              <a:t>LTSS</a:t>
            </a:r>
          </a:p>
          <a:p>
            <a:pPr algn="ctr"/>
            <a:r>
              <a:rPr lang="en-US" sz="2000" dirty="0">
                <a:solidFill>
                  <a:schemeClr val="hlink"/>
                </a:solidFill>
              </a:rPr>
              <a:t>Prepare for Admission</a:t>
            </a:r>
          </a:p>
          <a:p>
            <a:pPr algn="ctr"/>
            <a:r>
              <a:rPr lang="en-US" sz="2000" dirty="0">
                <a:solidFill>
                  <a:schemeClr val="hlink"/>
                </a:solidFill>
              </a:rPr>
              <a:t>Communicate Care Plan</a:t>
            </a:r>
          </a:p>
          <a:p>
            <a:pPr algn="ctr"/>
            <a:r>
              <a:rPr lang="en-US" sz="2000" dirty="0">
                <a:solidFill>
                  <a:schemeClr val="hlink"/>
                </a:solidFill>
              </a:rPr>
              <a:t>Discharge Plan and Follow-Up</a:t>
            </a:r>
          </a:p>
          <a:p>
            <a:pPr algn="ctr"/>
            <a:endParaRPr lang="en-US" sz="2000" dirty="0">
              <a:solidFill>
                <a:schemeClr val="hlink"/>
              </a:solidFill>
            </a:endParaRPr>
          </a:p>
        </p:txBody>
      </p:sp>
      <p:sp>
        <p:nvSpPr>
          <p:cNvPr id="72715" name="Text Box 6"/>
          <p:cNvSpPr txBox="1">
            <a:spLocks noChangeArrowheads="1"/>
          </p:cNvSpPr>
          <p:nvPr/>
        </p:nvSpPr>
        <p:spPr bwMode="auto">
          <a:xfrm>
            <a:off x="304800" y="1600200"/>
            <a:ext cx="2057400" cy="457200"/>
          </a:xfrm>
          <a:prstGeom prst="rect">
            <a:avLst/>
          </a:prstGeom>
          <a:noFill/>
          <a:ln w="9525">
            <a:noFill/>
            <a:miter lim="800000"/>
            <a:headEnd/>
            <a:tailEnd/>
          </a:ln>
        </p:spPr>
        <p:txBody>
          <a:bodyPr>
            <a:spAutoFit/>
          </a:bodyPr>
          <a:lstStyle/>
          <a:p>
            <a:pPr>
              <a:spcBef>
                <a:spcPct val="50000"/>
              </a:spcBef>
            </a:pPr>
            <a:r>
              <a:rPr lang="en-US" sz="2400">
                <a:solidFill>
                  <a:schemeClr val="hlink"/>
                </a:solidFill>
              </a:rPr>
              <a:t>Prevention</a:t>
            </a:r>
          </a:p>
        </p:txBody>
      </p:sp>
      <p:sp>
        <p:nvSpPr>
          <p:cNvPr id="72716" name="Text Box 7"/>
          <p:cNvSpPr txBox="1">
            <a:spLocks noChangeArrowheads="1"/>
          </p:cNvSpPr>
          <p:nvPr/>
        </p:nvSpPr>
        <p:spPr bwMode="auto">
          <a:xfrm>
            <a:off x="304800" y="3429000"/>
            <a:ext cx="2286000" cy="457200"/>
          </a:xfrm>
          <a:prstGeom prst="rect">
            <a:avLst/>
          </a:prstGeom>
          <a:noFill/>
          <a:ln w="9525">
            <a:noFill/>
            <a:miter lim="800000"/>
            <a:headEnd/>
            <a:tailEnd/>
          </a:ln>
        </p:spPr>
        <p:txBody>
          <a:bodyPr>
            <a:spAutoFit/>
          </a:bodyPr>
          <a:lstStyle/>
          <a:p>
            <a:pPr>
              <a:spcBef>
                <a:spcPct val="50000"/>
              </a:spcBef>
            </a:pPr>
            <a:r>
              <a:rPr lang="en-US" sz="2400">
                <a:solidFill>
                  <a:schemeClr val="hlink"/>
                </a:solidFill>
              </a:rPr>
              <a:t>Identification</a:t>
            </a:r>
          </a:p>
        </p:txBody>
      </p:sp>
      <p:sp>
        <p:nvSpPr>
          <p:cNvPr id="72717" name="Text Box 8"/>
          <p:cNvSpPr txBox="1">
            <a:spLocks noChangeArrowheads="1"/>
          </p:cNvSpPr>
          <p:nvPr/>
        </p:nvSpPr>
        <p:spPr bwMode="auto">
          <a:xfrm>
            <a:off x="381000" y="5105400"/>
            <a:ext cx="2286000" cy="457200"/>
          </a:xfrm>
          <a:prstGeom prst="rect">
            <a:avLst/>
          </a:prstGeom>
          <a:noFill/>
          <a:ln w="9525">
            <a:noFill/>
            <a:miter lim="800000"/>
            <a:headEnd/>
            <a:tailEnd/>
          </a:ln>
        </p:spPr>
        <p:txBody>
          <a:bodyPr>
            <a:spAutoFit/>
          </a:bodyPr>
          <a:lstStyle/>
          <a:p>
            <a:pPr>
              <a:spcBef>
                <a:spcPct val="50000"/>
              </a:spcBef>
            </a:pPr>
            <a:r>
              <a:rPr lang="en-US" sz="2400">
                <a:solidFill>
                  <a:schemeClr val="hlink"/>
                </a:solidFill>
              </a:rPr>
              <a:t>Management</a:t>
            </a:r>
          </a:p>
        </p:txBody>
      </p:sp>
      <p:sp>
        <p:nvSpPr>
          <p:cNvPr id="72718" name="AutoShape 9"/>
          <p:cNvSpPr>
            <a:spLocks/>
          </p:cNvSpPr>
          <p:nvPr/>
        </p:nvSpPr>
        <p:spPr bwMode="auto">
          <a:xfrm>
            <a:off x="6858000" y="1295400"/>
            <a:ext cx="838200" cy="5029200"/>
          </a:xfrm>
          <a:prstGeom prst="rightBrace">
            <a:avLst>
              <a:gd name="adj1" fmla="val 50000"/>
              <a:gd name="adj2" fmla="val 50000"/>
            </a:avLst>
          </a:prstGeom>
          <a:noFill/>
          <a:ln w="9525">
            <a:solidFill>
              <a:schemeClr val="tx1"/>
            </a:solidFill>
            <a:round/>
            <a:headEnd/>
            <a:tailEnd/>
          </a:ln>
        </p:spPr>
        <p:txBody>
          <a:bodyPr wrap="none" anchor="ctr"/>
          <a:lstStyle/>
          <a:p>
            <a:endParaRPr lang="en-US" sz="1800"/>
          </a:p>
        </p:txBody>
      </p:sp>
      <p:sp>
        <p:nvSpPr>
          <p:cNvPr id="72719" name="Line 10"/>
          <p:cNvSpPr>
            <a:spLocks noChangeShapeType="1"/>
          </p:cNvSpPr>
          <p:nvPr/>
        </p:nvSpPr>
        <p:spPr bwMode="auto">
          <a:xfrm>
            <a:off x="1981200" y="1905000"/>
            <a:ext cx="990600" cy="0"/>
          </a:xfrm>
          <a:prstGeom prst="line">
            <a:avLst/>
          </a:prstGeom>
          <a:noFill/>
          <a:ln w="9525">
            <a:solidFill>
              <a:schemeClr val="tx1"/>
            </a:solidFill>
            <a:round/>
            <a:headEnd/>
            <a:tailEnd type="triangle" w="med" len="med"/>
          </a:ln>
        </p:spPr>
        <p:txBody>
          <a:bodyPr wrap="none"/>
          <a:lstStyle/>
          <a:p>
            <a:endParaRPr lang="en-US"/>
          </a:p>
        </p:txBody>
      </p:sp>
      <p:sp>
        <p:nvSpPr>
          <p:cNvPr id="72720" name="Line 11"/>
          <p:cNvSpPr>
            <a:spLocks noChangeShapeType="1"/>
          </p:cNvSpPr>
          <p:nvPr/>
        </p:nvSpPr>
        <p:spPr bwMode="auto">
          <a:xfrm>
            <a:off x="2133600" y="3657600"/>
            <a:ext cx="762000" cy="0"/>
          </a:xfrm>
          <a:prstGeom prst="line">
            <a:avLst/>
          </a:prstGeom>
          <a:noFill/>
          <a:ln w="9525">
            <a:solidFill>
              <a:schemeClr val="tx1"/>
            </a:solidFill>
            <a:round/>
            <a:headEnd/>
            <a:tailEnd type="triangle" w="med" len="med"/>
          </a:ln>
        </p:spPr>
        <p:txBody>
          <a:bodyPr wrap="none"/>
          <a:lstStyle/>
          <a:p>
            <a:endParaRPr lang="en-US"/>
          </a:p>
        </p:txBody>
      </p:sp>
      <p:sp>
        <p:nvSpPr>
          <p:cNvPr id="72721" name="Line 12"/>
          <p:cNvSpPr>
            <a:spLocks noChangeShapeType="1"/>
          </p:cNvSpPr>
          <p:nvPr/>
        </p:nvSpPr>
        <p:spPr bwMode="auto">
          <a:xfrm>
            <a:off x="2286000" y="5334000"/>
            <a:ext cx="609600" cy="0"/>
          </a:xfrm>
          <a:prstGeom prst="line">
            <a:avLst/>
          </a:prstGeom>
          <a:noFill/>
          <a:ln w="9525">
            <a:solidFill>
              <a:schemeClr val="tx1"/>
            </a:solidFill>
            <a:round/>
            <a:headEnd/>
            <a:tailEnd type="triangle" w="med" len="med"/>
          </a:ln>
        </p:spPr>
        <p:txBody>
          <a:bodyPr wrap="none"/>
          <a:lstStyle/>
          <a:p>
            <a:endParaRPr lang="en-US"/>
          </a:p>
        </p:txBody>
      </p:sp>
      <p:sp>
        <p:nvSpPr>
          <p:cNvPr id="4" name="AutoShape 13"/>
          <p:cNvSpPr>
            <a:spLocks noChangeArrowheads="1"/>
          </p:cNvSpPr>
          <p:nvPr/>
        </p:nvSpPr>
        <p:spPr bwMode="auto">
          <a:xfrm>
            <a:off x="7772400" y="2895600"/>
            <a:ext cx="1219200" cy="1905000"/>
          </a:xfrm>
          <a:prstGeom prst="roundRect">
            <a:avLst>
              <a:gd name="adj" fmla="val 16667"/>
            </a:avLst>
          </a:prstGeom>
          <a:solidFill>
            <a:srgbClr val="CCFFCC"/>
          </a:solidFill>
          <a:ln w="9525">
            <a:solidFill>
              <a:schemeClr val="tx1"/>
            </a:solidFill>
            <a:round/>
            <a:headEnd/>
            <a:tailEnd/>
          </a:ln>
        </p:spPr>
        <p:txBody>
          <a:bodyPr wrap="none" anchor="ctr"/>
          <a:lstStyle/>
          <a:p>
            <a:pPr algn="ctr"/>
            <a:r>
              <a:rPr lang="en-US" sz="2000">
                <a:solidFill>
                  <a:schemeClr val="hlink"/>
                </a:solidFill>
              </a:rPr>
              <a:t>Improve</a:t>
            </a:r>
          </a:p>
          <a:p>
            <a:pPr algn="ctr"/>
            <a:r>
              <a:rPr lang="en-US" sz="2000">
                <a:solidFill>
                  <a:schemeClr val="hlink"/>
                </a:solidFill>
              </a:rPr>
              <a:t> Outcomes</a:t>
            </a:r>
          </a:p>
          <a:p>
            <a:pPr algn="ctr"/>
            <a:endParaRPr lang="en-US" sz="2000">
              <a:solidFill>
                <a:schemeClr val="hlink"/>
              </a:solidFill>
            </a:endParaRPr>
          </a:p>
          <a:p>
            <a:pPr algn="ctr"/>
            <a:r>
              <a:rPr lang="en-US" sz="2000">
                <a:solidFill>
                  <a:schemeClr val="hlink"/>
                </a:solidFill>
              </a:rPr>
              <a:t>Decrease </a:t>
            </a:r>
          </a:p>
          <a:p>
            <a:pPr algn="ctr"/>
            <a:r>
              <a:rPr lang="en-US" sz="2000">
                <a:solidFill>
                  <a:schemeClr val="hlink"/>
                </a:solidFill>
              </a:rPr>
              <a:t>Readmits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0665"/>
                                        </p:tgtEl>
                                        <p:attrNameLst>
                                          <p:attrName>style.visibility</p:attrName>
                                        </p:attrNameLst>
                                      </p:cBhvr>
                                      <p:to>
                                        <p:strVal val="visible"/>
                                      </p:to>
                                    </p:set>
                                    <p:anim calcmode="lin" valueType="num">
                                      <p:cBhvr additive="base">
                                        <p:cTn id="19" dur="1000" fill="hold"/>
                                        <p:tgtEl>
                                          <p:spTgt spid="70665"/>
                                        </p:tgtEl>
                                        <p:attrNameLst>
                                          <p:attrName>ppt_x</p:attrName>
                                        </p:attrNameLst>
                                      </p:cBhvr>
                                      <p:tavLst>
                                        <p:tav tm="0">
                                          <p:val>
                                            <p:strVal val="0-#ppt_w/2"/>
                                          </p:val>
                                        </p:tav>
                                        <p:tav tm="100000">
                                          <p:val>
                                            <p:strVal val="#ppt_x"/>
                                          </p:val>
                                        </p:tav>
                                      </p:tavLst>
                                    </p:anim>
                                    <p:anim calcmode="lin" valueType="num">
                                      <p:cBhvr additive="base">
                                        <p:cTn id="20" dur="1000" fill="hold"/>
                                        <p:tgtEl>
                                          <p:spTgt spid="7066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3" grpId="0" animBg="1"/>
      <p:bldP spid="70665" grpId="0" animBg="1"/>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1600200" y="1371600"/>
            <a:ext cx="7086600" cy="2285999"/>
          </a:xfrm>
        </p:spPr>
        <p:txBody>
          <a:bodyPr/>
          <a:lstStyle/>
          <a:p>
            <a:r>
              <a:rPr lang="en-US" dirty="0" smtClean="0">
                <a:latin typeface="Arial" pitchFamily="34" charset="0"/>
                <a:cs typeface="Arial" pitchFamily="34" charset="0"/>
              </a:rPr>
              <a:t> In the Olmstead decision the court upheld that </a:t>
            </a:r>
            <a:r>
              <a:rPr lang="en-US" dirty="0">
                <a:latin typeface="Arial" pitchFamily="34" charset="0"/>
                <a:cs typeface="Arial" pitchFamily="34" charset="0"/>
              </a:rPr>
              <a:t>public entities must provide community-based services to persons with disabilities </a:t>
            </a:r>
            <a:r>
              <a:rPr lang="en-US" dirty="0" smtClean="0">
                <a:latin typeface="Arial" pitchFamily="34" charset="0"/>
                <a:cs typeface="Arial" pitchFamily="34" charset="0"/>
              </a:rPr>
              <a:t>when:</a:t>
            </a:r>
            <a:endParaRPr lang="en-US" dirty="0">
              <a:latin typeface="Arial" pitchFamily="34" charset="0"/>
              <a:cs typeface="Arial" pitchFamily="34" charset="0"/>
            </a:endParaRPr>
          </a:p>
          <a:p>
            <a:pPr lvl="1">
              <a:buFont typeface="+mj-lt"/>
              <a:buAutoNum type="arabicPeriod"/>
            </a:pPr>
            <a:r>
              <a:rPr lang="en-US" sz="1600" dirty="0" smtClean="0">
                <a:latin typeface="Arial" pitchFamily="34" charset="0"/>
                <a:cs typeface="Arial" pitchFamily="34" charset="0"/>
              </a:rPr>
              <a:t>such </a:t>
            </a:r>
            <a:r>
              <a:rPr lang="en-US" sz="1600" dirty="0">
                <a:latin typeface="Arial" pitchFamily="34" charset="0"/>
                <a:cs typeface="Arial" pitchFamily="34" charset="0"/>
              </a:rPr>
              <a:t>services are appropriate;</a:t>
            </a:r>
          </a:p>
          <a:p>
            <a:pPr lvl="1">
              <a:buFont typeface="+mj-lt"/>
              <a:buAutoNum type="arabicPeriod"/>
            </a:pPr>
            <a:r>
              <a:rPr lang="en-US" sz="1600" dirty="0" smtClean="0">
                <a:latin typeface="Arial" pitchFamily="34" charset="0"/>
                <a:cs typeface="Arial" pitchFamily="34" charset="0"/>
              </a:rPr>
              <a:t>the </a:t>
            </a:r>
            <a:r>
              <a:rPr lang="en-US" sz="1600" dirty="0">
                <a:latin typeface="Arial" pitchFamily="34" charset="0"/>
                <a:cs typeface="Arial" pitchFamily="34" charset="0"/>
              </a:rPr>
              <a:t>affected persons do not oppose community-based treatment; and </a:t>
            </a:r>
          </a:p>
          <a:p>
            <a:pPr lvl="1">
              <a:buFont typeface="+mj-lt"/>
              <a:buAutoNum type="arabicPeriod"/>
            </a:pPr>
            <a:r>
              <a:rPr lang="en-US" sz="1600" dirty="0" smtClean="0">
                <a:latin typeface="Arial" pitchFamily="34" charset="0"/>
                <a:cs typeface="Arial" pitchFamily="34" charset="0"/>
              </a:rPr>
              <a:t>community-based </a:t>
            </a:r>
            <a:r>
              <a:rPr lang="en-US" sz="1600" dirty="0">
                <a:latin typeface="Arial" pitchFamily="34" charset="0"/>
                <a:cs typeface="Arial" pitchFamily="34" charset="0"/>
              </a:rPr>
              <a:t>services can be reasonably accommodated, taking into account the resources available to the public entity and the needs of others who are receiving disability services from the entity. </a:t>
            </a:r>
          </a:p>
          <a:p>
            <a:r>
              <a:rPr lang="en-US" dirty="0">
                <a:latin typeface="Arial" pitchFamily="34" charset="0"/>
                <a:cs typeface="Arial" pitchFamily="34" charset="0"/>
              </a:rPr>
              <a:t> </a:t>
            </a:r>
          </a:p>
        </p:txBody>
      </p:sp>
      <p:sp>
        <p:nvSpPr>
          <p:cNvPr id="10" name="Content Placeholder 9"/>
          <p:cNvSpPr>
            <a:spLocks noGrp="1"/>
          </p:cNvSpPr>
          <p:nvPr>
            <p:ph sz="half" idx="2"/>
          </p:nvPr>
        </p:nvSpPr>
        <p:spPr>
          <a:xfrm>
            <a:off x="1600200" y="3657600"/>
            <a:ext cx="7086600" cy="2514600"/>
          </a:xfrm>
        </p:spPr>
        <p:txBody>
          <a:bodyPr/>
          <a:lstStyle/>
          <a:p>
            <a:r>
              <a:rPr lang="en-US" dirty="0">
                <a:latin typeface="Arial" pitchFamily="34" charset="0"/>
                <a:cs typeface="Arial" pitchFamily="34" charset="0"/>
              </a:rPr>
              <a:t>The Supreme Court explained that its holding "reflects two evident judgments." </a:t>
            </a:r>
          </a:p>
          <a:p>
            <a:pPr lvl="1">
              <a:buFont typeface="+mj-lt"/>
              <a:buAutoNum type="arabicPeriod"/>
            </a:pPr>
            <a:r>
              <a:rPr lang="en-US" sz="1600" dirty="0" smtClean="0">
                <a:latin typeface="Arial" pitchFamily="34" charset="0"/>
                <a:cs typeface="Arial" pitchFamily="34" charset="0"/>
              </a:rPr>
              <a:t>"institutional </a:t>
            </a:r>
            <a:r>
              <a:rPr lang="en-US" sz="1600" dirty="0">
                <a:latin typeface="Arial" pitchFamily="34" charset="0"/>
                <a:cs typeface="Arial" pitchFamily="34" charset="0"/>
              </a:rPr>
              <a:t>placement of persons who can handle and benefit from community settings perpetuates unwarranted assumptions that persons so isolated are incapable of or unworthy of participating in community life." </a:t>
            </a:r>
          </a:p>
          <a:p>
            <a:pPr lvl="1">
              <a:buFont typeface="+mj-lt"/>
              <a:buAutoNum type="arabicPeriod"/>
            </a:pPr>
            <a:r>
              <a:rPr lang="en-US" sz="1600" dirty="0" smtClean="0">
                <a:latin typeface="Arial" pitchFamily="34" charset="0"/>
                <a:cs typeface="Arial" pitchFamily="34" charset="0"/>
              </a:rPr>
              <a:t>"</a:t>
            </a:r>
            <a:r>
              <a:rPr lang="en-US" sz="1600" dirty="0">
                <a:latin typeface="Arial" pitchFamily="34" charset="0"/>
                <a:cs typeface="Arial" pitchFamily="34" charset="0"/>
              </a:rPr>
              <a:t>confinement in an institution severely diminishes the everyday life activities of individuals, including family relations, social contacts, work options, economic independence, educational advancement, and cultural enrichment</a:t>
            </a:r>
            <a:r>
              <a:rPr lang="en-US" sz="1600" dirty="0" smtClean="0">
                <a:latin typeface="Arial" pitchFamily="34" charset="0"/>
                <a:cs typeface="Arial" pitchFamily="34" charset="0"/>
              </a:rPr>
              <a:t>."</a:t>
            </a:r>
            <a:endParaRPr lang="en-US" sz="1600" dirty="0">
              <a:latin typeface="Arial" pitchFamily="34" charset="0"/>
              <a:cs typeface="Arial" pitchFamily="34" charset="0"/>
            </a:endParaRPr>
          </a:p>
        </p:txBody>
      </p:sp>
      <p:sp>
        <p:nvSpPr>
          <p:cNvPr id="4" name="Text Placeholder 3"/>
          <p:cNvSpPr>
            <a:spLocks noGrp="1"/>
          </p:cNvSpPr>
          <p:nvPr>
            <p:ph type="body" sz="quarter" idx="13"/>
          </p:nvPr>
        </p:nvSpPr>
        <p:spPr>
          <a:xfrm>
            <a:off x="298704" y="2514600"/>
            <a:ext cx="1225296" cy="2194560"/>
          </a:xfrm>
        </p:spPr>
        <p:txBody>
          <a:bodyPr/>
          <a:lstStyle/>
          <a:p>
            <a:r>
              <a:rPr lang="en-US" dirty="0"/>
              <a:t>For more information on the Olmstead Decision, please visit the ADA web site</a:t>
            </a:r>
            <a:endParaRPr lang="en-US" dirty="0" smtClean="0">
              <a:hlinkClick r:id="rId3"/>
            </a:endParaRPr>
          </a:p>
          <a:p>
            <a:r>
              <a:rPr lang="en-US" dirty="0" smtClean="0">
                <a:hlinkClick r:id="rId3"/>
              </a:rPr>
              <a:t>http</a:t>
            </a:r>
            <a:r>
              <a:rPr lang="en-US" dirty="0">
                <a:hlinkClick r:id="rId3"/>
              </a:rPr>
              <a:t>://</a:t>
            </a:r>
            <a:r>
              <a:rPr lang="en-US" dirty="0" smtClean="0">
                <a:hlinkClick r:id="rId3"/>
              </a:rPr>
              <a:t>www.ada.gov/olmstead/</a:t>
            </a:r>
            <a:endParaRPr lang="en-US" dirty="0" smtClean="0"/>
          </a:p>
          <a:p>
            <a:endParaRPr lang="en-US" dirty="0"/>
          </a:p>
        </p:txBody>
      </p:sp>
      <p:sp>
        <p:nvSpPr>
          <p:cNvPr id="12" name="Rectangle 2"/>
          <p:cNvSpPr txBox="1">
            <a:spLocks/>
          </p:cNvSpPr>
          <p:nvPr/>
        </p:nvSpPr>
        <p:spPr bwMode="auto">
          <a:xfrm>
            <a:off x="1981200" y="457200"/>
            <a:ext cx="67818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lnSpc>
                <a:spcPct val="80000"/>
              </a:lnSpc>
              <a:spcBef>
                <a:spcPct val="0"/>
              </a:spcBef>
              <a:spcAft>
                <a:spcPct val="0"/>
              </a:spcAft>
              <a:defRPr lang="en-US" sz="3000" kern="1200" dirty="0">
                <a:solidFill>
                  <a:schemeClr val="tx2"/>
                </a:solidFill>
                <a:latin typeface="Sabon" pitchFamily="18" charset="0"/>
                <a:ea typeface="ヒラギノ角ゴ Pro W3" charset="-128"/>
                <a:cs typeface="ヒラギノ角ゴ Pro W3" charset="-128"/>
              </a:defRPr>
            </a:lvl1pPr>
            <a:lvl2pPr algn="l" rtl="0" eaLnBrk="0" fontAlgn="base" hangingPunct="0">
              <a:lnSpc>
                <a:spcPct val="80000"/>
              </a:lnSpc>
              <a:spcBef>
                <a:spcPct val="0"/>
              </a:spcBef>
              <a:spcAft>
                <a:spcPct val="0"/>
              </a:spcAft>
              <a:defRPr sz="3000">
                <a:solidFill>
                  <a:schemeClr val="tx2"/>
                </a:solidFill>
                <a:latin typeface="Sabon" charset="0"/>
                <a:ea typeface="ヒラギノ角ゴ Pro W3" charset="-128"/>
                <a:cs typeface="ヒラギノ角ゴ Pro W3" charset="-128"/>
              </a:defRPr>
            </a:lvl2pPr>
            <a:lvl3pPr algn="l" rtl="0" eaLnBrk="0" fontAlgn="base" hangingPunct="0">
              <a:lnSpc>
                <a:spcPct val="80000"/>
              </a:lnSpc>
              <a:spcBef>
                <a:spcPct val="0"/>
              </a:spcBef>
              <a:spcAft>
                <a:spcPct val="0"/>
              </a:spcAft>
              <a:defRPr sz="3000">
                <a:solidFill>
                  <a:schemeClr val="tx2"/>
                </a:solidFill>
                <a:latin typeface="Sabon" charset="0"/>
                <a:ea typeface="ヒラギノ角ゴ Pro W3" charset="-128"/>
                <a:cs typeface="ヒラギノ角ゴ Pro W3" charset="-128"/>
              </a:defRPr>
            </a:lvl3pPr>
            <a:lvl4pPr algn="l" rtl="0" eaLnBrk="0" fontAlgn="base" hangingPunct="0">
              <a:lnSpc>
                <a:spcPct val="80000"/>
              </a:lnSpc>
              <a:spcBef>
                <a:spcPct val="0"/>
              </a:spcBef>
              <a:spcAft>
                <a:spcPct val="0"/>
              </a:spcAft>
              <a:defRPr sz="3000">
                <a:solidFill>
                  <a:schemeClr val="tx2"/>
                </a:solidFill>
                <a:latin typeface="Sabon" charset="0"/>
                <a:ea typeface="ヒラギノ角ゴ Pro W3" charset="-128"/>
                <a:cs typeface="ヒラギノ角ゴ Pro W3" charset="-128"/>
              </a:defRPr>
            </a:lvl4pPr>
            <a:lvl5pPr algn="l" rtl="0" eaLnBrk="0" fontAlgn="base" hangingPunct="0">
              <a:lnSpc>
                <a:spcPct val="80000"/>
              </a:lnSpc>
              <a:spcBef>
                <a:spcPct val="0"/>
              </a:spcBef>
              <a:spcAft>
                <a:spcPct val="0"/>
              </a:spcAft>
              <a:defRPr sz="3000">
                <a:solidFill>
                  <a:schemeClr val="tx2"/>
                </a:solidFill>
                <a:latin typeface="Sabon" charset="0"/>
                <a:ea typeface="ヒラギノ角ゴ Pro W3" charset="-128"/>
                <a:cs typeface="ヒラギノ角ゴ Pro W3" charset="-128"/>
              </a:defRPr>
            </a:lvl5pPr>
            <a:lvl6pPr marL="457200" algn="l" rtl="0" fontAlgn="base">
              <a:lnSpc>
                <a:spcPct val="80000"/>
              </a:lnSpc>
              <a:spcBef>
                <a:spcPct val="0"/>
              </a:spcBef>
              <a:spcAft>
                <a:spcPct val="0"/>
              </a:spcAft>
              <a:defRPr sz="3000">
                <a:solidFill>
                  <a:schemeClr val="tx2"/>
                </a:solidFill>
                <a:latin typeface="Sabon" charset="0"/>
              </a:defRPr>
            </a:lvl6pPr>
            <a:lvl7pPr marL="914400" algn="l" rtl="0" fontAlgn="base">
              <a:lnSpc>
                <a:spcPct val="80000"/>
              </a:lnSpc>
              <a:spcBef>
                <a:spcPct val="0"/>
              </a:spcBef>
              <a:spcAft>
                <a:spcPct val="0"/>
              </a:spcAft>
              <a:defRPr sz="3000">
                <a:solidFill>
                  <a:schemeClr val="tx2"/>
                </a:solidFill>
                <a:latin typeface="Sabon" charset="0"/>
              </a:defRPr>
            </a:lvl7pPr>
            <a:lvl8pPr marL="1371600" algn="l" rtl="0" fontAlgn="base">
              <a:lnSpc>
                <a:spcPct val="80000"/>
              </a:lnSpc>
              <a:spcBef>
                <a:spcPct val="0"/>
              </a:spcBef>
              <a:spcAft>
                <a:spcPct val="0"/>
              </a:spcAft>
              <a:defRPr sz="3000">
                <a:solidFill>
                  <a:schemeClr val="tx2"/>
                </a:solidFill>
                <a:latin typeface="Sabon" charset="0"/>
              </a:defRPr>
            </a:lvl8pPr>
            <a:lvl9pPr marL="1828800" algn="l" rtl="0" fontAlgn="base">
              <a:lnSpc>
                <a:spcPct val="80000"/>
              </a:lnSpc>
              <a:spcBef>
                <a:spcPct val="0"/>
              </a:spcBef>
              <a:spcAft>
                <a:spcPct val="0"/>
              </a:spcAft>
              <a:defRPr sz="3000">
                <a:solidFill>
                  <a:schemeClr val="tx2"/>
                </a:solidFill>
                <a:latin typeface="Sabon" charset="0"/>
              </a:defRPr>
            </a:lvl9pPr>
          </a:lstStyle>
          <a:p>
            <a:r>
              <a:rPr lang="en-US" dirty="0" smtClean="0"/>
              <a:t>Olmstead Decision</a:t>
            </a:r>
          </a:p>
        </p:txBody>
      </p:sp>
    </p:spTree>
    <p:extLst>
      <p:ext uri="{BB962C8B-B14F-4D97-AF65-F5344CB8AC3E}">
        <p14:creationId xmlns:p14="http://schemas.microsoft.com/office/powerpoint/2010/main" val="36667329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D4BAD83B-EFF9-4F2C-8545-A60BF9D3C6C5}" type="slidenum">
              <a:rPr lang="en-US" sz="1200">
                <a:solidFill>
                  <a:srgbClr val="898989"/>
                </a:solidFill>
                <a:latin typeface="Calibri" pitchFamily="34" charset="0"/>
              </a:rPr>
              <a:pPr algn="r"/>
              <a:t>46</a:t>
            </a:fld>
            <a:endParaRPr lang="en-US" sz="1200">
              <a:solidFill>
                <a:srgbClr val="898989"/>
              </a:solidFill>
              <a:latin typeface="Calibri" pitchFamily="34" charset="0"/>
            </a:endParaRPr>
          </a:p>
        </p:txBody>
      </p:sp>
      <p:sp>
        <p:nvSpPr>
          <p:cNvPr id="74757" name="Rectangle 2"/>
          <p:cNvSpPr>
            <a:spLocks noGrp="1"/>
          </p:cNvSpPr>
          <p:nvPr>
            <p:ph type="title" idx="4294967295"/>
          </p:nvPr>
        </p:nvSpPr>
        <p:spPr>
          <a:xfrm>
            <a:off x="914400" y="530225"/>
            <a:ext cx="7848600" cy="1143000"/>
          </a:xfrm>
        </p:spPr>
        <p:txBody>
          <a:bodyPr/>
          <a:lstStyle/>
          <a:p>
            <a:r>
              <a:rPr sz="2800" b="1" dirty="0" smtClean="0"/>
              <a:t>Integration of Long Term Services and Supports (LTSS)</a:t>
            </a:r>
          </a:p>
        </p:txBody>
      </p:sp>
      <p:sp>
        <p:nvSpPr>
          <p:cNvPr id="74758" name="Rectangle 3"/>
          <p:cNvSpPr>
            <a:spLocks noGrp="1"/>
          </p:cNvSpPr>
          <p:nvPr>
            <p:ph type="body" idx="4294967295"/>
          </p:nvPr>
        </p:nvSpPr>
        <p:spPr>
          <a:xfrm>
            <a:off x="1295400" y="1600200"/>
            <a:ext cx="7086600" cy="4724400"/>
          </a:xfrm>
        </p:spPr>
        <p:txBody>
          <a:bodyPr/>
          <a:lstStyle/>
          <a:p>
            <a:r>
              <a:rPr sz="2000" dirty="0" smtClean="0">
                <a:latin typeface="Arial" charset="0"/>
              </a:rPr>
              <a:t>LTSS will be incorporated in to the care plan to support the independence of the enrollee in their homes and community. LTSS is to include the Medi-Cal State Plan benefits and services for the enrollee including:</a:t>
            </a:r>
          </a:p>
          <a:p>
            <a:endParaRPr sz="2000" dirty="0" smtClean="0">
              <a:latin typeface="Arial" charset="0"/>
            </a:endParaRPr>
          </a:p>
          <a:p>
            <a:pPr lvl="4">
              <a:lnSpc>
                <a:spcPts val="2400"/>
              </a:lnSpc>
            </a:pPr>
            <a:endParaRPr lang="en-US" sz="2000" i="1" dirty="0" smtClean="0">
              <a:solidFill>
                <a:srgbClr val="137F7A"/>
              </a:solidFill>
              <a:latin typeface="Sabon" pitchFamily="18" charset="0"/>
            </a:endParaRPr>
          </a:p>
        </p:txBody>
      </p:sp>
      <p:pic>
        <p:nvPicPr>
          <p:cNvPr id="74759" name="Picture 3"/>
          <p:cNvPicPr>
            <a:picLocks noChangeAspect="1" noChangeArrowheads="1"/>
          </p:cNvPicPr>
          <p:nvPr/>
        </p:nvPicPr>
        <p:blipFill>
          <a:blip r:embed="rId3"/>
          <a:srcRect r="5800"/>
          <a:stretch>
            <a:fillRect/>
          </a:stretch>
        </p:blipFill>
        <p:spPr bwMode="auto">
          <a:xfrm>
            <a:off x="4876800" y="2971800"/>
            <a:ext cx="3200400" cy="3043238"/>
          </a:xfrm>
          <a:prstGeom prst="rect">
            <a:avLst/>
          </a:prstGeom>
          <a:noFill/>
          <a:ln w="9525">
            <a:noFill/>
            <a:miter lim="800000"/>
            <a:headEnd/>
            <a:tailEnd/>
          </a:ln>
        </p:spPr>
      </p:pic>
      <p:sp>
        <p:nvSpPr>
          <p:cNvPr id="95237" name="Text Box 5"/>
          <p:cNvSpPr txBox="1">
            <a:spLocks noChangeArrowheads="1"/>
          </p:cNvSpPr>
          <p:nvPr/>
        </p:nvSpPr>
        <p:spPr bwMode="auto">
          <a:xfrm>
            <a:off x="304800" y="3155950"/>
            <a:ext cx="4816475" cy="236988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342900" indent="-342900">
              <a:spcBef>
                <a:spcPct val="10000"/>
              </a:spcBef>
              <a:buClr>
                <a:srgbClr val="862175"/>
              </a:buClr>
              <a:buFont typeface="Wingdings" pitchFamily="2" charset="2"/>
              <a:buChar char="q"/>
              <a:defRPr/>
            </a:pPr>
            <a:r>
              <a:rPr lang="en-US" sz="2000" i="1" dirty="0">
                <a:solidFill>
                  <a:srgbClr val="137F7A"/>
                </a:solidFill>
                <a:latin typeface="Sabon" pitchFamily="18" charset="0"/>
                <a:ea typeface="ヒラギノ角ゴ Pro W3"/>
                <a:cs typeface="ヒラギノ角ゴ Pro W3"/>
              </a:rPr>
              <a:t>Nursing Home (SNF/LTC)</a:t>
            </a:r>
          </a:p>
          <a:p>
            <a:pPr marL="342900" indent="-342900">
              <a:spcBef>
                <a:spcPct val="10000"/>
              </a:spcBef>
              <a:buClr>
                <a:srgbClr val="862175"/>
              </a:buClr>
              <a:buFont typeface="Wingdings" pitchFamily="2" charset="2"/>
              <a:buChar char="q"/>
              <a:defRPr/>
            </a:pPr>
            <a:r>
              <a:rPr lang="en-US" sz="2000" i="1" dirty="0">
                <a:solidFill>
                  <a:srgbClr val="137F7A"/>
                </a:solidFill>
                <a:latin typeface="Sabon" pitchFamily="18" charset="0"/>
                <a:ea typeface="ヒラギノ角ゴ Pro W3"/>
                <a:cs typeface="ヒラギノ角ゴ Pro W3"/>
              </a:rPr>
              <a:t>Palliative Care</a:t>
            </a:r>
          </a:p>
          <a:p>
            <a:pPr marL="342900" indent="-342900">
              <a:spcBef>
                <a:spcPct val="10000"/>
              </a:spcBef>
              <a:buClr>
                <a:srgbClr val="862175"/>
              </a:buClr>
              <a:buFont typeface="Wingdings" pitchFamily="2" charset="2"/>
              <a:buChar char="q"/>
              <a:defRPr/>
            </a:pPr>
            <a:r>
              <a:rPr lang="en-US" sz="2000" i="1" dirty="0" smtClean="0">
                <a:solidFill>
                  <a:srgbClr val="137F7A"/>
                </a:solidFill>
                <a:latin typeface="Sabon" pitchFamily="18" charset="0"/>
              </a:rPr>
              <a:t>In-Home </a:t>
            </a:r>
            <a:r>
              <a:rPr lang="en-US" sz="2000" i="1" dirty="0">
                <a:solidFill>
                  <a:srgbClr val="137F7A"/>
                </a:solidFill>
                <a:latin typeface="Sabon" pitchFamily="18" charset="0"/>
              </a:rPr>
              <a:t>S</a:t>
            </a:r>
            <a:r>
              <a:rPr lang="en-US" sz="2000" i="1" dirty="0" smtClean="0">
                <a:solidFill>
                  <a:srgbClr val="137F7A"/>
                </a:solidFill>
                <a:latin typeface="Sabon" pitchFamily="18" charset="0"/>
              </a:rPr>
              <a:t>upportive </a:t>
            </a:r>
            <a:r>
              <a:rPr lang="en-US" sz="2000" i="1" dirty="0">
                <a:solidFill>
                  <a:srgbClr val="137F7A"/>
                </a:solidFill>
                <a:latin typeface="Sabon" pitchFamily="18" charset="0"/>
              </a:rPr>
              <a:t>S</a:t>
            </a:r>
            <a:r>
              <a:rPr lang="en-US" sz="2000" i="1" dirty="0" smtClean="0">
                <a:solidFill>
                  <a:srgbClr val="137F7A"/>
                </a:solidFill>
                <a:latin typeface="Sabon" pitchFamily="18" charset="0"/>
              </a:rPr>
              <a:t>ervices </a:t>
            </a:r>
            <a:r>
              <a:rPr lang="en-US" sz="2000" i="1" dirty="0" smtClean="0">
                <a:solidFill>
                  <a:srgbClr val="137F7A"/>
                </a:solidFill>
                <a:latin typeface="Sabon" pitchFamily="18" charset="0"/>
                <a:ea typeface="ヒラギノ角ゴ Pro W3"/>
                <a:cs typeface="ヒラギノ角ゴ Pro W3"/>
              </a:rPr>
              <a:t>(IHSS</a:t>
            </a:r>
            <a:r>
              <a:rPr lang="en-US" sz="2000" i="1" dirty="0">
                <a:solidFill>
                  <a:srgbClr val="137F7A"/>
                </a:solidFill>
                <a:latin typeface="Sabon" pitchFamily="18" charset="0"/>
                <a:ea typeface="ヒラギノ角ゴ Pro W3"/>
                <a:cs typeface="ヒラギノ角ゴ Pro W3"/>
              </a:rPr>
              <a:t>)</a:t>
            </a:r>
          </a:p>
          <a:p>
            <a:pPr marL="342900" indent="-342900">
              <a:spcBef>
                <a:spcPct val="10000"/>
              </a:spcBef>
              <a:buClr>
                <a:srgbClr val="862175"/>
              </a:buClr>
              <a:buFont typeface="Wingdings" pitchFamily="2" charset="2"/>
              <a:buChar char="q"/>
              <a:defRPr/>
            </a:pPr>
            <a:r>
              <a:rPr lang="en-US" sz="2000" i="1" dirty="0">
                <a:solidFill>
                  <a:srgbClr val="137F7A"/>
                </a:solidFill>
                <a:latin typeface="Sabon" pitchFamily="18" charset="0"/>
                <a:ea typeface="ヒラギノ角ゴ Pro W3"/>
                <a:cs typeface="ヒラギノ角ゴ Pro W3"/>
              </a:rPr>
              <a:t>Community Based Adult Services (CBAS)</a:t>
            </a:r>
          </a:p>
          <a:p>
            <a:pPr marL="342900" indent="-342900">
              <a:spcBef>
                <a:spcPct val="10000"/>
              </a:spcBef>
              <a:buClr>
                <a:srgbClr val="862175"/>
              </a:buClr>
              <a:buFont typeface="Wingdings" pitchFamily="2" charset="2"/>
              <a:buChar char="q"/>
              <a:defRPr/>
            </a:pPr>
            <a:r>
              <a:rPr lang="en-US" sz="2000" i="1" dirty="0">
                <a:solidFill>
                  <a:srgbClr val="137F7A"/>
                </a:solidFill>
                <a:latin typeface="Sabon" pitchFamily="18" charset="0"/>
                <a:ea typeface="ヒラギノ角ゴ Pro W3"/>
                <a:cs typeface="ヒラギノ角ゴ Pro W3"/>
              </a:rPr>
              <a:t>Multipurpose Senior Services Program (MSSP)</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2"/>
          <p:cNvSpPr>
            <a:spLocks noGrp="1"/>
          </p:cNvSpPr>
          <p:nvPr>
            <p:ph type="title" idx="4294967295"/>
          </p:nvPr>
        </p:nvSpPr>
        <p:spPr/>
        <p:txBody>
          <a:bodyPr/>
          <a:lstStyle/>
          <a:p>
            <a:r>
              <a:rPr sz="2800" b="1" dirty="0" smtClean="0"/>
              <a:t>In</a:t>
            </a:r>
            <a:r>
              <a:rPr lang="en-US" sz="2800" b="1" dirty="0" smtClean="0"/>
              <a:t>-Home Supportive Services </a:t>
            </a:r>
            <a:r>
              <a:rPr sz="2800" b="1" dirty="0" smtClean="0"/>
              <a:t>(IHSS)</a:t>
            </a:r>
          </a:p>
        </p:txBody>
      </p:sp>
      <p:sp>
        <p:nvSpPr>
          <p:cNvPr id="76805" name="Rectangle 3"/>
          <p:cNvSpPr>
            <a:spLocks noGrp="1"/>
          </p:cNvSpPr>
          <p:nvPr>
            <p:ph type="body" idx="4294967295"/>
          </p:nvPr>
        </p:nvSpPr>
        <p:spPr>
          <a:xfrm>
            <a:off x="1371600" y="1676400"/>
            <a:ext cx="7388225" cy="4724400"/>
          </a:xfrm>
        </p:spPr>
        <p:txBody>
          <a:bodyPr/>
          <a:lstStyle/>
          <a:p>
            <a:r>
              <a:rPr sz="2000" dirty="0" smtClean="0">
                <a:latin typeface="Arial" charset="0"/>
              </a:rPr>
              <a:t>IHSS performs a critical role in the lives of many Dual Eligible enrollees. The core tenet of this program includes:</a:t>
            </a:r>
            <a:r>
              <a:rPr sz="1800" dirty="0" smtClean="0">
                <a:latin typeface="Arial" charset="0"/>
              </a:rPr>
              <a:t> </a:t>
            </a:r>
          </a:p>
          <a:p>
            <a:pPr lvl="1">
              <a:buClr>
                <a:srgbClr val="137F7A"/>
              </a:buClr>
              <a:buFont typeface="Wingdings" pitchFamily="2" charset="2"/>
              <a:buChar char="Ø"/>
            </a:pPr>
            <a:r>
              <a:rPr dirty="0" smtClean="0"/>
              <a:t>Caregiver services that are enrollee directed, which means they have the rights to hire, fire, schedule, and supervise their IHSS care provider. </a:t>
            </a:r>
          </a:p>
          <a:p>
            <a:pPr lvl="1">
              <a:buClr>
                <a:srgbClr val="137F7A"/>
              </a:buClr>
              <a:buFont typeface="Wingdings" pitchFamily="2" charset="2"/>
              <a:buChar char="Ø"/>
            </a:pPr>
            <a:r>
              <a:rPr dirty="0" smtClean="0"/>
              <a:t>Reliance upon Health Net’s the ability to improve upon the IHSS system, while ensuring we do not fracture the system and disrupt enrollees’ abilities to receive needed IHSS services.</a:t>
            </a:r>
          </a:p>
          <a:p>
            <a:pPr lvl="1">
              <a:buClr>
                <a:srgbClr val="137F7A"/>
              </a:buClr>
              <a:buFont typeface="Wingdings" pitchFamily="2" charset="2"/>
              <a:buChar char="Ø"/>
            </a:pPr>
            <a:r>
              <a:rPr dirty="0" smtClean="0"/>
              <a:t>Health Net will develop care coordination practices with both LA and San Diego Counties while county social service </a:t>
            </a:r>
          </a:p>
          <a:p>
            <a:pPr lvl="1">
              <a:buClr>
                <a:srgbClr val="137F7A"/>
              </a:buClr>
              <a:buFont typeface="Wingdings" pitchFamily="2" charset="2"/>
              <a:buChar char="Ø"/>
            </a:pPr>
            <a:r>
              <a:rPr dirty="0" smtClean="0"/>
              <a:t>IHSS consumers will participate in the development of their Care Plan, and select who else participates in their planning of care. </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2"/>
          <p:cNvSpPr>
            <a:spLocks noGrp="1"/>
          </p:cNvSpPr>
          <p:nvPr>
            <p:ph type="title" idx="4294967295"/>
          </p:nvPr>
        </p:nvSpPr>
        <p:spPr/>
        <p:txBody>
          <a:bodyPr/>
          <a:lstStyle/>
          <a:p>
            <a:r>
              <a:rPr dirty="0" smtClean="0"/>
              <a:t>Skilled Nursing Facilities (SNF)</a:t>
            </a:r>
          </a:p>
        </p:txBody>
      </p:sp>
      <p:sp>
        <p:nvSpPr>
          <p:cNvPr id="77829" name="Rectangle 3"/>
          <p:cNvSpPr>
            <a:spLocks noGrp="1"/>
          </p:cNvSpPr>
          <p:nvPr>
            <p:ph type="body" idx="4294967295"/>
          </p:nvPr>
        </p:nvSpPr>
        <p:spPr>
          <a:xfrm>
            <a:off x="1219200" y="1524000"/>
            <a:ext cx="7540625" cy="4724400"/>
          </a:xfrm>
        </p:spPr>
        <p:txBody>
          <a:bodyPr/>
          <a:lstStyle/>
          <a:p>
            <a:r>
              <a:rPr sz="2000" dirty="0" smtClean="0">
                <a:latin typeface="Arial" charset="0"/>
              </a:rPr>
              <a:t>Many beneficiaries may have gone from acute care settings to nursing homes without adequate, appropriate community-based services being offered. </a:t>
            </a:r>
          </a:p>
          <a:p>
            <a:pPr lvl="3">
              <a:spcBef>
                <a:spcPct val="10000"/>
              </a:spcBef>
              <a:buClr>
                <a:srgbClr val="137F7A"/>
              </a:buClr>
              <a:buFont typeface="Wingdings" pitchFamily="2" charset="2"/>
              <a:buChar char="u"/>
            </a:pPr>
            <a:r>
              <a:rPr sz="1800" i="1" dirty="0" smtClean="0">
                <a:solidFill>
                  <a:srgbClr val="862175"/>
                </a:solidFill>
                <a:latin typeface="Arial" charset="0"/>
              </a:rPr>
              <a:t>Upon enrollment, Health Net's contracted LTC provider and cert</a:t>
            </a:r>
            <a:r>
              <a:rPr lang="en-US" sz="1800" i="1" dirty="0" smtClean="0">
                <a:solidFill>
                  <a:srgbClr val="862175"/>
                </a:solidFill>
                <a:latin typeface="Arial" charset="0"/>
              </a:rPr>
              <a:t>ai</a:t>
            </a:r>
            <a:r>
              <a:rPr sz="1800" i="1" dirty="0" smtClean="0">
                <a:solidFill>
                  <a:srgbClr val="862175"/>
                </a:solidFill>
                <a:latin typeface="Arial" charset="0"/>
              </a:rPr>
              <a:t>n medical groups will work with Dual Eligible enrollees living in a nursing home to determine if less restrictive living arrangements are wanted or feasible </a:t>
            </a:r>
          </a:p>
          <a:p>
            <a:pPr lvl="3">
              <a:spcBef>
                <a:spcPct val="10000"/>
              </a:spcBef>
              <a:buClr>
                <a:srgbClr val="137F7A"/>
              </a:buClr>
              <a:buFont typeface="Wingdings" pitchFamily="2" charset="2"/>
              <a:buChar char="u"/>
            </a:pPr>
            <a:r>
              <a:rPr sz="1800" i="1" dirty="0" smtClean="0">
                <a:solidFill>
                  <a:srgbClr val="862175"/>
                </a:solidFill>
                <a:latin typeface="Arial" charset="0"/>
              </a:rPr>
              <a:t>Building upon Health Net’s recent experience with the California Seniors &amp; Persons with Disabilities (SPDs) expansion, a more comprehensive approach has been developed to integrate the entire continuum of available services through the development of person-centered care management plans</a:t>
            </a:r>
          </a:p>
          <a:p>
            <a:pPr lvl="3">
              <a:spcBef>
                <a:spcPct val="10000"/>
              </a:spcBef>
              <a:buClr>
                <a:srgbClr val="137F7A"/>
              </a:buClr>
              <a:buFont typeface="Wingdings" pitchFamily="2" charset="2"/>
              <a:buChar char="u"/>
            </a:pPr>
            <a:r>
              <a:rPr lang="en-US" sz="1800" i="1" dirty="0">
                <a:solidFill>
                  <a:srgbClr val="862175"/>
                </a:solidFill>
                <a:latin typeface="Arial" charset="0"/>
              </a:rPr>
              <a:t>Health Net's contracted LTC </a:t>
            </a:r>
            <a:r>
              <a:rPr lang="en-US" sz="1800" i="1" dirty="0" smtClean="0">
                <a:solidFill>
                  <a:srgbClr val="862175"/>
                </a:solidFill>
                <a:latin typeface="Arial" charset="0"/>
              </a:rPr>
              <a:t>provider and </a:t>
            </a:r>
            <a:r>
              <a:rPr lang="en-US" sz="1800" i="1" dirty="0">
                <a:solidFill>
                  <a:srgbClr val="862175"/>
                </a:solidFill>
                <a:latin typeface="Arial" charset="0"/>
              </a:rPr>
              <a:t>certain medical </a:t>
            </a:r>
            <a:r>
              <a:rPr lang="en-US" sz="1800" i="1" dirty="0" smtClean="0">
                <a:solidFill>
                  <a:srgbClr val="862175"/>
                </a:solidFill>
                <a:latin typeface="Arial" charset="0"/>
              </a:rPr>
              <a:t>group’s </a:t>
            </a:r>
            <a:r>
              <a:rPr sz="1800" i="1" dirty="0" smtClean="0">
                <a:solidFill>
                  <a:srgbClr val="862175"/>
                </a:solidFill>
                <a:latin typeface="Arial" charset="0"/>
              </a:rPr>
              <a:t>Case managers will review all institutionalized enrollees and those at risk for institutional care to help keep them independent and in their homes</a:t>
            </a:r>
            <a:r>
              <a:rPr dirty="0" smtClean="0"/>
              <a:t> </a:t>
            </a: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2"/>
          <p:cNvSpPr>
            <a:spLocks noGrp="1"/>
          </p:cNvSpPr>
          <p:nvPr>
            <p:ph type="title" idx="4294967295"/>
          </p:nvPr>
        </p:nvSpPr>
        <p:spPr/>
        <p:txBody>
          <a:bodyPr/>
          <a:lstStyle/>
          <a:p>
            <a:r>
              <a:rPr sz="2800" b="1" dirty="0" smtClean="0"/>
              <a:t>CBAS and MSSP</a:t>
            </a:r>
          </a:p>
        </p:txBody>
      </p:sp>
      <p:sp>
        <p:nvSpPr>
          <p:cNvPr id="78853" name="Rectangle 3"/>
          <p:cNvSpPr>
            <a:spLocks noGrp="1"/>
          </p:cNvSpPr>
          <p:nvPr>
            <p:ph type="body" idx="4294967295"/>
          </p:nvPr>
        </p:nvSpPr>
        <p:spPr>
          <a:xfrm>
            <a:off x="1371600" y="1371600"/>
            <a:ext cx="7388225" cy="4724400"/>
          </a:xfrm>
        </p:spPr>
        <p:txBody>
          <a:bodyPr/>
          <a:lstStyle/>
          <a:p>
            <a:r>
              <a:rPr sz="2000" dirty="0" smtClean="0">
                <a:latin typeface="Arial" charset="0"/>
              </a:rPr>
              <a:t>In lieu of institutionalization in a SNF, Health Net's IDCT identifies enrollees who may benefit from CBAS programs, formerly known as adult day care centers. These services may be authorized for up to five days a week and could include the following:</a:t>
            </a:r>
            <a:r>
              <a:rPr sz="2000" dirty="0" smtClean="0"/>
              <a:t> </a:t>
            </a:r>
          </a:p>
          <a:p>
            <a:pPr lvl="1">
              <a:buFont typeface="Wingdings" pitchFamily="2" charset="2"/>
              <a:buChar char="u"/>
            </a:pPr>
            <a:r>
              <a:rPr sz="1800" i="0" dirty="0" smtClean="0">
                <a:solidFill>
                  <a:srgbClr val="137F7A"/>
                </a:solidFill>
                <a:latin typeface="Arial" charset="0"/>
              </a:rPr>
              <a:t>The CBAS waiver services delivered by licensed, community-based providers in an Adult Day Health Center (ADHC) setting.  A CBAS provider provides a bundled service package at an ADHC, pursuant to a participant’s evaluation, developed by the CBAS provider’s multidisciplinary team.</a:t>
            </a:r>
          </a:p>
          <a:p>
            <a:pPr lvl="1">
              <a:buFont typeface="Wingdings" pitchFamily="2" charset="2"/>
              <a:buChar char="u"/>
            </a:pPr>
            <a:r>
              <a:rPr sz="1800" i="0" dirty="0" smtClean="0">
                <a:solidFill>
                  <a:srgbClr val="137F7A"/>
                </a:solidFill>
                <a:latin typeface="Arial" charset="0"/>
              </a:rPr>
              <a:t>The MSSP provides social and health care management services for frail elderly Medi-Cal enrollees, 65 years and over, who are certified or certifiable for placement in a nursing facility but who wish to remain at home</a:t>
            </a:r>
            <a:r>
              <a:rPr i="0" dirty="0" smtClean="0">
                <a:solidFill>
                  <a:srgbClr val="137F7A"/>
                </a:solidFill>
              </a:rPr>
              <a:t>.</a:t>
            </a:r>
            <a:r>
              <a:rPr dirty="0" smtClean="0"/>
              <a:t> </a:t>
            </a:r>
          </a:p>
          <a:p>
            <a:pPr marL="1143000" lvl="2" indent="-228600">
              <a:buClr>
                <a:srgbClr val="137F7A"/>
              </a:buClr>
              <a:buFont typeface="Wingdings" pitchFamily="2" charset="2"/>
              <a:buChar char="Ø"/>
            </a:pPr>
            <a:r>
              <a:rPr i="1" dirty="0" smtClean="0">
                <a:solidFill>
                  <a:srgbClr val="862175"/>
                </a:solidFill>
                <a:latin typeface="Sabon" pitchFamily="18" charset="0"/>
              </a:rPr>
              <a:t>Goal is to arrange for and monitor the use of community services to prevent or delay premature institutional placement of frail elderly, Medi-Cal enrollees.</a:t>
            </a:r>
            <a:r>
              <a:rPr dirty="0" smtClean="0"/>
              <a:t> </a:t>
            </a:r>
          </a:p>
        </p:txBody>
      </p:sp>
      <p:sp>
        <p:nvSpPr>
          <p:cNvPr id="80902" name="Rectangle 6"/>
          <p:cNvSpPr>
            <a:spLocks noChangeArrowheads="1"/>
          </p:cNvSpPr>
          <p:nvPr/>
        </p:nvSpPr>
        <p:spPr bwMode="auto">
          <a:xfrm>
            <a:off x="152400" y="3429000"/>
            <a:ext cx="1600200" cy="20066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1400" i="1" dirty="0">
                <a:solidFill>
                  <a:srgbClr val="862175"/>
                </a:solidFill>
              </a:rPr>
              <a:t>Health Net will work with the Area Agency on Aging (AAA) and local MSSPs to explore options to expand capacity of the intensive care coordination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2873ECAC-FEFA-467F-B84E-83143DE57359}" type="slidenum">
              <a:rPr lang="en-US" sz="1200">
                <a:solidFill>
                  <a:srgbClr val="898989"/>
                </a:solidFill>
                <a:latin typeface="Calibri" pitchFamily="34" charset="0"/>
              </a:rPr>
              <a:pPr algn="r"/>
              <a:t>5</a:t>
            </a:fld>
            <a:endParaRPr lang="en-US" sz="1200">
              <a:solidFill>
                <a:srgbClr val="898989"/>
              </a:solidFill>
              <a:latin typeface="Calibri" pitchFamily="34" charset="0"/>
            </a:endParaRPr>
          </a:p>
        </p:txBody>
      </p:sp>
      <p:sp>
        <p:nvSpPr>
          <p:cNvPr id="16389" name="Title 6"/>
          <p:cNvSpPr>
            <a:spLocks noGrp="1"/>
          </p:cNvSpPr>
          <p:nvPr>
            <p:ph type="title" idx="4294967295"/>
          </p:nvPr>
        </p:nvSpPr>
        <p:spPr>
          <a:xfrm>
            <a:off x="2971800" y="3133725"/>
            <a:ext cx="5867400" cy="1362075"/>
          </a:xfrm>
        </p:spPr>
        <p:txBody>
          <a:bodyPr anchor="t"/>
          <a:lstStyle/>
          <a:p>
            <a:pPr eaLnBrk="1" hangingPunct="1">
              <a:lnSpc>
                <a:spcPts val="4800"/>
              </a:lnSpc>
              <a:spcAft>
                <a:spcPts val="1800"/>
              </a:spcAft>
            </a:pPr>
            <a:r>
              <a:rPr sz="2400" b="1" i="1" dirty="0" smtClean="0"/>
              <a:t>Dual Eligible Background and Population</a:t>
            </a:r>
            <a:endParaRPr sz="4000" b="1" dirty="0" smtClean="0"/>
          </a:p>
        </p:txBody>
      </p:sp>
      <p:sp>
        <p:nvSpPr>
          <p:cNvPr id="16390" name="Slide Number Placeholder 4"/>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C571B314-86D2-4FCD-A0F9-803D225D0428}" type="slidenum">
              <a:rPr lang="en-US" sz="1200">
                <a:solidFill>
                  <a:srgbClr val="898989"/>
                </a:solidFill>
                <a:latin typeface="Frutiger 55 Roman" pitchFamily="34" charset="0"/>
              </a:rPr>
              <a:pPr algn="r"/>
              <a:t>5</a:t>
            </a:fld>
            <a:endParaRPr lang="en-US" sz="1200">
              <a:solidFill>
                <a:srgbClr val="898989"/>
              </a:solidFill>
              <a:latin typeface="Frutiger 55 Roman" pitchFamily="34" charset="0"/>
            </a:endParaRPr>
          </a:p>
        </p:txBody>
      </p:sp>
      <p:pic>
        <p:nvPicPr>
          <p:cNvPr id="9" name="Picture 8" descr="Afam_surgeon-pzl-noshadow-rgb.png"/>
          <p:cNvPicPr>
            <a:picLocks noChangeAspect="1"/>
          </p:cNvPicPr>
          <p:nvPr/>
        </p:nvPicPr>
        <p:blipFill>
          <a:blip r:embed="rId2"/>
          <a:srcRect/>
          <a:stretch>
            <a:fillRect/>
          </a:stretch>
        </p:blipFill>
        <p:spPr bwMode="auto">
          <a:xfrm>
            <a:off x="1371600" y="1524000"/>
            <a:ext cx="2687638" cy="1984375"/>
          </a:xfrm>
          <a:prstGeom prst="rect">
            <a:avLst/>
          </a:prstGeom>
          <a:noFill/>
          <a:ln w="9525">
            <a:noFill/>
            <a:miter lim="800000"/>
            <a:headEnd/>
            <a:tailEnd/>
          </a:ln>
          <a:effectLst>
            <a:outerShdw blurRad="63500" dist="38100" dir="2700000" algn="br" rotWithShape="0">
              <a:srgbClr val="000000">
                <a:alpha val="42998"/>
              </a:srgbClr>
            </a:outerShdw>
          </a:effectLst>
        </p:spPr>
      </p:pic>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2"/>
          <p:cNvSpPr>
            <a:spLocks noGrp="1"/>
          </p:cNvSpPr>
          <p:nvPr>
            <p:ph type="title" idx="4294967295"/>
          </p:nvPr>
        </p:nvSpPr>
        <p:spPr>
          <a:xfrm>
            <a:off x="990600" y="530225"/>
            <a:ext cx="7772400" cy="1143000"/>
          </a:xfrm>
        </p:spPr>
        <p:txBody>
          <a:bodyPr/>
          <a:lstStyle/>
          <a:p>
            <a:r>
              <a:rPr sz="2800" b="1" dirty="0" smtClean="0"/>
              <a:t>Long Term Care (LTC)</a:t>
            </a:r>
            <a:endParaRPr sz="2800" dirty="0" smtClean="0"/>
          </a:p>
        </p:txBody>
      </p:sp>
      <p:sp>
        <p:nvSpPr>
          <p:cNvPr id="80901" name="Rectangle 3"/>
          <p:cNvSpPr>
            <a:spLocks noGrp="1"/>
          </p:cNvSpPr>
          <p:nvPr>
            <p:ph type="body" idx="4294967295"/>
          </p:nvPr>
        </p:nvSpPr>
        <p:spPr>
          <a:xfrm>
            <a:off x="1600200" y="1676400"/>
            <a:ext cx="7159625" cy="4876800"/>
          </a:xfrm>
        </p:spPr>
        <p:txBody>
          <a:bodyPr/>
          <a:lstStyle/>
          <a:p>
            <a:pPr>
              <a:buClr>
                <a:srgbClr val="137F7A"/>
              </a:buClr>
              <a:buFont typeface="Wingdings" pitchFamily="2" charset="2"/>
              <a:buChar char="u"/>
            </a:pPr>
            <a:r>
              <a:rPr sz="1800" dirty="0" smtClean="0">
                <a:latin typeface="Arial" charset="0"/>
              </a:rPr>
              <a:t>For enrollees in a LTC a care coordination conference will occur with the enrollee, the enrollee’s family and facility providers to develop a person-centered Care Plan for enrollees who are residing in LTC facilities. </a:t>
            </a:r>
          </a:p>
          <a:p>
            <a:pPr>
              <a:buClr>
                <a:srgbClr val="137F7A"/>
              </a:buClr>
              <a:buFont typeface="Wingdings" pitchFamily="2" charset="2"/>
              <a:buChar char="u"/>
            </a:pPr>
            <a:r>
              <a:rPr sz="1800" dirty="0" smtClean="0">
                <a:latin typeface="Arial" charset="0"/>
              </a:rPr>
              <a:t>The ICT  develops a person-centered Care Plan based on a review of the enrollee-specific HRA for enrollees in long-term facilities. </a:t>
            </a:r>
          </a:p>
          <a:p>
            <a:pPr lvl="1">
              <a:buClr>
                <a:srgbClr val="137F7A"/>
              </a:buClr>
              <a:buFont typeface="Wingdings" pitchFamily="2" charset="2"/>
              <a:buChar char="Ø"/>
            </a:pPr>
            <a:r>
              <a:rPr sz="1800" dirty="0" smtClean="0"/>
              <a:t>The enrollee’s desire and ability to return to a home, or to a non-institutional housing environment, utilizing home- and community-based services will be assessed with the goal of returning the enrollee to independent living whenever reasonably possible</a:t>
            </a:r>
            <a:r>
              <a:rPr sz="1800" dirty="0" smtClean="0">
                <a:latin typeface="Arial" charset="0"/>
              </a:rPr>
              <a:t>. </a:t>
            </a:r>
          </a:p>
          <a:p>
            <a:pPr lvl="1">
              <a:lnSpc>
                <a:spcPts val="1000"/>
              </a:lnSpc>
              <a:buClr>
                <a:srgbClr val="137F7A"/>
              </a:buClr>
              <a:buFont typeface="Wingdings" pitchFamily="2" charset="2"/>
              <a:buChar char="Ø"/>
            </a:pPr>
            <a:endParaRPr sz="1800" dirty="0" smtClean="0">
              <a:latin typeface="Arial" charset="0"/>
            </a:endParaRPr>
          </a:p>
          <a:p>
            <a:pPr>
              <a:buClr>
                <a:srgbClr val="137F7A"/>
              </a:buClr>
              <a:buFont typeface="Wingdings" pitchFamily="2" charset="2"/>
              <a:buChar char="u"/>
            </a:pPr>
            <a:r>
              <a:rPr sz="1800" dirty="0" smtClean="0">
                <a:latin typeface="Arial" charset="0"/>
              </a:rPr>
              <a:t>Health Net will contract with credentialed SNF and LTC facilities to ensure enrollees have adequate access to qualified LTC facilities. </a:t>
            </a: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7"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B4EE450E-2B60-43F8-B18D-04DC85331A84}" type="slidenum">
              <a:rPr lang="en-US" sz="1200">
                <a:solidFill>
                  <a:srgbClr val="898989"/>
                </a:solidFill>
                <a:latin typeface="Calibri" pitchFamily="34" charset="0"/>
              </a:rPr>
              <a:pPr algn="r"/>
              <a:t>51</a:t>
            </a:fld>
            <a:endParaRPr lang="en-US" sz="1200">
              <a:solidFill>
                <a:srgbClr val="898989"/>
              </a:solidFill>
              <a:latin typeface="Calibri" pitchFamily="34" charset="0"/>
            </a:endParaRPr>
          </a:p>
        </p:txBody>
      </p:sp>
      <p:sp>
        <p:nvSpPr>
          <p:cNvPr id="82948"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CC65A108-473E-486A-8204-774C9F8D79C0}" type="slidenum">
              <a:rPr lang="en-US" sz="1200">
                <a:solidFill>
                  <a:srgbClr val="898989"/>
                </a:solidFill>
                <a:latin typeface="Calibri" pitchFamily="34" charset="0"/>
              </a:rPr>
              <a:pPr algn="r"/>
              <a:t>51</a:t>
            </a:fld>
            <a:endParaRPr lang="en-US" sz="1200">
              <a:solidFill>
                <a:srgbClr val="898989"/>
              </a:solidFill>
              <a:latin typeface="Calibri" pitchFamily="34" charset="0"/>
            </a:endParaRPr>
          </a:p>
        </p:txBody>
      </p:sp>
      <p:sp>
        <p:nvSpPr>
          <p:cNvPr id="82949"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7CF313B8-65B2-49FA-8784-231B6EFC934B}" type="slidenum">
              <a:rPr lang="en-US" sz="1200">
                <a:solidFill>
                  <a:srgbClr val="898989"/>
                </a:solidFill>
                <a:latin typeface="Calibri" pitchFamily="34" charset="0"/>
              </a:rPr>
              <a:pPr algn="r"/>
              <a:t>51</a:t>
            </a:fld>
            <a:endParaRPr lang="en-US" sz="1200">
              <a:solidFill>
                <a:srgbClr val="898989"/>
              </a:solidFill>
              <a:latin typeface="Calibri" pitchFamily="34" charset="0"/>
            </a:endParaRPr>
          </a:p>
        </p:txBody>
      </p:sp>
      <p:sp>
        <p:nvSpPr>
          <p:cNvPr id="82950"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F93C3697-726A-4449-8074-876CDB26A611}" type="slidenum">
              <a:rPr lang="en-US" sz="1200">
                <a:solidFill>
                  <a:srgbClr val="898989"/>
                </a:solidFill>
                <a:latin typeface="Calibri" pitchFamily="34" charset="0"/>
              </a:rPr>
              <a:pPr algn="r"/>
              <a:t>51</a:t>
            </a:fld>
            <a:endParaRPr lang="en-US" sz="1200">
              <a:solidFill>
                <a:srgbClr val="898989"/>
              </a:solidFill>
              <a:latin typeface="Calibri" pitchFamily="34" charset="0"/>
            </a:endParaRPr>
          </a:p>
        </p:txBody>
      </p:sp>
      <p:sp>
        <p:nvSpPr>
          <p:cNvPr id="82951" name="Rectangle 2"/>
          <p:cNvSpPr>
            <a:spLocks noGrp="1"/>
          </p:cNvSpPr>
          <p:nvPr>
            <p:ph type="title" idx="4294967295"/>
          </p:nvPr>
        </p:nvSpPr>
        <p:spPr>
          <a:xfrm>
            <a:off x="1066800" y="530225"/>
            <a:ext cx="7696200" cy="1143000"/>
          </a:xfrm>
        </p:spPr>
        <p:txBody>
          <a:bodyPr/>
          <a:lstStyle/>
          <a:p>
            <a:r>
              <a:rPr sz="2800" b="1" dirty="0" smtClean="0"/>
              <a:t>Coordination of Medicare and Medicaid</a:t>
            </a:r>
          </a:p>
        </p:txBody>
      </p:sp>
      <p:sp>
        <p:nvSpPr>
          <p:cNvPr id="82952" name="Rectangle 3"/>
          <p:cNvSpPr>
            <a:spLocks noGrp="1"/>
          </p:cNvSpPr>
          <p:nvPr>
            <p:ph type="body" idx="4294967295"/>
          </p:nvPr>
        </p:nvSpPr>
        <p:spPr>
          <a:xfrm>
            <a:off x="533400" y="1600200"/>
            <a:ext cx="8305800" cy="4953000"/>
          </a:xfrm>
        </p:spPr>
        <p:txBody>
          <a:bodyPr/>
          <a:lstStyle/>
          <a:p>
            <a:pPr>
              <a:lnSpc>
                <a:spcPct val="90000"/>
              </a:lnSpc>
            </a:pPr>
            <a:r>
              <a:rPr sz="2000" dirty="0" smtClean="0">
                <a:latin typeface="Arial" charset="0"/>
              </a:rPr>
              <a:t>Goals of coordination of Medicare and Medicaid benefits for enrollees are to</a:t>
            </a:r>
            <a:r>
              <a:rPr dirty="0" smtClean="0"/>
              <a:t>:</a:t>
            </a:r>
            <a:endParaRPr sz="2000" dirty="0" smtClean="0">
              <a:latin typeface="Arial" charset="0"/>
            </a:endParaRPr>
          </a:p>
          <a:p>
            <a:pPr lvl="1">
              <a:lnSpc>
                <a:spcPts val="2500"/>
              </a:lnSpc>
              <a:buClr>
                <a:srgbClr val="008080"/>
              </a:buClr>
              <a:buFont typeface="Wingdings" pitchFamily="2" charset="2"/>
              <a:buChar char="Ø"/>
            </a:pPr>
            <a:r>
              <a:rPr dirty="0" smtClean="0">
                <a:solidFill>
                  <a:srgbClr val="862175"/>
                </a:solidFill>
              </a:rPr>
              <a:t> Enrollees informed of benefits offered by both programs</a:t>
            </a:r>
          </a:p>
          <a:p>
            <a:pPr marL="1143000" lvl="2" indent="-228600">
              <a:lnSpc>
                <a:spcPts val="2500"/>
              </a:lnSpc>
              <a:buClr>
                <a:srgbClr val="008080"/>
              </a:buClr>
              <a:buFont typeface="Arial" charset="0"/>
              <a:buChar char="-"/>
            </a:pPr>
            <a:r>
              <a:rPr dirty="0" smtClean="0">
                <a:solidFill>
                  <a:srgbClr val="137F7A"/>
                </a:solidFill>
                <a:latin typeface="Arial" charset="0"/>
              </a:rPr>
              <a:t>Ensure a seamless coordination between medical, behavioral and LTSS benefits </a:t>
            </a:r>
          </a:p>
          <a:p>
            <a:pPr marL="1143000" lvl="2" indent="-228600">
              <a:lnSpc>
                <a:spcPts val="2500"/>
              </a:lnSpc>
              <a:buClr>
                <a:srgbClr val="008080"/>
              </a:buClr>
              <a:buFont typeface="Arial" charset="0"/>
              <a:buChar char="-"/>
            </a:pPr>
            <a:r>
              <a:rPr dirty="0" smtClean="0">
                <a:solidFill>
                  <a:srgbClr val="137F7A"/>
                </a:solidFill>
                <a:latin typeface="Arial" charset="0"/>
              </a:rPr>
              <a:t>Enrollees informed how to maintain Medicaid eligibility</a:t>
            </a:r>
          </a:p>
          <a:p>
            <a:pPr marL="1143000" lvl="2" indent="-228600">
              <a:lnSpc>
                <a:spcPts val="2500"/>
              </a:lnSpc>
              <a:buClr>
                <a:srgbClr val="008080"/>
              </a:buClr>
              <a:buFont typeface="Arial" charset="0"/>
              <a:buNone/>
            </a:pPr>
            <a:endParaRPr dirty="0" smtClean="0">
              <a:solidFill>
                <a:srgbClr val="137F7A"/>
              </a:solidFill>
              <a:latin typeface="Arial" charset="0"/>
            </a:endParaRPr>
          </a:p>
          <a:p>
            <a:pPr lvl="1">
              <a:lnSpc>
                <a:spcPts val="2500"/>
              </a:lnSpc>
              <a:buClr>
                <a:srgbClr val="008080"/>
              </a:buClr>
              <a:buFont typeface="Wingdings" pitchFamily="2" charset="2"/>
              <a:buChar char="Ø"/>
            </a:pPr>
            <a:r>
              <a:rPr sz="1800" dirty="0" smtClean="0">
                <a:solidFill>
                  <a:srgbClr val="862175"/>
                </a:solidFill>
                <a:latin typeface="Arial" charset="0"/>
              </a:rPr>
              <a:t> </a:t>
            </a:r>
            <a:r>
              <a:rPr dirty="0" smtClean="0">
                <a:solidFill>
                  <a:srgbClr val="862175"/>
                </a:solidFill>
              </a:rPr>
              <a:t>Reduce duplicative services and their fragmented delivery while improving upon our enrollees’ care and health outcomes</a:t>
            </a:r>
          </a:p>
          <a:p>
            <a:pPr lvl="1">
              <a:lnSpc>
                <a:spcPts val="2500"/>
              </a:lnSpc>
              <a:buClr>
                <a:srgbClr val="008080"/>
              </a:buClr>
              <a:buFont typeface="Wingdings" pitchFamily="2" charset="2"/>
              <a:buChar char="Ø"/>
            </a:pPr>
            <a:endParaRPr dirty="0" smtClean="0">
              <a:solidFill>
                <a:srgbClr val="862175"/>
              </a:solidFill>
            </a:endParaRPr>
          </a:p>
          <a:p>
            <a:pPr lvl="1">
              <a:lnSpc>
                <a:spcPts val="2500"/>
              </a:lnSpc>
              <a:buClr>
                <a:srgbClr val="008080"/>
              </a:buClr>
              <a:buFont typeface="Wingdings" pitchFamily="2" charset="2"/>
              <a:buChar char="Ø"/>
            </a:pPr>
            <a:r>
              <a:rPr dirty="0" smtClean="0">
                <a:solidFill>
                  <a:srgbClr val="862175"/>
                </a:solidFill>
              </a:rPr>
              <a:t> Enrollee access to staff that has knowledge of both programs</a:t>
            </a:r>
          </a:p>
        </p:txBody>
      </p:sp>
    </p:spTree>
    <p:custDataLst>
      <p:tags r:id="rId1"/>
    </p:custData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5"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24DE8EA2-15E0-4935-ABCF-6C4888EC3D5D}" type="slidenum">
              <a:rPr lang="en-US" sz="1200">
                <a:solidFill>
                  <a:srgbClr val="898989"/>
                </a:solidFill>
                <a:latin typeface="Calibri" pitchFamily="34" charset="0"/>
              </a:rPr>
              <a:pPr algn="r"/>
              <a:t>52</a:t>
            </a:fld>
            <a:endParaRPr lang="en-US" sz="1200">
              <a:solidFill>
                <a:srgbClr val="898989"/>
              </a:solidFill>
              <a:latin typeface="Calibri" pitchFamily="34" charset="0"/>
            </a:endParaRPr>
          </a:p>
        </p:txBody>
      </p:sp>
      <p:sp>
        <p:nvSpPr>
          <p:cNvPr id="84996"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DF512C6E-9B0C-4101-877A-8CF891FDCA22}" type="slidenum">
              <a:rPr lang="en-US" sz="1200">
                <a:solidFill>
                  <a:srgbClr val="898989"/>
                </a:solidFill>
                <a:latin typeface="Calibri" pitchFamily="34" charset="0"/>
              </a:rPr>
              <a:pPr algn="r"/>
              <a:t>52</a:t>
            </a:fld>
            <a:endParaRPr lang="en-US" sz="1200">
              <a:solidFill>
                <a:srgbClr val="898989"/>
              </a:solidFill>
              <a:latin typeface="Calibri" pitchFamily="34" charset="0"/>
            </a:endParaRPr>
          </a:p>
        </p:txBody>
      </p:sp>
      <p:sp>
        <p:nvSpPr>
          <p:cNvPr id="84997"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8A3EEF88-D7AB-4F63-9C9E-CB03801CB5C7}" type="slidenum">
              <a:rPr lang="en-US" sz="1200">
                <a:solidFill>
                  <a:srgbClr val="898989"/>
                </a:solidFill>
                <a:latin typeface="Calibri" pitchFamily="34" charset="0"/>
              </a:rPr>
              <a:pPr algn="r"/>
              <a:t>52</a:t>
            </a:fld>
            <a:endParaRPr lang="en-US" sz="1200">
              <a:solidFill>
                <a:srgbClr val="898989"/>
              </a:solidFill>
              <a:latin typeface="Calibri" pitchFamily="34" charset="0"/>
            </a:endParaRPr>
          </a:p>
        </p:txBody>
      </p:sp>
      <p:sp>
        <p:nvSpPr>
          <p:cNvPr id="84998"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AC7A1F41-CC28-48D7-B51D-6910B5B04FFF}" type="slidenum">
              <a:rPr lang="en-US" sz="1200">
                <a:solidFill>
                  <a:srgbClr val="898989"/>
                </a:solidFill>
                <a:latin typeface="Calibri" pitchFamily="34" charset="0"/>
              </a:rPr>
              <a:pPr algn="r"/>
              <a:t>52</a:t>
            </a:fld>
            <a:endParaRPr lang="en-US" sz="1200">
              <a:solidFill>
                <a:srgbClr val="898989"/>
              </a:solidFill>
              <a:latin typeface="Calibri" pitchFamily="34" charset="0"/>
            </a:endParaRPr>
          </a:p>
        </p:txBody>
      </p:sp>
      <p:sp>
        <p:nvSpPr>
          <p:cNvPr id="84999" name="Rectangle 2"/>
          <p:cNvSpPr>
            <a:spLocks noGrp="1"/>
          </p:cNvSpPr>
          <p:nvPr>
            <p:ph type="title" idx="4294967295"/>
          </p:nvPr>
        </p:nvSpPr>
        <p:spPr>
          <a:xfrm>
            <a:off x="1066800" y="530225"/>
            <a:ext cx="7696200" cy="1143000"/>
          </a:xfrm>
        </p:spPr>
        <p:txBody>
          <a:bodyPr/>
          <a:lstStyle/>
          <a:p>
            <a:r>
              <a:rPr sz="2800" b="1" dirty="0" smtClean="0"/>
              <a:t>Coordination of Medicare and Medicaid cont.</a:t>
            </a:r>
          </a:p>
        </p:txBody>
      </p:sp>
      <p:sp>
        <p:nvSpPr>
          <p:cNvPr id="85000" name="Rectangle 3"/>
          <p:cNvSpPr>
            <a:spLocks noGrp="1"/>
          </p:cNvSpPr>
          <p:nvPr>
            <p:ph type="body" idx="4294967295"/>
          </p:nvPr>
        </p:nvSpPr>
        <p:spPr>
          <a:xfrm>
            <a:off x="533400" y="1673225"/>
            <a:ext cx="8305800" cy="4727575"/>
          </a:xfrm>
        </p:spPr>
        <p:txBody>
          <a:bodyPr/>
          <a:lstStyle/>
          <a:p>
            <a:pPr>
              <a:lnSpc>
                <a:spcPct val="90000"/>
              </a:lnSpc>
            </a:pPr>
            <a:r>
              <a:rPr sz="2000" smtClean="0">
                <a:latin typeface="Arial" charset="0"/>
              </a:rPr>
              <a:t>Goals of coordination of Medicare and Medicaid benefits for enrollees are to</a:t>
            </a:r>
            <a:r>
              <a:rPr smtClean="0"/>
              <a:t>:</a:t>
            </a:r>
            <a:endParaRPr sz="2000" smtClean="0">
              <a:latin typeface="Arial" charset="0"/>
            </a:endParaRPr>
          </a:p>
          <a:p>
            <a:pPr lvl="1">
              <a:lnSpc>
                <a:spcPts val="2500"/>
              </a:lnSpc>
              <a:buClr>
                <a:srgbClr val="008080"/>
              </a:buClr>
              <a:buFont typeface="Wingdings" pitchFamily="2" charset="2"/>
              <a:buChar char="Ø"/>
            </a:pPr>
            <a:r>
              <a:rPr smtClean="0">
                <a:solidFill>
                  <a:srgbClr val="862175"/>
                </a:solidFill>
              </a:rPr>
              <a:t>Clear communication regarding claims and cost-sharing from  both    programs</a:t>
            </a:r>
          </a:p>
          <a:p>
            <a:pPr lvl="1">
              <a:lnSpc>
                <a:spcPts val="2500"/>
              </a:lnSpc>
              <a:buClr>
                <a:srgbClr val="008080"/>
              </a:buClr>
              <a:buFont typeface="Wingdings" pitchFamily="2" charset="2"/>
              <a:buChar char="Ø"/>
            </a:pPr>
            <a:endParaRPr smtClean="0">
              <a:solidFill>
                <a:srgbClr val="862175"/>
              </a:solidFill>
            </a:endParaRPr>
          </a:p>
          <a:p>
            <a:pPr lvl="1">
              <a:lnSpc>
                <a:spcPts val="2500"/>
              </a:lnSpc>
              <a:buClr>
                <a:srgbClr val="008080"/>
              </a:buClr>
              <a:buFont typeface="Wingdings" pitchFamily="2" charset="2"/>
              <a:buChar char="Ø"/>
            </a:pPr>
            <a:r>
              <a:rPr smtClean="0">
                <a:solidFill>
                  <a:srgbClr val="862175"/>
                </a:solidFill>
              </a:rPr>
              <a:t>Enrollees informed of rights to pursue appeals and grievances through both programs</a:t>
            </a:r>
          </a:p>
          <a:p>
            <a:pPr lvl="1">
              <a:lnSpc>
                <a:spcPts val="2500"/>
              </a:lnSpc>
              <a:buClr>
                <a:srgbClr val="008080"/>
              </a:buClr>
              <a:buFont typeface="Wingdings" pitchFamily="2" charset="2"/>
              <a:buChar char="Ø"/>
            </a:pPr>
            <a:endParaRPr smtClean="0">
              <a:solidFill>
                <a:srgbClr val="862175"/>
              </a:solidFill>
            </a:endParaRPr>
          </a:p>
          <a:p>
            <a:pPr lvl="1">
              <a:lnSpc>
                <a:spcPts val="2500"/>
              </a:lnSpc>
              <a:buClr>
                <a:srgbClr val="008080"/>
              </a:buClr>
              <a:buFont typeface="Wingdings" pitchFamily="2" charset="2"/>
              <a:buChar char="Ø"/>
            </a:pPr>
            <a:r>
              <a:rPr smtClean="0">
                <a:solidFill>
                  <a:srgbClr val="862175"/>
                </a:solidFill>
              </a:rPr>
              <a:t>Enrollees assisted to access providers that accept Medicare and Medicaid</a:t>
            </a:r>
            <a:r>
              <a:rPr i="0" smtClean="0">
                <a:solidFill>
                  <a:srgbClr val="862175"/>
                </a:solidFill>
                <a:latin typeface="Arial" charset="0"/>
              </a:rPr>
              <a:t> </a:t>
            </a:r>
          </a:p>
        </p:txBody>
      </p:sp>
    </p:spTree>
    <p:custDataLst>
      <p:tags r:id="rId1"/>
    </p:custData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3"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2E9EBE21-F23A-4F49-84C5-CB89AB3F1A27}" type="slidenum">
              <a:rPr lang="en-US" sz="1200">
                <a:solidFill>
                  <a:srgbClr val="898989"/>
                </a:solidFill>
                <a:latin typeface="Calibri" pitchFamily="34" charset="0"/>
              </a:rPr>
              <a:pPr algn="r"/>
              <a:t>53</a:t>
            </a:fld>
            <a:endParaRPr lang="en-US" sz="1200">
              <a:solidFill>
                <a:srgbClr val="898989"/>
              </a:solidFill>
              <a:latin typeface="Calibri" pitchFamily="34" charset="0"/>
            </a:endParaRPr>
          </a:p>
        </p:txBody>
      </p:sp>
      <p:sp>
        <p:nvSpPr>
          <p:cNvPr id="87044"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05FAE7AB-95BB-49B1-84E5-AEF6767AF47C}" type="slidenum">
              <a:rPr lang="en-US" sz="1200">
                <a:solidFill>
                  <a:srgbClr val="898989"/>
                </a:solidFill>
                <a:latin typeface="Calibri" pitchFamily="34" charset="0"/>
              </a:rPr>
              <a:pPr algn="r"/>
              <a:t>53</a:t>
            </a:fld>
            <a:endParaRPr lang="en-US" sz="1200">
              <a:solidFill>
                <a:srgbClr val="898989"/>
              </a:solidFill>
              <a:latin typeface="Calibri" pitchFamily="34" charset="0"/>
            </a:endParaRPr>
          </a:p>
        </p:txBody>
      </p:sp>
      <p:sp>
        <p:nvSpPr>
          <p:cNvPr id="87045" name="Title 6"/>
          <p:cNvSpPr>
            <a:spLocks noGrp="1"/>
          </p:cNvSpPr>
          <p:nvPr>
            <p:ph type="title" idx="4294967295"/>
          </p:nvPr>
        </p:nvSpPr>
        <p:spPr>
          <a:xfrm>
            <a:off x="3276600" y="3133725"/>
            <a:ext cx="5638800" cy="1362075"/>
          </a:xfrm>
        </p:spPr>
        <p:txBody>
          <a:bodyPr anchor="t"/>
          <a:lstStyle/>
          <a:p>
            <a:pPr eaLnBrk="1" hangingPunct="1">
              <a:lnSpc>
                <a:spcPts val="4800"/>
              </a:lnSpc>
              <a:spcAft>
                <a:spcPts val="1800"/>
              </a:spcAft>
            </a:pPr>
            <a:r>
              <a:rPr sz="2800" b="1" i="1" dirty="0" smtClean="0"/>
              <a:t>Behavioral Health</a:t>
            </a:r>
          </a:p>
        </p:txBody>
      </p:sp>
      <p:sp>
        <p:nvSpPr>
          <p:cNvPr id="87046" name="Slide Number Placeholder 4"/>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FDCD8DD7-6A53-4FCD-AE31-FFF93ED65ABD}" type="slidenum">
              <a:rPr lang="en-US" sz="1200">
                <a:solidFill>
                  <a:srgbClr val="898989"/>
                </a:solidFill>
                <a:latin typeface="Frutiger 55 Roman" pitchFamily="34" charset="0"/>
              </a:rPr>
              <a:pPr algn="r"/>
              <a:t>53</a:t>
            </a:fld>
            <a:endParaRPr lang="en-US" sz="1200">
              <a:solidFill>
                <a:srgbClr val="898989"/>
              </a:solidFill>
              <a:latin typeface="Frutiger 55 Roman" pitchFamily="34" charset="0"/>
            </a:endParaRPr>
          </a:p>
        </p:txBody>
      </p:sp>
      <p:pic>
        <p:nvPicPr>
          <p:cNvPr id="9" name="Picture 8" descr="Afam_surgeon-pzl-noshadow-rgb.png"/>
          <p:cNvPicPr>
            <a:picLocks noChangeAspect="1"/>
          </p:cNvPicPr>
          <p:nvPr/>
        </p:nvPicPr>
        <p:blipFill>
          <a:blip r:embed="rId2"/>
          <a:srcRect/>
          <a:stretch>
            <a:fillRect/>
          </a:stretch>
        </p:blipFill>
        <p:spPr bwMode="auto">
          <a:xfrm>
            <a:off x="1371600" y="1524000"/>
            <a:ext cx="2687638" cy="1984375"/>
          </a:xfrm>
          <a:prstGeom prst="rect">
            <a:avLst/>
          </a:prstGeom>
          <a:noFill/>
          <a:ln w="9525">
            <a:noFill/>
            <a:miter lim="800000"/>
            <a:headEnd/>
            <a:tailEnd/>
          </a:ln>
          <a:effectLst>
            <a:outerShdw blurRad="63500" dist="38100" dir="2700000" algn="br" rotWithShape="0">
              <a:srgbClr val="000000">
                <a:alpha val="42998"/>
              </a:srgbClr>
            </a:outerShdw>
          </a:effectLst>
        </p:spPr>
      </p:pic>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9F75B8A8-3715-4AE2-AC0B-E622D000B847}" type="slidenum">
              <a:rPr lang="en-US" sz="1200">
                <a:solidFill>
                  <a:srgbClr val="898989"/>
                </a:solidFill>
                <a:latin typeface="Calibri" pitchFamily="34" charset="0"/>
              </a:rPr>
              <a:pPr algn="r"/>
              <a:t>54</a:t>
            </a:fld>
            <a:endParaRPr lang="en-US" sz="1200">
              <a:solidFill>
                <a:srgbClr val="898989"/>
              </a:solidFill>
              <a:latin typeface="Calibri" pitchFamily="34" charset="0"/>
            </a:endParaRPr>
          </a:p>
        </p:txBody>
      </p:sp>
      <p:sp>
        <p:nvSpPr>
          <p:cNvPr id="88068" name="Rectangle 2"/>
          <p:cNvSpPr>
            <a:spLocks noGrp="1"/>
          </p:cNvSpPr>
          <p:nvPr>
            <p:ph type="title" idx="4294967295"/>
          </p:nvPr>
        </p:nvSpPr>
        <p:spPr>
          <a:xfrm>
            <a:off x="990600" y="530225"/>
            <a:ext cx="7772400" cy="1143000"/>
          </a:xfrm>
        </p:spPr>
        <p:txBody>
          <a:bodyPr/>
          <a:lstStyle/>
          <a:p>
            <a:pPr algn="ctr"/>
            <a:r>
              <a:rPr sz="2800" b="1" dirty="0" smtClean="0"/>
              <a:t>Behavioral Health </a:t>
            </a:r>
            <a:endParaRPr sz="2800" dirty="0" smtClean="0"/>
          </a:p>
        </p:txBody>
      </p:sp>
      <p:sp>
        <p:nvSpPr>
          <p:cNvPr id="88069" name="Rectangle 3"/>
          <p:cNvSpPr>
            <a:spLocks noGrp="1"/>
          </p:cNvSpPr>
          <p:nvPr>
            <p:ph type="body" idx="4294967295"/>
          </p:nvPr>
        </p:nvSpPr>
        <p:spPr>
          <a:xfrm>
            <a:off x="1984375" y="1447800"/>
            <a:ext cx="6931025" cy="4876800"/>
          </a:xfrm>
        </p:spPr>
        <p:txBody>
          <a:bodyPr/>
          <a:lstStyle/>
          <a:p>
            <a:pPr>
              <a:buClr>
                <a:srgbClr val="137F7A"/>
              </a:buClr>
              <a:buFont typeface="Wingdings" pitchFamily="2" charset="2"/>
              <a:buNone/>
            </a:pPr>
            <a:r>
              <a:rPr sz="2000" dirty="0" smtClean="0">
                <a:latin typeface="Arial" charset="0"/>
              </a:rPr>
              <a:t>The delivery of behavioral health services to enrollees will be provided through an integrated network of private, contracted behavioral health specialists and county mental health and substance abuse programs. Through the combined efforts of these delivery systems, Health Net will provide comprehensive behavioral health services for Dual Eligible enrollees to ensure the development of a comprehensive, person-centered Care Plan.</a:t>
            </a:r>
            <a:r>
              <a:rPr sz="1800" dirty="0" smtClean="0">
                <a:latin typeface="Arial" charset="0"/>
              </a:rPr>
              <a:t> </a:t>
            </a:r>
          </a:p>
          <a:p>
            <a:pPr>
              <a:buClr>
                <a:srgbClr val="137F7A"/>
              </a:buClr>
              <a:buFont typeface="Wingdings" pitchFamily="2" charset="2"/>
              <a:buChar char="u"/>
            </a:pPr>
            <a:endParaRPr sz="1800" dirty="0" smtClean="0">
              <a:latin typeface="Arial" charset="0"/>
            </a:endParaRPr>
          </a:p>
        </p:txBody>
      </p:sp>
      <p:pic>
        <p:nvPicPr>
          <p:cNvPr id="88070" name="Picture 8" descr="information"/>
          <p:cNvPicPr>
            <a:picLocks noChangeAspect="1" noChangeArrowheads="1"/>
          </p:cNvPicPr>
          <p:nvPr/>
        </p:nvPicPr>
        <p:blipFill>
          <a:blip r:embed="rId3"/>
          <a:srcRect/>
          <a:stretch>
            <a:fillRect/>
          </a:stretch>
        </p:blipFill>
        <p:spPr bwMode="auto">
          <a:xfrm>
            <a:off x="4191000" y="4038600"/>
            <a:ext cx="2895600" cy="1984375"/>
          </a:xfrm>
          <a:prstGeom prst="rect">
            <a:avLst/>
          </a:prstGeom>
          <a:noFill/>
          <a:ln w="9525">
            <a:noFill/>
            <a:miter lim="800000"/>
            <a:headEnd/>
            <a:tailEnd/>
          </a:ln>
        </p:spPr>
      </p:pic>
      <p:sp>
        <p:nvSpPr>
          <p:cNvPr id="85000" name="Rectangle 8"/>
          <p:cNvSpPr>
            <a:spLocks noChangeArrowheads="1"/>
          </p:cNvSpPr>
          <p:nvPr/>
        </p:nvSpPr>
        <p:spPr bwMode="auto">
          <a:xfrm>
            <a:off x="320675" y="3860800"/>
            <a:ext cx="2041525" cy="181588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sz="1400" dirty="0">
                <a:solidFill>
                  <a:srgbClr val="862175"/>
                </a:solidFill>
                <a:ea typeface="ヒラギノ角ゴ Pro W3"/>
                <a:cs typeface="ヒラギノ角ゴ Pro W3"/>
              </a:rPr>
              <a:t>If the </a:t>
            </a:r>
            <a:r>
              <a:rPr lang="en-US" sz="1400" dirty="0" smtClean="0">
                <a:solidFill>
                  <a:srgbClr val="862175"/>
                </a:solidFill>
                <a:ea typeface="ヒラギノ角ゴ Pro W3"/>
                <a:cs typeface="ヒラギノ角ゴ Pro W3"/>
              </a:rPr>
              <a:t>enrollee </a:t>
            </a:r>
            <a:r>
              <a:rPr lang="en-US" sz="1400" dirty="0">
                <a:solidFill>
                  <a:srgbClr val="862175"/>
                </a:solidFill>
                <a:ea typeface="ヒラギノ角ゴ Pro W3"/>
                <a:cs typeface="ヒラギノ角ゴ Pro W3"/>
              </a:rPr>
              <a:t>is </a:t>
            </a:r>
            <a:r>
              <a:rPr lang="en-US" sz="1400" dirty="0" smtClean="0">
                <a:solidFill>
                  <a:srgbClr val="862175"/>
                </a:solidFill>
                <a:ea typeface="ヒラギノ角ゴ Pro W3"/>
                <a:cs typeface="ヒラギノ角ゴ Pro W3"/>
              </a:rPr>
              <a:t>at risk for behavioral </a:t>
            </a:r>
            <a:r>
              <a:rPr lang="en-US" sz="1400" dirty="0">
                <a:solidFill>
                  <a:srgbClr val="862175"/>
                </a:solidFill>
                <a:ea typeface="ヒラギノ角ゴ Pro W3"/>
                <a:cs typeface="ヒラギノ角ゴ Pro W3"/>
              </a:rPr>
              <a:t>health </a:t>
            </a:r>
            <a:r>
              <a:rPr lang="en-US" sz="1400" dirty="0" smtClean="0">
                <a:solidFill>
                  <a:srgbClr val="862175"/>
                </a:solidFill>
                <a:ea typeface="ヒラギノ角ゴ Pro W3"/>
                <a:cs typeface="ヒラギノ角ゴ Pro W3"/>
              </a:rPr>
              <a:t>disorders, </a:t>
            </a:r>
            <a:r>
              <a:rPr lang="en-US" sz="1400" dirty="0">
                <a:solidFill>
                  <a:srgbClr val="862175"/>
                </a:solidFill>
                <a:ea typeface="ヒラギノ角ゴ Pro W3"/>
                <a:cs typeface="ヒラギノ角ゴ Pro W3"/>
              </a:rPr>
              <a:t>Health Net’s subsidiary, Managed Health Network, Inc. (MHN) will lead the ICT and coordinate the enrollee’s treatment.</a:t>
            </a: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1981200" y="530225"/>
            <a:ext cx="7010400" cy="1143000"/>
          </a:xfrm>
        </p:spPr>
        <p:txBody>
          <a:bodyPr/>
          <a:lstStyle/>
          <a:p>
            <a:r>
              <a:rPr dirty="0" smtClean="0"/>
              <a:t>Behavioral Health Identification</a:t>
            </a:r>
          </a:p>
        </p:txBody>
      </p:sp>
      <p:sp>
        <p:nvSpPr>
          <p:cNvPr id="90114" name="Content Placeholder 2"/>
          <p:cNvSpPr>
            <a:spLocks noGrp="1"/>
          </p:cNvSpPr>
          <p:nvPr>
            <p:ph idx="1"/>
          </p:nvPr>
        </p:nvSpPr>
        <p:spPr>
          <a:xfrm>
            <a:off x="990600" y="1371600"/>
            <a:ext cx="8001000" cy="5029200"/>
          </a:xfrm>
        </p:spPr>
        <p:txBody>
          <a:bodyPr/>
          <a:lstStyle/>
          <a:p>
            <a:r>
              <a:rPr sz="2000" dirty="0" smtClean="0">
                <a:latin typeface="Arial" charset="0"/>
                <a:cs typeface="Arial" charset="0"/>
              </a:rPr>
              <a:t>If the enrollee has been diagnosed with the following diagnosis/reasons a referral to the behavioral health specialist will be done</a:t>
            </a:r>
          </a:p>
          <a:p>
            <a:pPr>
              <a:buFont typeface="Wingdings" pitchFamily="2" charset="2"/>
              <a:buChar char="q"/>
            </a:pPr>
            <a:r>
              <a:rPr sz="1400" b="1" dirty="0" smtClean="0">
                <a:solidFill>
                  <a:srgbClr val="137F7A"/>
                </a:solidFill>
                <a:latin typeface="Sabon" pitchFamily="18" charset="0"/>
                <a:cs typeface="Arial" charset="0"/>
              </a:rPr>
              <a:t>Eating Disorder admitted to medical unit</a:t>
            </a:r>
          </a:p>
          <a:p>
            <a:pPr>
              <a:buFont typeface="Wingdings" pitchFamily="2" charset="2"/>
              <a:buChar char="q"/>
            </a:pPr>
            <a:r>
              <a:rPr sz="1400" b="1" dirty="0" smtClean="0">
                <a:solidFill>
                  <a:srgbClr val="137F7A"/>
                </a:solidFill>
                <a:latin typeface="Sabon" pitchFamily="18" charset="0"/>
              </a:rPr>
              <a:t>Catastrophic Illness requiring behavioral health support</a:t>
            </a:r>
          </a:p>
          <a:p>
            <a:pPr>
              <a:buFont typeface="Wingdings" pitchFamily="2" charset="2"/>
              <a:buChar char="q"/>
            </a:pPr>
            <a:r>
              <a:rPr sz="1400" b="1" dirty="0" smtClean="0">
                <a:solidFill>
                  <a:srgbClr val="137F7A"/>
                </a:solidFill>
                <a:latin typeface="Sabon" pitchFamily="18" charset="0"/>
              </a:rPr>
              <a:t>Needs behavioral health follow-up on discharge from medical admission</a:t>
            </a:r>
          </a:p>
          <a:p>
            <a:pPr>
              <a:buFont typeface="Wingdings" pitchFamily="2" charset="2"/>
              <a:buChar char="q"/>
            </a:pPr>
            <a:r>
              <a:rPr sz="1400" b="1" dirty="0" smtClean="0">
                <a:solidFill>
                  <a:srgbClr val="137F7A"/>
                </a:solidFill>
                <a:latin typeface="Sabon" pitchFamily="18" charset="0"/>
              </a:rPr>
              <a:t>Complicated detox requiring medical admission</a:t>
            </a:r>
          </a:p>
          <a:p>
            <a:pPr>
              <a:buFont typeface="Wingdings" pitchFamily="2" charset="2"/>
              <a:buChar char="q"/>
            </a:pPr>
            <a:r>
              <a:rPr sz="1400" b="1" dirty="0" smtClean="0">
                <a:solidFill>
                  <a:srgbClr val="137F7A"/>
                </a:solidFill>
                <a:latin typeface="Sabon" pitchFamily="18" charset="0"/>
              </a:rPr>
              <a:t>Difficult placement due to behavioral health problems</a:t>
            </a:r>
          </a:p>
          <a:p>
            <a:pPr>
              <a:buFont typeface="Wingdings" pitchFamily="2" charset="2"/>
              <a:buChar char="q"/>
            </a:pPr>
            <a:r>
              <a:rPr sz="1400" b="1" dirty="0" smtClean="0">
                <a:solidFill>
                  <a:srgbClr val="137F7A"/>
                </a:solidFill>
                <a:latin typeface="Sabon" pitchFamily="18" charset="0"/>
              </a:rPr>
              <a:t>Medical Admit with transfer to psychiatric unit</a:t>
            </a:r>
          </a:p>
          <a:p>
            <a:pPr>
              <a:buFont typeface="Wingdings" pitchFamily="2" charset="2"/>
              <a:buChar char="q"/>
            </a:pPr>
            <a:r>
              <a:rPr sz="1400" b="1" dirty="0" smtClean="0">
                <a:solidFill>
                  <a:srgbClr val="137F7A"/>
                </a:solidFill>
                <a:latin typeface="Sabon" pitchFamily="18" charset="0"/>
              </a:rPr>
              <a:t>Referrals for post discharge substance abuse treatment while still at medical facility</a:t>
            </a:r>
          </a:p>
          <a:p>
            <a:pPr>
              <a:buFont typeface="Wingdings" pitchFamily="2" charset="2"/>
              <a:buChar char="q"/>
            </a:pPr>
            <a:r>
              <a:rPr sz="1400" b="1" dirty="0" smtClean="0">
                <a:solidFill>
                  <a:srgbClr val="137F7A"/>
                </a:solidFill>
                <a:latin typeface="Sabon" pitchFamily="18" charset="0"/>
              </a:rPr>
              <a:t>Pain management with substance abuse issues</a:t>
            </a:r>
          </a:p>
          <a:p>
            <a:pPr>
              <a:buFont typeface="Wingdings" pitchFamily="2" charset="2"/>
              <a:buChar char="q"/>
            </a:pPr>
            <a:r>
              <a:rPr sz="1400" b="1" dirty="0" smtClean="0">
                <a:solidFill>
                  <a:srgbClr val="137F7A"/>
                </a:solidFill>
                <a:latin typeface="Sabon" pitchFamily="18" charset="0"/>
              </a:rPr>
              <a:t>Frequent ER visits for behavioral health diagnoses</a:t>
            </a:r>
          </a:p>
          <a:p>
            <a:pPr>
              <a:buFont typeface="Wingdings" pitchFamily="2" charset="2"/>
              <a:buChar char="q"/>
            </a:pPr>
            <a:r>
              <a:rPr sz="1400" b="1" dirty="0" smtClean="0">
                <a:solidFill>
                  <a:srgbClr val="137F7A"/>
                </a:solidFill>
                <a:latin typeface="Sabon" pitchFamily="18" charset="0"/>
              </a:rPr>
              <a:t>Dementia with acute exacerbation of behavioral / psychological symptoms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CE1240CF-1A86-44D8-951D-6F2D1E1DCE28}" type="slidenum">
              <a:rPr lang="en-US" sz="1200">
                <a:solidFill>
                  <a:srgbClr val="898989"/>
                </a:solidFill>
                <a:latin typeface="Calibri" pitchFamily="34" charset="0"/>
              </a:rPr>
              <a:pPr algn="r"/>
              <a:t>56</a:t>
            </a:fld>
            <a:endParaRPr lang="en-US" sz="1200">
              <a:solidFill>
                <a:srgbClr val="898989"/>
              </a:solidFill>
              <a:latin typeface="Calibri" pitchFamily="34" charset="0"/>
            </a:endParaRPr>
          </a:p>
        </p:txBody>
      </p:sp>
      <p:sp>
        <p:nvSpPr>
          <p:cNvPr id="91140" name="Rectangle 3"/>
          <p:cNvSpPr>
            <a:spLocks noGrp="1"/>
          </p:cNvSpPr>
          <p:nvPr>
            <p:ph type="body" idx="4294967295"/>
          </p:nvPr>
        </p:nvSpPr>
        <p:spPr>
          <a:xfrm>
            <a:off x="990600" y="1295400"/>
            <a:ext cx="7769225" cy="4724400"/>
          </a:xfrm>
        </p:spPr>
        <p:txBody>
          <a:bodyPr/>
          <a:lstStyle/>
          <a:p>
            <a:r>
              <a:rPr sz="2000" dirty="0" smtClean="0">
                <a:latin typeface="Arial" charset="0"/>
              </a:rPr>
              <a:t>If the enrollee’s Health Risk Assessment identifies high risk behavioral health needs for any identified enrollee, the Interdisciplinary Care Team (ICT) will include behavioral health specialists who work in partnership with the enrollee and the team. The ICT will provide support to remove access to care barriers by assisting the enrollees to make appointments and to provide transportation assistance when needed. ICT coordination will also include the following directives:</a:t>
            </a:r>
            <a:r>
              <a:rPr sz="1800" dirty="0" smtClean="0">
                <a:latin typeface="Arial" charset="0"/>
              </a:rPr>
              <a:t> </a:t>
            </a:r>
          </a:p>
          <a:p>
            <a:pPr lvl="1">
              <a:buFont typeface="Wingdings" pitchFamily="2" charset="2"/>
              <a:buChar char="u"/>
            </a:pPr>
            <a:r>
              <a:rPr sz="1800" dirty="0" smtClean="0">
                <a:solidFill>
                  <a:srgbClr val="137F7A"/>
                </a:solidFill>
              </a:rPr>
              <a:t>Improve access to care by evaluating provider network adequacy, appointment availability statistics and enrollee satisfaction</a:t>
            </a:r>
          </a:p>
          <a:p>
            <a:pPr lvl="1">
              <a:buFont typeface="Wingdings" pitchFamily="2" charset="2"/>
              <a:buChar char="u"/>
            </a:pPr>
            <a:r>
              <a:rPr sz="1800" dirty="0" smtClean="0">
                <a:solidFill>
                  <a:srgbClr val="137F7A"/>
                </a:solidFill>
              </a:rPr>
              <a:t>Improve continuity of care and services by coordinating with county behavioral health resources, including</a:t>
            </a:r>
            <a:r>
              <a:rPr sz="1800" i="0" dirty="0" smtClean="0">
                <a:solidFill>
                  <a:srgbClr val="137F7A"/>
                </a:solidFill>
                <a:latin typeface="Arial" charset="0"/>
              </a:rPr>
              <a:t>:</a:t>
            </a:r>
          </a:p>
          <a:p>
            <a:pPr marL="1143000" lvl="2" indent="-228600">
              <a:buFont typeface="Wingdings" pitchFamily="2" charset="2"/>
              <a:buChar char="Ø"/>
            </a:pPr>
            <a:r>
              <a:rPr dirty="0" smtClean="0">
                <a:solidFill>
                  <a:srgbClr val="862175"/>
                </a:solidFill>
                <a:latin typeface="Arial" charset="0"/>
              </a:rPr>
              <a:t>Community-based organizations, and the full range of providers throughout Health Net’s system of care</a:t>
            </a:r>
          </a:p>
          <a:p>
            <a:pPr lvl="1">
              <a:buFont typeface="Wingdings" pitchFamily="2" charset="2"/>
              <a:buChar char="u"/>
            </a:pPr>
            <a:r>
              <a:rPr sz="1800" dirty="0" smtClean="0">
                <a:solidFill>
                  <a:srgbClr val="137F7A"/>
                </a:solidFill>
              </a:rPr>
              <a:t>Develop a comprehensive behavioral health assessment for any identified enrollee conducted by the behavioral health specialist who is a enrollee of the IDCT</a:t>
            </a:r>
          </a:p>
        </p:txBody>
      </p:sp>
      <p:sp>
        <p:nvSpPr>
          <p:cNvPr id="91141" name="Rectangle 2"/>
          <p:cNvSpPr>
            <a:spLocks/>
          </p:cNvSpPr>
          <p:nvPr/>
        </p:nvSpPr>
        <p:spPr bwMode="auto">
          <a:xfrm>
            <a:off x="990600" y="457200"/>
            <a:ext cx="7772400" cy="1143000"/>
          </a:xfrm>
          <a:prstGeom prst="rect">
            <a:avLst/>
          </a:prstGeom>
          <a:noFill/>
          <a:ln w="9525">
            <a:noFill/>
            <a:miter lim="800000"/>
            <a:headEnd/>
            <a:tailEnd/>
          </a:ln>
        </p:spPr>
        <p:txBody>
          <a:bodyPr lIns="0" tIns="0" rIns="0" bIns="0" anchor="ctr"/>
          <a:lstStyle/>
          <a:p>
            <a:pPr algn="ctr" eaLnBrk="0" hangingPunct="0">
              <a:lnSpc>
                <a:spcPct val="80000"/>
              </a:lnSpc>
            </a:pPr>
            <a:r>
              <a:rPr lang="en-US" b="1">
                <a:solidFill>
                  <a:schemeClr val="tx2"/>
                </a:solidFill>
                <a:latin typeface="Sabon" pitchFamily="18" charset="0"/>
              </a:rPr>
              <a:t>Behavioral Health</a:t>
            </a: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16BA391D-2BD7-4F39-B567-2BD3CF07904F}" type="slidenum">
              <a:rPr lang="en-US" sz="1200">
                <a:solidFill>
                  <a:srgbClr val="898989"/>
                </a:solidFill>
                <a:latin typeface="Calibri" pitchFamily="34" charset="0"/>
              </a:rPr>
              <a:pPr algn="r"/>
              <a:t>57</a:t>
            </a:fld>
            <a:endParaRPr lang="en-US" sz="1200">
              <a:solidFill>
                <a:srgbClr val="898989"/>
              </a:solidFill>
              <a:latin typeface="Calibri" pitchFamily="34" charset="0"/>
            </a:endParaRPr>
          </a:p>
        </p:txBody>
      </p:sp>
      <p:sp>
        <p:nvSpPr>
          <p:cNvPr id="93188" name="Rectangle 2"/>
          <p:cNvSpPr>
            <a:spLocks noGrp="1"/>
          </p:cNvSpPr>
          <p:nvPr>
            <p:ph type="title" idx="4294967295"/>
          </p:nvPr>
        </p:nvSpPr>
        <p:spPr>
          <a:xfrm>
            <a:off x="990600" y="530225"/>
            <a:ext cx="7772400" cy="1143000"/>
          </a:xfrm>
        </p:spPr>
        <p:txBody>
          <a:bodyPr/>
          <a:lstStyle/>
          <a:p>
            <a:pPr algn="ctr"/>
            <a:r>
              <a:rPr sz="2800" b="1" dirty="0" smtClean="0"/>
              <a:t>Behavioral Health </a:t>
            </a:r>
            <a:endParaRPr sz="2800" dirty="0" smtClean="0"/>
          </a:p>
        </p:txBody>
      </p:sp>
      <p:sp>
        <p:nvSpPr>
          <p:cNvPr id="93189" name="Rectangle 3"/>
          <p:cNvSpPr>
            <a:spLocks noGrp="1"/>
          </p:cNvSpPr>
          <p:nvPr>
            <p:ph type="body" idx="4294967295"/>
          </p:nvPr>
        </p:nvSpPr>
        <p:spPr>
          <a:xfrm>
            <a:off x="1600200" y="1447800"/>
            <a:ext cx="7159625" cy="4876800"/>
          </a:xfrm>
        </p:spPr>
        <p:txBody>
          <a:bodyPr/>
          <a:lstStyle/>
          <a:p>
            <a:pPr>
              <a:buClr>
                <a:srgbClr val="137F7A"/>
              </a:buClr>
              <a:buFont typeface="Wingdings" pitchFamily="2" charset="2"/>
              <a:buNone/>
            </a:pPr>
            <a:r>
              <a:rPr sz="2000" dirty="0" smtClean="0">
                <a:latin typeface="Arial" charset="0"/>
              </a:rPr>
              <a:t>Dual Eligible enrollees who have been assessed and identified as needing specialty mental health services, alcohol/drug services, or related specialty consultations, the enrollee will be referred to the availa</a:t>
            </a:r>
            <a:r>
              <a:rPr lang="en-US" sz="2000" dirty="0" smtClean="0">
                <a:latin typeface="Arial" charset="0"/>
              </a:rPr>
              <a:t>bl</a:t>
            </a:r>
            <a:r>
              <a:rPr sz="2000" dirty="0" smtClean="0">
                <a:latin typeface="Arial" charset="0"/>
              </a:rPr>
              <a:t>e County Mental Health Plans.  These may be made by:</a:t>
            </a:r>
          </a:p>
          <a:p>
            <a:pPr lvl="1">
              <a:buClr>
                <a:srgbClr val="137F7A"/>
              </a:buClr>
              <a:buFont typeface="Wingdings" pitchFamily="2" charset="2"/>
              <a:buChar char="u"/>
            </a:pPr>
            <a:r>
              <a:rPr sz="1800" dirty="0" smtClean="0">
                <a:solidFill>
                  <a:srgbClr val="137F7A"/>
                </a:solidFill>
              </a:rPr>
              <a:t>Enrollee self-referral</a:t>
            </a:r>
          </a:p>
          <a:p>
            <a:pPr lvl="1">
              <a:buClr>
                <a:srgbClr val="137F7A"/>
              </a:buClr>
              <a:buFont typeface="Wingdings" pitchFamily="2" charset="2"/>
              <a:buChar char="u"/>
            </a:pPr>
            <a:r>
              <a:rPr sz="1800" dirty="0" smtClean="0">
                <a:solidFill>
                  <a:srgbClr val="137F7A"/>
                </a:solidFill>
              </a:rPr>
              <a:t>Primary Care Physician (PCP)</a:t>
            </a:r>
          </a:p>
          <a:p>
            <a:pPr lvl="1" algn="ctr">
              <a:buClr>
                <a:srgbClr val="137F7A"/>
              </a:buClr>
              <a:buFont typeface="Wingdings" pitchFamily="2" charset="2"/>
              <a:buNone/>
            </a:pPr>
            <a:r>
              <a:rPr sz="1800" dirty="0" smtClean="0">
                <a:solidFill>
                  <a:srgbClr val="137F7A"/>
                </a:solidFill>
              </a:rPr>
              <a:t>and/or</a:t>
            </a:r>
          </a:p>
          <a:p>
            <a:pPr lvl="1">
              <a:buClr>
                <a:srgbClr val="137F7A"/>
              </a:buClr>
              <a:buFont typeface="Wingdings" pitchFamily="2" charset="2"/>
              <a:buChar char="u"/>
            </a:pPr>
            <a:r>
              <a:rPr sz="1800" dirty="0" smtClean="0">
                <a:solidFill>
                  <a:srgbClr val="137F7A"/>
                </a:solidFill>
              </a:rPr>
              <a:t>Other ICT member, based on evaluation of the enrollee’s medical and psychosocial history, current state of health, and request for services by enrollee or enrollee’s family.</a:t>
            </a:r>
            <a:r>
              <a:rPr sz="2400" i="0" dirty="0" smtClean="0">
                <a:solidFill>
                  <a:srgbClr val="137F7A"/>
                </a:solidFill>
                <a:latin typeface="Arial" charset="0"/>
              </a:rPr>
              <a:t> </a:t>
            </a:r>
          </a:p>
          <a:p>
            <a:pPr marL="1143000" lvl="2" indent="-228600">
              <a:buClr>
                <a:srgbClr val="137F7A"/>
              </a:buClr>
              <a:buFont typeface="Wingdings" pitchFamily="2" charset="2"/>
              <a:buChar char="u"/>
            </a:pPr>
            <a:endParaRPr sz="1800" dirty="0" smtClean="0">
              <a:solidFill>
                <a:srgbClr val="137F7A"/>
              </a:solidFill>
              <a:latin typeface="Arial" charset="0"/>
            </a:endParaRPr>
          </a:p>
          <a:p>
            <a:pPr>
              <a:buClr>
                <a:srgbClr val="137F7A"/>
              </a:buClr>
              <a:buFont typeface="Wingdings" pitchFamily="2" charset="2"/>
              <a:buNone/>
            </a:pPr>
            <a:r>
              <a:rPr sz="2000" dirty="0" smtClean="0">
                <a:latin typeface="Arial" charset="0"/>
              </a:rPr>
              <a:t>Therefore, MHN participating providers are expected to coordinate referrals to the County Mental Health Plans as necessary and as determined by the ICT.</a:t>
            </a: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2"/>
          <p:cNvSpPr>
            <a:spLocks noGrp="1"/>
          </p:cNvSpPr>
          <p:nvPr>
            <p:ph type="title" idx="4294967295"/>
          </p:nvPr>
        </p:nvSpPr>
        <p:spPr/>
        <p:txBody>
          <a:bodyPr/>
          <a:lstStyle/>
          <a:p>
            <a:r>
              <a:rPr sz="2800" b="1" dirty="0" smtClean="0"/>
              <a:t>Quality Improvement Program</a:t>
            </a:r>
            <a:endParaRPr sz="2800" b="1" dirty="0" smtClean="0">
              <a:solidFill>
                <a:srgbClr val="FF0000"/>
              </a:solidFill>
            </a:endParaRPr>
          </a:p>
        </p:txBody>
      </p:sp>
      <p:sp>
        <p:nvSpPr>
          <p:cNvPr id="95237" name="Rectangle 3"/>
          <p:cNvSpPr>
            <a:spLocks noGrp="1"/>
          </p:cNvSpPr>
          <p:nvPr>
            <p:ph type="body" idx="4294967295"/>
          </p:nvPr>
        </p:nvSpPr>
        <p:spPr>
          <a:xfrm>
            <a:off x="1371600" y="1676400"/>
            <a:ext cx="7388225" cy="4724400"/>
          </a:xfrm>
        </p:spPr>
        <p:txBody>
          <a:bodyPr/>
          <a:lstStyle/>
          <a:p>
            <a:r>
              <a:rPr sz="2000" dirty="0" smtClean="0">
                <a:latin typeface="Arial" charset="0"/>
              </a:rPr>
              <a:t>Health Plans offering Duals must conduct a Quality Improvement program to monitor health outcomes and implementation of the Model of Care by:</a:t>
            </a:r>
            <a:endParaRPr dirty="0" smtClean="0"/>
          </a:p>
          <a:p>
            <a:pPr lvl="1">
              <a:buClr>
                <a:srgbClr val="137F7A"/>
              </a:buClr>
              <a:buFont typeface="Wingdings" pitchFamily="2" charset="2"/>
              <a:buChar char="Ø"/>
            </a:pPr>
            <a:r>
              <a:rPr dirty="0" smtClean="0">
                <a:solidFill>
                  <a:srgbClr val="862175"/>
                </a:solidFill>
              </a:rPr>
              <a:t>Collecting Cal MediConnect specific HEDIS® measures</a:t>
            </a:r>
          </a:p>
          <a:p>
            <a:pPr lvl="1">
              <a:buClr>
                <a:srgbClr val="137F7A"/>
              </a:buClr>
              <a:buFont typeface="Wingdings" pitchFamily="2" charset="2"/>
              <a:buChar char="Ø"/>
            </a:pPr>
            <a:r>
              <a:rPr dirty="0" smtClean="0">
                <a:solidFill>
                  <a:srgbClr val="862175"/>
                </a:solidFill>
              </a:rPr>
              <a:t>Meeting NCQA Dual Structure and Process standards</a:t>
            </a:r>
          </a:p>
          <a:p>
            <a:pPr lvl="1">
              <a:buClr>
                <a:srgbClr val="137F7A"/>
              </a:buClr>
              <a:buFont typeface="Wingdings" pitchFamily="2" charset="2"/>
              <a:buChar char="Ø"/>
            </a:pPr>
            <a:r>
              <a:rPr dirty="0" smtClean="0">
                <a:solidFill>
                  <a:srgbClr val="862175"/>
                </a:solidFill>
              </a:rPr>
              <a:t>Conducting a Quality Improvement Project (QIP) annually that focuses on improving a clinical or service aspect that is relevant to the Dual population (Preventing Readmissions)</a:t>
            </a:r>
          </a:p>
          <a:p>
            <a:pPr lvl="1">
              <a:buClr>
                <a:srgbClr val="137F7A"/>
              </a:buClr>
              <a:buFont typeface="Wingdings" pitchFamily="2" charset="2"/>
              <a:buChar char="Ø"/>
            </a:pPr>
            <a:r>
              <a:rPr i="0" dirty="0" smtClean="0">
                <a:solidFill>
                  <a:srgbClr val="862175"/>
                </a:solidFill>
              </a:rPr>
              <a:t>Providing a Chronic Care Improvement Program (CCIP) that identifies eligible enrollees, intervenes to improve disease management and evaluates program effectiveness (Cardiovascular Disease)</a:t>
            </a:r>
          </a:p>
          <a:p>
            <a:pPr lvl="1">
              <a:buClr>
                <a:srgbClr val="137F7A"/>
              </a:buClr>
              <a:buFont typeface="Wingdings" pitchFamily="2" charset="2"/>
              <a:buChar char="Ø"/>
            </a:pPr>
            <a:r>
              <a:rPr dirty="0" smtClean="0">
                <a:solidFill>
                  <a:srgbClr val="862175"/>
                </a:solidFill>
              </a:rPr>
              <a:t>Collecting data to evaluate annually if </a:t>
            </a:r>
            <a:r>
              <a:rPr lang="en-US" dirty="0">
                <a:solidFill>
                  <a:srgbClr val="862175"/>
                </a:solidFill>
              </a:rPr>
              <a:t>Cal MediConnect</a:t>
            </a:r>
            <a:r>
              <a:rPr dirty="0" smtClean="0">
                <a:solidFill>
                  <a:srgbClr val="862175"/>
                </a:solidFill>
              </a:rPr>
              <a:t> program goals are met</a:t>
            </a:r>
            <a:endParaRPr dirty="0" smtClean="0"/>
          </a:p>
          <a:p>
            <a:pPr lvl="1">
              <a:buClr>
                <a:srgbClr val="137F7A"/>
              </a:buClr>
              <a:buFont typeface="Wingdings" pitchFamily="2" charset="2"/>
              <a:buChar char="Ø"/>
            </a:pPr>
            <a:endParaRPr dirty="0" smtClean="0"/>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4"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1F8532E0-09AB-44C9-8D84-AC9A5FF7DE79}" type="slidenum">
              <a:rPr lang="en-US" sz="1200">
                <a:solidFill>
                  <a:srgbClr val="898989"/>
                </a:solidFill>
                <a:latin typeface="Calibri" pitchFamily="34" charset="0"/>
              </a:rPr>
              <a:pPr algn="r"/>
              <a:t>59</a:t>
            </a:fld>
            <a:endParaRPr lang="en-US" sz="1200">
              <a:solidFill>
                <a:srgbClr val="898989"/>
              </a:solidFill>
              <a:latin typeface="Calibri" pitchFamily="34" charset="0"/>
            </a:endParaRPr>
          </a:p>
        </p:txBody>
      </p:sp>
      <p:sp>
        <p:nvSpPr>
          <p:cNvPr id="97285"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7592B1A0-9DF8-4737-BA05-4836D0EA757F}" type="slidenum">
              <a:rPr lang="en-US" sz="1200">
                <a:solidFill>
                  <a:srgbClr val="898989"/>
                </a:solidFill>
                <a:latin typeface="Calibri" pitchFamily="34" charset="0"/>
              </a:rPr>
              <a:pPr algn="r"/>
              <a:t>59</a:t>
            </a:fld>
            <a:endParaRPr lang="en-US" sz="1200">
              <a:solidFill>
                <a:srgbClr val="898989"/>
              </a:solidFill>
              <a:latin typeface="Calibri" pitchFamily="34" charset="0"/>
            </a:endParaRPr>
          </a:p>
        </p:txBody>
      </p:sp>
      <p:sp>
        <p:nvSpPr>
          <p:cNvPr id="97286"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DC02FDEC-65A7-4BA2-A732-9F56B7B12352}" type="slidenum">
              <a:rPr lang="en-US" sz="1200">
                <a:solidFill>
                  <a:srgbClr val="898989"/>
                </a:solidFill>
                <a:latin typeface="Calibri" pitchFamily="34" charset="0"/>
              </a:rPr>
              <a:pPr algn="r"/>
              <a:t>59</a:t>
            </a:fld>
            <a:endParaRPr lang="en-US" sz="1200">
              <a:solidFill>
                <a:srgbClr val="898989"/>
              </a:solidFill>
              <a:latin typeface="Calibri" pitchFamily="34" charset="0"/>
            </a:endParaRPr>
          </a:p>
        </p:txBody>
      </p:sp>
      <p:sp>
        <p:nvSpPr>
          <p:cNvPr id="97287" name="Rectangle 5"/>
          <p:cNvSpPr>
            <a:spLocks noGrp="1"/>
          </p:cNvSpPr>
          <p:nvPr>
            <p:ph type="title" idx="4294967295"/>
          </p:nvPr>
        </p:nvSpPr>
        <p:spPr>
          <a:xfrm>
            <a:off x="1981200" y="381000"/>
            <a:ext cx="6781800" cy="1292225"/>
          </a:xfrm>
        </p:spPr>
        <p:txBody>
          <a:bodyPr/>
          <a:lstStyle/>
          <a:p>
            <a:r>
              <a:rPr sz="2400" b="1" dirty="0" smtClean="0"/>
              <a:t>Cal </a:t>
            </a:r>
            <a:r>
              <a:rPr sz="2400" b="1" dirty="0"/>
              <a:t>M</a:t>
            </a:r>
            <a:r>
              <a:rPr sz="2400" b="1" dirty="0" smtClean="0"/>
              <a:t>ediConnect HEDIS</a:t>
            </a:r>
            <a:r>
              <a:rPr sz="2400" b="1" baseline="30000" dirty="0" smtClean="0">
                <a:solidFill>
                  <a:schemeClr val="tx1"/>
                </a:solidFill>
              </a:rPr>
              <a:t>®</a:t>
            </a:r>
            <a:r>
              <a:rPr sz="2400" b="1" dirty="0" smtClean="0"/>
              <a:t> Measures</a:t>
            </a:r>
            <a:endParaRPr sz="2400" b="1" dirty="0" smtClean="0">
              <a:solidFill>
                <a:srgbClr val="FF0000"/>
              </a:solidFill>
            </a:endParaRPr>
          </a:p>
        </p:txBody>
      </p:sp>
      <p:pic>
        <p:nvPicPr>
          <p:cNvPr id="97288" name="Picture 9"/>
          <p:cNvPicPr>
            <a:picLocks noGrp="1" noChangeAspect="1" noChangeArrowheads="1"/>
          </p:cNvPicPr>
          <p:nvPr>
            <p:ph type="body" sz="half" idx="4294967295"/>
          </p:nvPr>
        </p:nvPicPr>
        <p:blipFill>
          <a:blip r:embed="rId3"/>
          <a:srcRect/>
          <a:stretch>
            <a:fillRect/>
          </a:stretch>
        </p:blipFill>
        <p:spPr>
          <a:xfrm>
            <a:off x="4495800" y="1673225"/>
            <a:ext cx="3930650" cy="4575175"/>
          </a:xfrm>
        </p:spPr>
      </p:pic>
      <p:pic>
        <p:nvPicPr>
          <p:cNvPr id="97289" name="Picture 11"/>
          <p:cNvPicPr>
            <a:picLocks noGrp="1" noChangeAspect="1" noChangeArrowheads="1"/>
          </p:cNvPicPr>
          <p:nvPr>
            <p:ph type="body" sz="half" idx="4294967295"/>
          </p:nvPr>
        </p:nvPicPr>
        <p:blipFill>
          <a:blip r:embed="rId4"/>
          <a:srcRect/>
          <a:stretch>
            <a:fillRect/>
          </a:stretch>
        </p:blipFill>
        <p:spPr>
          <a:xfrm>
            <a:off x="609600" y="1676400"/>
            <a:ext cx="3700463" cy="5486400"/>
          </a:xfr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2"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1867B0A6-EA72-4D76-A6A8-38B2E92DAC2A}" type="slidenum">
              <a:rPr lang="en-US" sz="1200">
                <a:solidFill>
                  <a:srgbClr val="898989"/>
                </a:solidFill>
                <a:latin typeface="Calibri" pitchFamily="34" charset="0"/>
              </a:rPr>
              <a:pPr algn="r"/>
              <a:t>6</a:t>
            </a:fld>
            <a:endParaRPr lang="en-US" sz="1200">
              <a:solidFill>
                <a:srgbClr val="898989"/>
              </a:solidFill>
              <a:latin typeface="Calibri" pitchFamily="34" charset="0"/>
            </a:endParaRPr>
          </a:p>
        </p:txBody>
      </p:sp>
      <p:sp>
        <p:nvSpPr>
          <p:cNvPr id="17413"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BFE6A6F5-451B-4DF2-96E8-B440F740C1F5}" type="slidenum">
              <a:rPr lang="en-US" sz="1200">
                <a:solidFill>
                  <a:srgbClr val="898989"/>
                </a:solidFill>
                <a:latin typeface="Calibri" pitchFamily="34" charset="0"/>
              </a:rPr>
              <a:pPr algn="r"/>
              <a:t>6</a:t>
            </a:fld>
            <a:endParaRPr lang="en-US" sz="1200">
              <a:solidFill>
                <a:srgbClr val="898989"/>
              </a:solidFill>
              <a:latin typeface="Calibri" pitchFamily="34" charset="0"/>
            </a:endParaRPr>
          </a:p>
        </p:txBody>
      </p:sp>
      <p:sp>
        <p:nvSpPr>
          <p:cNvPr id="17414"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A62A0496-B35C-40AB-8A3C-8F65B969751C}" type="slidenum">
              <a:rPr lang="en-US" sz="1200">
                <a:solidFill>
                  <a:srgbClr val="898989"/>
                </a:solidFill>
                <a:latin typeface="Calibri" pitchFamily="34" charset="0"/>
              </a:rPr>
              <a:pPr algn="r"/>
              <a:t>6</a:t>
            </a:fld>
            <a:endParaRPr lang="en-US" sz="1200">
              <a:solidFill>
                <a:srgbClr val="898989"/>
              </a:solidFill>
              <a:latin typeface="Calibri" pitchFamily="34" charset="0"/>
            </a:endParaRPr>
          </a:p>
        </p:txBody>
      </p:sp>
      <p:sp>
        <p:nvSpPr>
          <p:cNvPr id="17415" name="Title 1"/>
          <p:cNvSpPr>
            <a:spLocks noGrp="1"/>
          </p:cNvSpPr>
          <p:nvPr>
            <p:ph type="title"/>
          </p:nvPr>
        </p:nvSpPr>
        <p:spPr>
          <a:xfrm>
            <a:off x="1524000" y="457200"/>
            <a:ext cx="7010400" cy="1066799"/>
          </a:xfrm>
        </p:spPr>
        <p:txBody>
          <a:bodyPr/>
          <a:lstStyle/>
          <a:p>
            <a:pPr eaLnBrk="1" hangingPunct="1"/>
            <a:r>
              <a:rPr sz="2400" b="1" dirty="0" smtClean="0"/>
              <a:t>Dual Eligible Background</a:t>
            </a:r>
          </a:p>
        </p:txBody>
      </p:sp>
      <p:sp>
        <p:nvSpPr>
          <p:cNvPr id="17418"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3E857C4A-A609-4588-885E-055E42C73D18}" type="slidenum">
              <a:rPr lang="en-US" sz="1200">
                <a:solidFill>
                  <a:srgbClr val="898989"/>
                </a:solidFill>
                <a:latin typeface="Calibri" pitchFamily="34" charset="0"/>
              </a:rPr>
              <a:pPr algn="r"/>
              <a:t>6</a:t>
            </a:fld>
            <a:endParaRPr lang="en-US" sz="1200">
              <a:solidFill>
                <a:srgbClr val="898989"/>
              </a:solidFill>
              <a:latin typeface="Calibri" pitchFamily="34" charset="0"/>
            </a:endParaRPr>
          </a:p>
        </p:txBody>
      </p:sp>
      <p:pic>
        <p:nvPicPr>
          <p:cNvPr id="3" name="Content Placeholder 2"/>
          <p:cNvPicPr>
            <a:picLocks noChangeArrowheads="1"/>
          </p:cNvPicPr>
          <p:nvPr/>
        </p:nvPicPr>
        <p:blipFill>
          <a:blip r:embed="rId3"/>
          <a:srcRect b="11574"/>
          <a:stretch>
            <a:fillRect/>
          </a:stretch>
        </p:blipFill>
        <p:spPr bwMode="auto">
          <a:xfrm>
            <a:off x="1889125" y="1600200"/>
            <a:ext cx="6188075" cy="32766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2"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98BD00F1-3AC3-4639-BF59-D57840CA413B}" type="slidenum">
              <a:rPr lang="en-US" sz="1200">
                <a:solidFill>
                  <a:srgbClr val="898989"/>
                </a:solidFill>
                <a:latin typeface="Calibri" pitchFamily="34" charset="0"/>
              </a:rPr>
              <a:pPr algn="r"/>
              <a:t>60</a:t>
            </a:fld>
            <a:endParaRPr lang="en-US" sz="1200">
              <a:solidFill>
                <a:srgbClr val="898989"/>
              </a:solidFill>
              <a:latin typeface="Calibri" pitchFamily="34" charset="0"/>
            </a:endParaRPr>
          </a:p>
        </p:txBody>
      </p:sp>
      <p:sp>
        <p:nvSpPr>
          <p:cNvPr id="99333"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D891716F-ED8E-4E3B-8A7E-07E16323F5D3}" type="slidenum">
              <a:rPr lang="en-US" sz="1200">
                <a:solidFill>
                  <a:srgbClr val="898989"/>
                </a:solidFill>
                <a:latin typeface="Calibri" pitchFamily="34" charset="0"/>
              </a:rPr>
              <a:pPr algn="r"/>
              <a:t>60</a:t>
            </a:fld>
            <a:endParaRPr lang="en-US" sz="1200">
              <a:solidFill>
                <a:srgbClr val="898989"/>
              </a:solidFill>
              <a:latin typeface="Calibri" pitchFamily="34" charset="0"/>
            </a:endParaRPr>
          </a:p>
        </p:txBody>
      </p:sp>
      <p:sp>
        <p:nvSpPr>
          <p:cNvPr id="99334"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22EA653E-2547-4138-9774-D834850C3273}" type="slidenum">
              <a:rPr lang="en-US" sz="1200">
                <a:solidFill>
                  <a:srgbClr val="898989"/>
                </a:solidFill>
                <a:latin typeface="Calibri" pitchFamily="34" charset="0"/>
              </a:rPr>
              <a:pPr algn="r"/>
              <a:t>60</a:t>
            </a:fld>
            <a:endParaRPr lang="en-US" sz="1200">
              <a:solidFill>
                <a:srgbClr val="898989"/>
              </a:solidFill>
              <a:latin typeface="Calibri" pitchFamily="34" charset="0"/>
            </a:endParaRPr>
          </a:p>
        </p:txBody>
      </p:sp>
      <p:sp>
        <p:nvSpPr>
          <p:cNvPr id="99335" name="Title 1"/>
          <p:cNvSpPr>
            <a:spLocks noGrp="1"/>
          </p:cNvSpPr>
          <p:nvPr>
            <p:ph type="title"/>
          </p:nvPr>
        </p:nvSpPr>
        <p:spPr>
          <a:xfrm>
            <a:off x="2514600" y="304800"/>
            <a:ext cx="3276600" cy="1298575"/>
          </a:xfrm>
        </p:spPr>
        <p:txBody>
          <a:bodyPr/>
          <a:lstStyle/>
          <a:p>
            <a:pPr eaLnBrk="1" hangingPunct="1"/>
            <a:r>
              <a:rPr sz="2400" b="1" dirty="0" smtClean="0"/>
              <a:t>Data Collection</a:t>
            </a:r>
          </a:p>
        </p:txBody>
      </p:sp>
      <p:sp>
        <p:nvSpPr>
          <p:cNvPr id="69639" name="Content Placeholder 2"/>
          <p:cNvSpPr>
            <a:spLocks noGrp="1"/>
          </p:cNvSpPr>
          <p:nvPr>
            <p:ph type="body" sz="half" idx="1"/>
          </p:nvPr>
        </p:nvSpPr>
        <p:spPr>
          <a:xfrm>
            <a:off x="762000" y="2209800"/>
            <a:ext cx="3657600" cy="4187825"/>
          </a:xfrm>
        </p:spPr>
        <p:txBody>
          <a:bodyPr/>
          <a:lstStyle/>
          <a:p>
            <a:pPr marL="0" indent="0" eaLnBrk="1" hangingPunct="1">
              <a:buClr>
                <a:srgbClr val="008080"/>
              </a:buClr>
              <a:buFont typeface="Wingdings" pitchFamily="2" charset="2"/>
              <a:buChar char="Ø"/>
            </a:pPr>
            <a:r>
              <a:rPr sz="2200" i="1" smtClean="0">
                <a:solidFill>
                  <a:srgbClr val="862175"/>
                </a:solidFill>
                <a:latin typeface="Sabon" pitchFamily="18" charset="0"/>
              </a:rPr>
              <a:t> Health Outcomes</a:t>
            </a:r>
          </a:p>
          <a:p>
            <a:pPr marL="0" indent="0" eaLnBrk="1" hangingPunct="1">
              <a:buClr>
                <a:srgbClr val="008080"/>
              </a:buClr>
              <a:buFont typeface="Wingdings" pitchFamily="2" charset="2"/>
              <a:buNone/>
            </a:pPr>
            <a:endParaRPr sz="2200" i="1" smtClean="0">
              <a:solidFill>
                <a:srgbClr val="862175"/>
              </a:solidFill>
              <a:latin typeface="Sabon" pitchFamily="18" charset="0"/>
            </a:endParaRPr>
          </a:p>
          <a:p>
            <a:pPr marL="0" indent="0" eaLnBrk="1" hangingPunct="1">
              <a:buClr>
                <a:srgbClr val="008080"/>
              </a:buClr>
              <a:buFont typeface="Wingdings" pitchFamily="2" charset="2"/>
              <a:buChar char="Ø"/>
            </a:pPr>
            <a:r>
              <a:rPr sz="2200" i="1" smtClean="0">
                <a:solidFill>
                  <a:srgbClr val="862175"/>
                </a:solidFill>
                <a:latin typeface="Sabon" pitchFamily="18" charset="0"/>
              </a:rPr>
              <a:t> Access To Care</a:t>
            </a:r>
          </a:p>
          <a:p>
            <a:pPr marL="0" indent="0" eaLnBrk="1" hangingPunct="1">
              <a:buClr>
                <a:srgbClr val="008080"/>
              </a:buClr>
              <a:buFont typeface="Wingdings" pitchFamily="2" charset="2"/>
              <a:buChar char="Ø"/>
            </a:pPr>
            <a:endParaRPr sz="2200" i="1" smtClean="0">
              <a:solidFill>
                <a:srgbClr val="862175"/>
              </a:solidFill>
              <a:latin typeface="Sabon" pitchFamily="18" charset="0"/>
            </a:endParaRPr>
          </a:p>
          <a:p>
            <a:pPr marL="0" indent="0" eaLnBrk="1" hangingPunct="1">
              <a:buClr>
                <a:srgbClr val="008080"/>
              </a:buClr>
              <a:buFont typeface="Wingdings" pitchFamily="2" charset="2"/>
              <a:buChar char="Ø"/>
            </a:pPr>
            <a:r>
              <a:rPr sz="2200" i="1" smtClean="0">
                <a:solidFill>
                  <a:srgbClr val="862175"/>
                </a:solidFill>
                <a:latin typeface="Sabon" pitchFamily="18" charset="0"/>
              </a:rPr>
              <a:t> Improved Health Status</a:t>
            </a:r>
          </a:p>
          <a:p>
            <a:pPr marL="0" indent="0" eaLnBrk="1" hangingPunct="1">
              <a:buClr>
                <a:srgbClr val="008080"/>
              </a:buClr>
              <a:buFont typeface="Wingdings" pitchFamily="2" charset="2"/>
              <a:buChar char="Ø"/>
            </a:pPr>
            <a:endParaRPr sz="2200" i="1" smtClean="0">
              <a:solidFill>
                <a:srgbClr val="862175"/>
              </a:solidFill>
              <a:latin typeface="Sabon" pitchFamily="18" charset="0"/>
            </a:endParaRPr>
          </a:p>
          <a:p>
            <a:pPr marL="0" indent="0" eaLnBrk="1" hangingPunct="1">
              <a:buClr>
                <a:srgbClr val="008080"/>
              </a:buClr>
              <a:buFont typeface="Wingdings" pitchFamily="2" charset="2"/>
              <a:buChar char="Ø"/>
            </a:pPr>
            <a:r>
              <a:rPr sz="2200" i="1" smtClean="0">
                <a:solidFill>
                  <a:srgbClr val="862175"/>
                </a:solidFill>
                <a:latin typeface="Sabon" pitchFamily="18" charset="0"/>
              </a:rPr>
              <a:t> Implementation Of MOC</a:t>
            </a:r>
          </a:p>
          <a:p>
            <a:pPr marL="0" indent="0" eaLnBrk="1" hangingPunct="1">
              <a:buClr>
                <a:srgbClr val="008080"/>
              </a:buClr>
              <a:buFont typeface="Wingdings" pitchFamily="2" charset="2"/>
              <a:buChar char="Ø"/>
            </a:pPr>
            <a:endParaRPr sz="2200" i="1" smtClean="0">
              <a:solidFill>
                <a:srgbClr val="862175"/>
              </a:solidFill>
              <a:latin typeface="Sabon" pitchFamily="18" charset="0"/>
            </a:endParaRPr>
          </a:p>
          <a:p>
            <a:pPr marL="0" indent="0" eaLnBrk="1" hangingPunct="1">
              <a:buClr>
                <a:srgbClr val="008080"/>
              </a:buClr>
              <a:buFont typeface="Wingdings" pitchFamily="2" charset="2"/>
              <a:buChar char="Ø"/>
            </a:pPr>
            <a:r>
              <a:rPr sz="2200" i="1" smtClean="0">
                <a:solidFill>
                  <a:srgbClr val="862175"/>
                </a:solidFill>
                <a:latin typeface="Sabon" pitchFamily="18" charset="0"/>
              </a:rPr>
              <a:t> Health Risk Assessment</a:t>
            </a:r>
          </a:p>
        </p:txBody>
      </p:sp>
      <p:sp>
        <p:nvSpPr>
          <p:cNvPr id="25604" name="Text Placeholder 7"/>
          <p:cNvSpPr>
            <a:spLocks noGrp="1"/>
          </p:cNvSpPr>
          <p:nvPr>
            <p:ph type="body" sz="quarter" idx="13"/>
          </p:nvPr>
        </p:nvSpPr>
        <p:spPr>
          <a:xfrm>
            <a:off x="4648200" y="2133600"/>
            <a:ext cx="4111625" cy="4191000"/>
          </a:xfrm>
        </p:spPr>
        <p:txBody>
          <a:bodyPr/>
          <a:lstStyle/>
          <a:p>
            <a:pPr eaLnBrk="1" hangingPunct="1">
              <a:lnSpc>
                <a:spcPct val="120000"/>
              </a:lnSpc>
              <a:spcAft>
                <a:spcPct val="0"/>
              </a:spcAft>
              <a:buClr>
                <a:srgbClr val="008080"/>
              </a:buClr>
              <a:buFont typeface="Wingdings" pitchFamily="2" charset="2"/>
              <a:buChar char="Ø"/>
              <a:defRPr/>
            </a:pPr>
            <a:r>
              <a:rPr sz="2200" i="1" smtClean="0">
                <a:solidFill>
                  <a:srgbClr val="862175"/>
                </a:solidFill>
                <a:latin typeface="Sabon" pitchFamily="18" charset="0"/>
                <a:ea typeface="ヒラギノ角ゴ Pro W3" charset="-128"/>
              </a:rPr>
              <a:t> Implementation Of Care Plan</a:t>
            </a:r>
          </a:p>
          <a:p>
            <a:pPr eaLnBrk="1" hangingPunct="1">
              <a:lnSpc>
                <a:spcPct val="120000"/>
              </a:lnSpc>
              <a:spcAft>
                <a:spcPct val="0"/>
              </a:spcAft>
              <a:buClr>
                <a:srgbClr val="008080"/>
              </a:buClr>
              <a:buFont typeface="Wingdings" pitchFamily="2" charset="2"/>
              <a:buChar char="Ø"/>
              <a:defRPr/>
            </a:pPr>
            <a:endParaRPr sz="2200" i="1" smtClean="0">
              <a:solidFill>
                <a:srgbClr val="862175"/>
              </a:solidFill>
              <a:latin typeface="Sabon" pitchFamily="18" charset="0"/>
              <a:ea typeface="ヒラギノ角ゴ Pro W3" charset="-128"/>
            </a:endParaRPr>
          </a:p>
          <a:p>
            <a:pPr eaLnBrk="1" hangingPunct="1">
              <a:lnSpc>
                <a:spcPct val="120000"/>
              </a:lnSpc>
              <a:spcAft>
                <a:spcPct val="0"/>
              </a:spcAft>
              <a:buClr>
                <a:srgbClr val="008080"/>
              </a:buClr>
              <a:buFont typeface="Wingdings" pitchFamily="2" charset="2"/>
              <a:buChar char="Ø"/>
              <a:defRPr/>
            </a:pPr>
            <a:r>
              <a:rPr sz="2200" i="1" smtClean="0">
                <a:solidFill>
                  <a:srgbClr val="862175"/>
                </a:solidFill>
                <a:latin typeface="Sabon" pitchFamily="18" charset="0"/>
                <a:ea typeface="ヒラギノ角ゴ Pro W3" charset="-128"/>
              </a:rPr>
              <a:t> Provider Network</a:t>
            </a:r>
          </a:p>
          <a:p>
            <a:pPr eaLnBrk="1" hangingPunct="1">
              <a:lnSpc>
                <a:spcPct val="120000"/>
              </a:lnSpc>
              <a:spcAft>
                <a:spcPct val="0"/>
              </a:spcAft>
              <a:buClr>
                <a:srgbClr val="008080"/>
              </a:buClr>
              <a:buFont typeface="Wingdings" pitchFamily="2" charset="2"/>
              <a:buChar char="Ø"/>
              <a:defRPr/>
            </a:pPr>
            <a:endParaRPr sz="2200" i="1" smtClean="0">
              <a:solidFill>
                <a:srgbClr val="862175"/>
              </a:solidFill>
              <a:latin typeface="Sabon" pitchFamily="18" charset="0"/>
              <a:ea typeface="ヒラギノ角ゴ Pro W3" charset="-128"/>
            </a:endParaRPr>
          </a:p>
          <a:p>
            <a:pPr eaLnBrk="1" hangingPunct="1">
              <a:lnSpc>
                <a:spcPct val="120000"/>
              </a:lnSpc>
              <a:spcAft>
                <a:spcPct val="0"/>
              </a:spcAft>
              <a:buClr>
                <a:srgbClr val="008080"/>
              </a:buClr>
              <a:buFont typeface="Wingdings" pitchFamily="2" charset="2"/>
              <a:buChar char="Ø"/>
              <a:defRPr/>
            </a:pPr>
            <a:r>
              <a:rPr sz="2200" i="1" smtClean="0">
                <a:solidFill>
                  <a:srgbClr val="862175"/>
                </a:solidFill>
                <a:latin typeface="Sabon" pitchFamily="18" charset="0"/>
                <a:ea typeface="ヒラギノ角ゴ Pro W3" charset="-128"/>
              </a:rPr>
              <a:t> Continuum Of Care</a:t>
            </a:r>
          </a:p>
          <a:p>
            <a:pPr eaLnBrk="1" hangingPunct="1">
              <a:lnSpc>
                <a:spcPct val="120000"/>
              </a:lnSpc>
              <a:spcAft>
                <a:spcPct val="0"/>
              </a:spcAft>
              <a:buClr>
                <a:srgbClr val="008080"/>
              </a:buClr>
              <a:buFont typeface="Wingdings" pitchFamily="2" charset="2"/>
              <a:buChar char="Ø"/>
              <a:defRPr/>
            </a:pPr>
            <a:endParaRPr sz="2200" i="1" smtClean="0">
              <a:solidFill>
                <a:srgbClr val="862175"/>
              </a:solidFill>
              <a:latin typeface="Sabon" pitchFamily="18" charset="0"/>
              <a:ea typeface="ヒラギノ角ゴ Pro W3" charset="-128"/>
            </a:endParaRPr>
          </a:p>
          <a:p>
            <a:pPr eaLnBrk="1" hangingPunct="1">
              <a:lnSpc>
                <a:spcPct val="120000"/>
              </a:lnSpc>
              <a:spcAft>
                <a:spcPct val="0"/>
              </a:spcAft>
              <a:buClr>
                <a:srgbClr val="008080"/>
              </a:buClr>
              <a:buFont typeface="Wingdings" pitchFamily="2" charset="2"/>
              <a:buChar char="Ø"/>
              <a:defRPr/>
            </a:pPr>
            <a:r>
              <a:rPr sz="2200" i="1" smtClean="0">
                <a:solidFill>
                  <a:srgbClr val="862175"/>
                </a:solidFill>
                <a:latin typeface="Sabon" pitchFamily="18" charset="0"/>
                <a:ea typeface="ヒラギノ角ゴ Pro W3" charset="-128"/>
              </a:rPr>
              <a:t> Delivery Of Extra Services</a:t>
            </a:r>
          </a:p>
          <a:p>
            <a:pPr eaLnBrk="1" hangingPunct="1">
              <a:lnSpc>
                <a:spcPct val="120000"/>
              </a:lnSpc>
              <a:spcAft>
                <a:spcPct val="0"/>
              </a:spcAft>
              <a:buClr>
                <a:srgbClr val="008080"/>
              </a:buClr>
              <a:buFont typeface="Wingdings" pitchFamily="2" charset="2"/>
              <a:buChar char="Ø"/>
              <a:defRPr/>
            </a:pPr>
            <a:endParaRPr sz="2200" i="1" smtClean="0">
              <a:solidFill>
                <a:srgbClr val="862175"/>
              </a:solidFill>
              <a:latin typeface="Sabon" pitchFamily="18" charset="0"/>
              <a:ea typeface="ヒラギノ角ゴ Pro W3" charset="-128"/>
            </a:endParaRPr>
          </a:p>
          <a:p>
            <a:pPr eaLnBrk="1" hangingPunct="1">
              <a:lnSpc>
                <a:spcPct val="120000"/>
              </a:lnSpc>
              <a:spcAft>
                <a:spcPct val="0"/>
              </a:spcAft>
              <a:buClr>
                <a:srgbClr val="008080"/>
              </a:buClr>
              <a:buFont typeface="Wingdings" pitchFamily="2" charset="2"/>
              <a:buChar char="Ø"/>
              <a:defRPr/>
            </a:pPr>
            <a:r>
              <a:rPr sz="2200" i="1" smtClean="0">
                <a:solidFill>
                  <a:srgbClr val="862175"/>
                </a:solidFill>
                <a:latin typeface="Sabon" pitchFamily="18" charset="0"/>
                <a:ea typeface="ヒラギノ角ゴ Pro W3" charset="-128"/>
              </a:rPr>
              <a:t> Integrated Communications</a:t>
            </a:r>
          </a:p>
        </p:txBody>
      </p:sp>
      <p:sp>
        <p:nvSpPr>
          <p:cNvPr id="99338"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0D24DB50-8642-4469-8554-D6EAF6D2EFD5}" type="slidenum">
              <a:rPr lang="en-US" sz="1200">
                <a:solidFill>
                  <a:srgbClr val="898989"/>
                </a:solidFill>
                <a:latin typeface="Calibri" pitchFamily="34" charset="0"/>
              </a:rPr>
              <a:pPr algn="r"/>
              <a:t>60</a:t>
            </a:fld>
            <a:endParaRPr lang="en-US" sz="1200">
              <a:solidFill>
                <a:srgbClr val="898989"/>
              </a:solidFill>
              <a:latin typeface="Calibri" pitchFamily="34" charset="0"/>
            </a:endParaRPr>
          </a:p>
        </p:txBody>
      </p:sp>
      <p:sp>
        <p:nvSpPr>
          <p:cNvPr id="99339" name="Text Box 7"/>
          <p:cNvSpPr txBox="1">
            <a:spLocks noChangeArrowheads="1"/>
          </p:cNvSpPr>
          <p:nvPr/>
        </p:nvSpPr>
        <p:spPr bwMode="auto">
          <a:xfrm>
            <a:off x="990600" y="1222375"/>
            <a:ext cx="7391400" cy="762000"/>
          </a:xfrm>
          <a:prstGeom prst="rect">
            <a:avLst/>
          </a:prstGeom>
          <a:noFill/>
          <a:ln w="9525">
            <a:noFill/>
            <a:miter lim="800000"/>
            <a:headEnd/>
            <a:tailEnd/>
          </a:ln>
        </p:spPr>
        <p:txBody>
          <a:bodyPr>
            <a:spAutoFit/>
          </a:bodyPr>
          <a:lstStyle/>
          <a:p>
            <a:pPr>
              <a:spcBef>
                <a:spcPct val="50000"/>
              </a:spcBef>
            </a:pPr>
            <a:r>
              <a:rPr lang="en-US" sz="2200"/>
              <a:t>Each domain of care is evaluated to identify areas for improvement and if program goals have been met: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fade">
                                      <p:cBhvr>
                                        <p:cTn id="7" dur="2000"/>
                                        <p:tgtEl>
                                          <p:spTgt spid="2560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9639"/>
                                        </p:tgtEl>
                                        <p:attrNameLst>
                                          <p:attrName>style.visibility</p:attrName>
                                        </p:attrNameLst>
                                      </p:cBhvr>
                                      <p:to>
                                        <p:strVal val="visible"/>
                                      </p:to>
                                    </p:set>
                                    <p:animEffect transition="in" filter="fade">
                                      <p:cBhvr>
                                        <p:cTn id="10" dur="2000"/>
                                        <p:tgtEl>
                                          <p:spTgt spid="6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9" grpId="0"/>
      <p:bldP spid="25604" grpId="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6" name="Slide Number Placeholder 12"/>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D390D8EF-5799-4ED3-9D65-1C0411A3B2B6}" type="slidenum">
              <a:rPr lang="en-US" sz="1200">
                <a:solidFill>
                  <a:srgbClr val="898989"/>
                </a:solidFill>
                <a:latin typeface="Calibri" pitchFamily="34" charset="0"/>
              </a:rPr>
              <a:pPr algn="r"/>
              <a:t>61</a:t>
            </a:fld>
            <a:endParaRPr lang="en-US" sz="1200">
              <a:solidFill>
                <a:srgbClr val="898989"/>
              </a:solidFill>
              <a:latin typeface="Calibri" pitchFamily="34" charset="0"/>
            </a:endParaRPr>
          </a:p>
        </p:txBody>
      </p:sp>
      <p:sp>
        <p:nvSpPr>
          <p:cNvPr id="100357" name="Slide Number Placeholder 12"/>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D3C9C24A-A7C4-46B5-BDFA-C5BD37C359AE}" type="slidenum">
              <a:rPr lang="en-US" sz="1200">
                <a:solidFill>
                  <a:srgbClr val="898989"/>
                </a:solidFill>
                <a:latin typeface="Calibri" pitchFamily="34" charset="0"/>
              </a:rPr>
              <a:pPr algn="r"/>
              <a:t>61</a:t>
            </a:fld>
            <a:endParaRPr lang="en-US" sz="1200">
              <a:solidFill>
                <a:srgbClr val="898989"/>
              </a:solidFill>
              <a:latin typeface="Calibri" pitchFamily="34" charset="0"/>
            </a:endParaRPr>
          </a:p>
        </p:txBody>
      </p:sp>
      <p:sp>
        <p:nvSpPr>
          <p:cNvPr id="100358" name="Slide Number Placeholder 12"/>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9B9BCAE9-FBB5-47BF-B60B-CC0138DA27C3}" type="slidenum">
              <a:rPr lang="en-US" sz="1200">
                <a:solidFill>
                  <a:srgbClr val="898989"/>
                </a:solidFill>
                <a:latin typeface="Calibri" pitchFamily="34" charset="0"/>
              </a:rPr>
              <a:pPr algn="r"/>
              <a:t>61</a:t>
            </a:fld>
            <a:endParaRPr lang="en-US" sz="1200">
              <a:solidFill>
                <a:srgbClr val="898989"/>
              </a:solidFill>
              <a:latin typeface="Calibri" pitchFamily="34" charset="0"/>
            </a:endParaRPr>
          </a:p>
        </p:txBody>
      </p:sp>
      <p:sp>
        <p:nvSpPr>
          <p:cNvPr id="100359" name="Slide Number Placeholder 12"/>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3DC17AED-080A-4765-AEFF-778654DFC130}" type="slidenum">
              <a:rPr lang="en-US" sz="1200">
                <a:solidFill>
                  <a:srgbClr val="898989"/>
                </a:solidFill>
                <a:latin typeface="Calibri" pitchFamily="34" charset="0"/>
              </a:rPr>
              <a:pPr algn="r"/>
              <a:t>61</a:t>
            </a:fld>
            <a:endParaRPr lang="en-US" sz="1200">
              <a:solidFill>
                <a:srgbClr val="898989"/>
              </a:solidFill>
              <a:latin typeface="Calibri" pitchFamily="34" charset="0"/>
            </a:endParaRPr>
          </a:p>
        </p:txBody>
      </p:sp>
      <p:sp>
        <p:nvSpPr>
          <p:cNvPr id="100360" name="Title 4"/>
          <p:cNvSpPr>
            <a:spLocks noGrp="1"/>
          </p:cNvSpPr>
          <p:nvPr>
            <p:ph type="title"/>
          </p:nvPr>
        </p:nvSpPr>
        <p:spPr>
          <a:xfrm>
            <a:off x="2209800" y="685800"/>
            <a:ext cx="6781800" cy="762000"/>
          </a:xfrm>
        </p:spPr>
        <p:txBody>
          <a:bodyPr/>
          <a:lstStyle/>
          <a:p>
            <a:pPr eaLnBrk="1" hangingPunct="1"/>
            <a:r>
              <a:rPr dirty="0" smtClean="0"/>
              <a:t>References</a:t>
            </a:r>
          </a:p>
        </p:txBody>
      </p:sp>
      <p:sp>
        <p:nvSpPr>
          <p:cNvPr id="70663" name="Text Placeholder 5"/>
          <p:cNvSpPr>
            <a:spLocks noGrp="1"/>
          </p:cNvSpPr>
          <p:nvPr>
            <p:ph type="body" sz="quarter" idx="10"/>
          </p:nvPr>
        </p:nvSpPr>
        <p:spPr>
          <a:xfrm>
            <a:off x="457200" y="1295399"/>
            <a:ext cx="4943475" cy="5197475"/>
          </a:xfrm>
        </p:spPr>
        <p:txBody>
          <a:bodyPr/>
          <a:lstStyle/>
          <a:p>
            <a:pPr marL="0" lvl="1" indent="0" eaLnBrk="1" hangingPunct="1">
              <a:spcBef>
                <a:spcPts val="638"/>
              </a:spcBef>
              <a:buNone/>
              <a:defRPr/>
            </a:pPr>
            <a:endParaRPr sz="2000" dirty="0">
              <a:ea typeface="ヒラギノ角ゴ Pro W3" charset="-128"/>
            </a:endParaRPr>
          </a:p>
          <a:p>
            <a:pPr marL="227902" lvl="2" indent="-173038" eaLnBrk="1" hangingPunct="1">
              <a:spcBef>
                <a:spcPts val="638"/>
              </a:spcBef>
              <a:defRPr/>
            </a:pPr>
            <a:r>
              <a:rPr lang="en-US" sz="2000" dirty="0" smtClean="0">
                <a:ea typeface="ヒラギノ角ゴ Pro W3" charset="-128"/>
                <a:hlinkClick r:id="rId3"/>
              </a:rPr>
              <a:t>http</a:t>
            </a:r>
            <a:r>
              <a:rPr lang="en-US" sz="2000" dirty="0">
                <a:ea typeface="ヒラギノ角ゴ Pro W3" charset="-128"/>
                <a:hlinkClick r:id="rId3"/>
              </a:rPr>
              <a:t>://www.calduals.org/background/ca_duals_demo</a:t>
            </a:r>
            <a:r>
              <a:rPr lang="en-US" sz="2000" dirty="0" smtClean="0">
                <a:ea typeface="ヒラギノ角ゴ Pro W3" charset="-128"/>
                <a:hlinkClick r:id="rId3"/>
              </a:rPr>
              <a:t>/</a:t>
            </a:r>
            <a:endParaRPr lang="en-US" sz="2000" dirty="0" smtClean="0">
              <a:ea typeface="ヒラギノ角ゴ Pro W3" charset="-128"/>
            </a:endParaRPr>
          </a:p>
          <a:p>
            <a:pPr eaLnBrk="1" hangingPunct="1">
              <a:spcBef>
                <a:spcPct val="0"/>
              </a:spcBef>
              <a:buFont typeface="Arial" panose="020B0604020202020204" pitchFamily="34" charset="0"/>
              <a:buChar char="•"/>
            </a:pPr>
            <a:r>
              <a:rPr lang="en-US" sz="2000" dirty="0" err="1" smtClean="0">
                <a:ea typeface="ヒラギノ角ゴ Pro W3" charset="-128"/>
                <a:hlinkClick r:id="rId4"/>
              </a:rPr>
              <a:t>HNConnect</a:t>
            </a:r>
            <a:r>
              <a:rPr lang="en-US" sz="2000" dirty="0" smtClean="0">
                <a:ea typeface="ヒラギノ角ゴ Pro W3" charset="-128"/>
                <a:hlinkClick r:id="rId4"/>
              </a:rPr>
              <a:t> </a:t>
            </a:r>
            <a:r>
              <a:rPr lang="en-US" sz="2000" dirty="0" smtClean="0">
                <a:ea typeface="ヒラギノ角ゴ Pro W3" charset="-128"/>
                <a:hlinkClick r:id="rId4"/>
              </a:rPr>
              <a:t>Duals site:  </a:t>
            </a:r>
            <a:r>
              <a:rPr lang="en-US" dirty="0">
                <a:hlinkClick r:id="rId5"/>
              </a:rPr>
              <a:t>https://</a:t>
            </a:r>
            <a:r>
              <a:rPr lang="en-US" dirty="0" smtClean="0">
                <a:hlinkClick r:id="rId5"/>
              </a:rPr>
              <a:t>hnc.healthnet.com/documents/departments/duals_demonstration/program_requirements/dhcs_plan_letters</a:t>
            </a:r>
            <a:endParaRPr lang="en-US" dirty="0" smtClean="0"/>
          </a:p>
          <a:p>
            <a:pPr marL="227902" lvl="2" indent="-173038" eaLnBrk="1" hangingPunct="1">
              <a:spcBef>
                <a:spcPts val="638"/>
              </a:spcBef>
              <a:defRPr/>
            </a:pPr>
            <a:r>
              <a:rPr lang="en-US" sz="2000" dirty="0"/>
              <a:t>http://www.dhcs.ca.gov/formsandpubs/Pages/MgdCareDualsPlanLetters.aspx</a:t>
            </a:r>
          </a:p>
          <a:p>
            <a:pPr marL="173038" lvl="1" indent="-173038" eaLnBrk="1" hangingPunct="1">
              <a:spcBef>
                <a:spcPts val="638"/>
              </a:spcBef>
              <a:buFont typeface="Arial" charset="0"/>
              <a:buChar char="•"/>
              <a:defRPr/>
            </a:pPr>
            <a:endParaRPr sz="2000" dirty="0" smtClean="0">
              <a:ea typeface="ヒラギノ角ゴ Pro W3" charset="-128"/>
            </a:endParaRPr>
          </a:p>
          <a:p>
            <a:pPr marL="173038" lvl="1" indent="-173038" eaLnBrk="1" hangingPunct="1">
              <a:spcBef>
                <a:spcPts val="638"/>
              </a:spcBef>
              <a:buFont typeface="Arial" charset="0"/>
              <a:buChar char="•"/>
              <a:defRPr/>
            </a:pPr>
            <a:endParaRPr sz="2000" dirty="0">
              <a:ea typeface="ヒラギノ角ゴ Pro W3" charset="-128"/>
            </a:endParaRPr>
          </a:p>
          <a:p>
            <a:pPr marL="0" indent="0" eaLnBrk="1" hangingPunct="1">
              <a:spcAft>
                <a:spcPct val="0"/>
              </a:spcAft>
              <a:defRPr/>
            </a:pPr>
            <a:endParaRPr sz="2000" dirty="0" smtClean="0"/>
          </a:p>
        </p:txBody>
      </p:sp>
      <p:sp>
        <p:nvSpPr>
          <p:cNvPr id="100363" name="Slide Number Placeholder 8"/>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8868B7E2-0463-4687-AC19-43EC001D30BE}" type="slidenum">
              <a:rPr lang="en-US" sz="1200">
                <a:solidFill>
                  <a:srgbClr val="898989"/>
                </a:solidFill>
                <a:latin typeface="Calibri" pitchFamily="34" charset="0"/>
              </a:rPr>
              <a:pPr algn="r"/>
              <a:t>61</a:t>
            </a:fld>
            <a:endParaRPr lang="en-US" sz="1200">
              <a:solidFill>
                <a:srgbClr val="898989"/>
              </a:solidFill>
              <a:latin typeface="Calibri" pitchFamily="34" charset="0"/>
            </a:endParaRPr>
          </a:p>
        </p:txBody>
      </p:sp>
      <p:pic>
        <p:nvPicPr>
          <p:cNvPr id="1026" name="Picture 2" descr="CMS.gov Centers for Medicare &amp; Medicaid Services">
            <a:hlinkClick r:id="rId6" tooltip="CMS.gov Centers for Medicare &amp; Medicaid Services"/>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7483647" y="-488950"/>
            <a:ext cx="3267075" cy="6762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hlinkClick r:id="rId8"/>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6800" y="4114800"/>
            <a:ext cx="3267075" cy="676275"/>
          </a:xfrm>
          <a:prstGeom prst="rect">
            <a:avLst/>
          </a:prstGeom>
        </p:spPr>
      </p:pic>
      <p:pic>
        <p:nvPicPr>
          <p:cNvPr id="1029" name="Picture 5">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5105400"/>
            <a:ext cx="3908156" cy="28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663"/>
                                        </p:tgtEl>
                                        <p:attrNameLst>
                                          <p:attrName>style.visibility</p:attrName>
                                        </p:attrNameLst>
                                      </p:cBhvr>
                                      <p:to>
                                        <p:strVal val="visible"/>
                                      </p:to>
                                    </p:set>
                                    <p:animEffect transition="in" filter="fade">
                                      <p:cBhvr>
                                        <p:cTn id="7" dur="2000"/>
                                        <p:tgtEl>
                                          <p:spTgt spid="70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2DC88ED2-7638-4308-8C7A-CDBB4742CD80}" type="slidenum">
              <a:rPr lang="en-US" sz="1200">
                <a:solidFill>
                  <a:srgbClr val="898989"/>
                </a:solidFill>
                <a:latin typeface="Calibri" pitchFamily="34" charset="0"/>
              </a:rPr>
              <a:pPr algn="r"/>
              <a:t>7</a:t>
            </a:fld>
            <a:endParaRPr lang="en-US" sz="1200">
              <a:solidFill>
                <a:srgbClr val="898989"/>
              </a:solidFill>
              <a:latin typeface="Calibri" pitchFamily="34" charset="0"/>
            </a:endParaRPr>
          </a:p>
        </p:txBody>
      </p:sp>
      <p:sp>
        <p:nvSpPr>
          <p:cNvPr id="18437"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5EAE26FF-9B04-431D-9751-8CC71B50E408}" type="slidenum">
              <a:rPr lang="en-US" sz="1200">
                <a:solidFill>
                  <a:srgbClr val="898989"/>
                </a:solidFill>
                <a:latin typeface="Calibri" pitchFamily="34" charset="0"/>
              </a:rPr>
              <a:pPr algn="r"/>
              <a:t>7</a:t>
            </a:fld>
            <a:endParaRPr lang="en-US" sz="1200">
              <a:solidFill>
                <a:srgbClr val="898989"/>
              </a:solidFill>
              <a:latin typeface="Calibri" pitchFamily="34" charset="0"/>
            </a:endParaRPr>
          </a:p>
        </p:txBody>
      </p:sp>
      <p:sp>
        <p:nvSpPr>
          <p:cNvPr id="18438"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AE4CEBB7-0361-4D43-8A4E-189EBBCBED93}" type="slidenum">
              <a:rPr lang="en-US" sz="1200">
                <a:solidFill>
                  <a:srgbClr val="898989"/>
                </a:solidFill>
                <a:latin typeface="Calibri" pitchFamily="34" charset="0"/>
              </a:rPr>
              <a:pPr algn="r"/>
              <a:t>7</a:t>
            </a:fld>
            <a:endParaRPr lang="en-US" sz="1200">
              <a:solidFill>
                <a:srgbClr val="898989"/>
              </a:solidFill>
              <a:latin typeface="Calibri" pitchFamily="34" charset="0"/>
            </a:endParaRPr>
          </a:p>
        </p:txBody>
      </p:sp>
      <p:sp>
        <p:nvSpPr>
          <p:cNvPr id="18439" name="Rectangle 2"/>
          <p:cNvSpPr>
            <a:spLocks noGrp="1"/>
          </p:cNvSpPr>
          <p:nvPr>
            <p:ph type="title" idx="4294967295"/>
          </p:nvPr>
        </p:nvSpPr>
        <p:spPr>
          <a:xfrm>
            <a:off x="1447800" y="457200"/>
            <a:ext cx="6781800" cy="1066800"/>
          </a:xfrm>
        </p:spPr>
        <p:txBody>
          <a:bodyPr/>
          <a:lstStyle/>
          <a:p>
            <a:r>
              <a:rPr sz="2400" b="1" dirty="0" smtClean="0"/>
              <a:t>Duals Background cont.</a:t>
            </a:r>
          </a:p>
        </p:txBody>
      </p:sp>
      <p:sp>
        <p:nvSpPr>
          <p:cNvPr id="2" name="Rectangle 3"/>
          <p:cNvSpPr>
            <a:spLocks noGrp="1"/>
          </p:cNvSpPr>
          <p:nvPr>
            <p:ph type="body" idx="4294967295"/>
          </p:nvPr>
        </p:nvSpPr>
        <p:spPr>
          <a:xfrm>
            <a:off x="2133600" y="1676400"/>
            <a:ext cx="6705600" cy="4724400"/>
          </a:xfrm>
        </p:spPr>
        <p:txBody>
          <a:bodyPr/>
          <a:lstStyle/>
          <a:p>
            <a:pPr>
              <a:lnSpc>
                <a:spcPct val="90000"/>
              </a:lnSpc>
              <a:buClr>
                <a:srgbClr val="137F7A"/>
              </a:buClr>
              <a:buFont typeface="Wingdings" pitchFamily="2" charset="2"/>
              <a:buChar char="Ø"/>
            </a:pPr>
            <a:r>
              <a:rPr sz="1800" dirty="0" smtClean="0">
                <a:latin typeface="Arial" charset="0"/>
                <a:cs typeface="Arial" charset="0"/>
              </a:rPr>
              <a:t>About 1.2 million Medi-Cal beneficiaries are enrolled in both Medicare and Medi-Cal in California and are referred to as dual eligibles.</a:t>
            </a:r>
          </a:p>
          <a:p>
            <a:pPr>
              <a:lnSpc>
                <a:spcPct val="90000"/>
              </a:lnSpc>
              <a:buClr>
                <a:srgbClr val="137F7A"/>
              </a:buClr>
              <a:buFont typeface="Wingdings" pitchFamily="2" charset="2"/>
              <a:buChar char="Ø"/>
            </a:pPr>
            <a:r>
              <a:rPr sz="1800" dirty="0" smtClean="0">
                <a:latin typeface="Arial" charset="0"/>
                <a:cs typeface="Arial" charset="0"/>
              </a:rPr>
              <a:t>Medicare is the primary payer for dual eligibles and covers health services, such as physician and hospital services and short-term skilled nursing.</a:t>
            </a:r>
          </a:p>
          <a:p>
            <a:pPr>
              <a:lnSpc>
                <a:spcPct val="90000"/>
              </a:lnSpc>
              <a:buClr>
                <a:srgbClr val="137F7A"/>
              </a:buClr>
              <a:buFont typeface="Wingdings" pitchFamily="2" charset="2"/>
              <a:buChar char="Ø"/>
            </a:pPr>
            <a:r>
              <a:rPr sz="1800" dirty="0" smtClean="0">
                <a:latin typeface="Arial" charset="0"/>
                <a:cs typeface="Arial" charset="0"/>
              </a:rPr>
              <a:t>Medi-Cal is the secondary payer and typically covers Medicare cost sharing and services not covered by Medicare, as well as services delivered after Medicare benefits have been exhausted.</a:t>
            </a:r>
          </a:p>
          <a:p>
            <a:pPr>
              <a:lnSpc>
                <a:spcPct val="90000"/>
              </a:lnSpc>
              <a:buClr>
                <a:srgbClr val="137F7A"/>
              </a:buClr>
              <a:buFont typeface="Wingdings" pitchFamily="2" charset="2"/>
              <a:buChar char="Ø"/>
            </a:pPr>
            <a:r>
              <a:rPr sz="1800" dirty="0" smtClean="0">
                <a:latin typeface="Arial" charset="0"/>
                <a:cs typeface="Arial" charset="0"/>
              </a:rPr>
              <a:t>Most long term care costs are paid for by Medi-Cal including longer nursing home stays and home and community based services designed to prevent institutionalization.</a:t>
            </a:r>
          </a:p>
          <a:p>
            <a:pPr>
              <a:lnSpc>
                <a:spcPts val="2600"/>
              </a:lnSpc>
            </a:pPr>
            <a:endParaRPr sz="2400" dirty="0" smtClean="0">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4"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209E4AA6-F482-46D7-A434-77A80DD927C0}" type="slidenum">
              <a:rPr lang="en-US" sz="1200">
                <a:solidFill>
                  <a:srgbClr val="898989"/>
                </a:solidFill>
                <a:latin typeface="Calibri" pitchFamily="34" charset="0"/>
              </a:rPr>
              <a:pPr algn="r"/>
              <a:t>8</a:t>
            </a:fld>
            <a:endParaRPr lang="en-US" sz="1200">
              <a:solidFill>
                <a:srgbClr val="898989"/>
              </a:solidFill>
              <a:latin typeface="Calibri" pitchFamily="34" charset="0"/>
            </a:endParaRPr>
          </a:p>
        </p:txBody>
      </p:sp>
      <p:sp>
        <p:nvSpPr>
          <p:cNvPr id="20485"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00EE7D3F-A42D-4458-BDD6-5330A00B6AC7}" type="slidenum">
              <a:rPr lang="en-US" sz="1200">
                <a:solidFill>
                  <a:srgbClr val="898989"/>
                </a:solidFill>
                <a:latin typeface="Calibri" pitchFamily="34" charset="0"/>
              </a:rPr>
              <a:pPr algn="r"/>
              <a:t>8</a:t>
            </a:fld>
            <a:endParaRPr lang="en-US" sz="1200">
              <a:solidFill>
                <a:srgbClr val="898989"/>
              </a:solidFill>
              <a:latin typeface="Calibri" pitchFamily="34" charset="0"/>
            </a:endParaRPr>
          </a:p>
        </p:txBody>
      </p:sp>
      <p:sp>
        <p:nvSpPr>
          <p:cNvPr id="20486" name="Rectangle 2"/>
          <p:cNvSpPr>
            <a:spLocks noGrp="1"/>
          </p:cNvSpPr>
          <p:nvPr>
            <p:ph type="title"/>
          </p:nvPr>
        </p:nvSpPr>
        <p:spPr>
          <a:xfrm>
            <a:off x="381000" y="530352"/>
            <a:ext cx="8382000" cy="917448"/>
          </a:xfrm>
        </p:spPr>
        <p:txBody>
          <a:bodyPr/>
          <a:lstStyle/>
          <a:p>
            <a:r>
              <a:rPr lang="en-US" sz="2400" dirty="0"/>
              <a:t>Cal MediConnect</a:t>
            </a:r>
            <a:r>
              <a:rPr sz="2400" dirty="0" smtClean="0"/>
              <a:t> Population</a:t>
            </a:r>
          </a:p>
        </p:txBody>
      </p:sp>
      <p:sp>
        <p:nvSpPr>
          <p:cNvPr id="3" name="TextBox 2"/>
          <p:cNvSpPr txBox="1"/>
          <p:nvPr/>
        </p:nvSpPr>
        <p:spPr>
          <a:xfrm>
            <a:off x="381000" y="1524000"/>
            <a:ext cx="7391400" cy="4247317"/>
          </a:xfrm>
          <a:prstGeom prst="rect">
            <a:avLst/>
          </a:prstGeom>
          <a:noFill/>
        </p:spPr>
        <p:txBody>
          <a:bodyPr wrap="square" rtlCol="0">
            <a:spAutoFit/>
          </a:bodyPr>
          <a:lstStyle/>
          <a:p>
            <a:r>
              <a:rPr lang="en-US" sz="1800" dirty="0" smtClean="0"/>
              <a:t>The 2015 Health Risk Assessment (HRA) of CMC members reveal the following:</a:t>
            </a:r>
          </a:p>
          <a:p>
            <a:endParaRPr lang="en-US" sz="1800" dirty="0"/>
          </a:p>
          <a:p>
            <a:r>
              <a:rPr lang="en-US" sz="1800" dirty="0" smtClean="0"/>
              <a:t>56% Report they never or rarely exercise</a:t>
            </a:r>
          </a:p>
          <a:p>
            <a:r>
              <a:rPr lang="en-US" sz="1800" dirty="0" smtClean="0"/>
              <a:t>38% Reported a fall in the past 12 months</a:t>
            </a:r>
          </a:p>
          <a:p>
            <a:r>
              <a:rPr lang="en-US" sz="1800" dirty="0" smtClean="0"/>
              <a:t>61% Suffer from Hypertension</a:t>
            </a:r>
          </a:p>
          <a:p>
            <a:r>
              <a:rPr lang="en-US" sz="1800" dirty="0" smtClean="0"/>
              <a:t>47% depend on others for transportation</a:t>
            </a:r>
          </a:p>
          <a:p>
            <a:r>
              <a:rPr lang="en-US" sz="1800" dirty="0" smtClean="0"/>
              <a:t>25% Report their health and emotions regularly interfere with social activities</a:t>
            </a:r>
          </a:p>
          <a:p>
            <a:r>
              <a:rPr lang="en-US" sz="1800" dirty="0" smtClean="0"/>
              <a:t>17% Report problems with changes to thinking ability and memory</a:t>
            </a:r>
          </a:p>
          <a:p>
            <a:endParaRPr lang="en-US" sz="1800" dirty="0"/>
          </a:p>
          <a:p>
            <a:r>
              <a:rPr lang="en-US" sz="1800" dirty="0" smtClean="0"/>
              <a:t>CMC members disproportionately face financial hardship which can impact their ability to stay healthy.</a:t>
            </a:r>
          </a:p>
          <a:p>
            <a:endParaRPr lang="en-US" sz="1800" dirty="0"/>
          </a:p>
          <a:p>
            <a:endParaRPr lang="en-US" sz="18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2"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B03ACFA7-9E99-4B03-A499-FA5A3007B7FF}" type="slidenum">
              <a:rPr lang="en-US" sz="1200">
                <a:solidFill>
                  <a:srgbClr val="898989"/>
                </a:solidFill>
                <a:latin typeface="Calibri" pitchFamily="34" charset="0"/>
              </a:rPr>
              <a:pPr algn="r"/>
              <a:t>9</a:t>
            </a:fld>
            <a:endParaRPr lang="en-US" sz="1200">
              <a:solidFill>
                <a:srgbClr val="898989"/>
              </a:solidFill>
              <a:latin typeface="Calibri" pitchFamily="34" charset="0"/>
            </a:endParaRPr>
          </a:p>
        </p:txBody>
      </p:sp>
      <p:sp>
        <p:nvSpPr>
          <p:cNvPr id="22533" name="Slide Number Placeholder 5"/>
          <p:cNvSpPr txBox="1">
            <a:spLocks noGrp="1"/>
          </p:cNvSpPr>
          <p:nvPr/>
        </p:nvSpPr>
        <p:spPr bwMode="auto">
          <a:xfrm>
            <a:off x="6553200" y="6492875"/>
            <a:ext cx="2133600" cy="365125"/>
          </a:xfrm>
          <a:prstGeom prst="rect">
            <a:avLst/>
          </a:prstGeom>
          <a:noFill/>
          <a:ln w="9525">
            <a:noFill/>
            <a:miter lim="800000"/>
            <a:headEnd/>
            <a:tailEnd/>
          </a:ln>
        </p:spPr>
        <p:txBody>
          <a:bodyPr anchor="ctr"/>
          <a:lstStyle/>
          <a:p>
            <a:pPr algn="r"/>
            <a:fld id="{B7D32412-60F1-47FB-8810-CA3130449DAF}" type="slidenum">
              <a:rPr lang="en-US" sz="1200">
                <a:solidFill>
                  <a:srgbClr val="898989"/>
                </a:solidFill>
                <a:latin typeface="Calibri" pitchFamily="34" charset="0"/>
              </a:rPr>
              <a:pPr algn="r"/>
              <a:t>9</a:t>
            </a:fld>
            <a:endParaRPr lang="en-US" sz="1200">
              <a:solidFill>
                <a:srgbClr val="898989"/>
              </a:solidFill>
              <a:latin typeface="Calibri" pitchFamily="34" charset="0"/>
            </a:endParaRPr>
          </a:p>
        </p:txBody>
      </p:sp>
      <p:sp>
        <p:nvSpPr>
          <p:cNvPr id="22534" name="Rectangle 295"/>
          <p:cNvSpPr>
            <a:spLocks noGrp="1"/>
          </p:cNvSpPr>
          <p:nvPr>
            <p:ph type="title" idx="4294967295"/>
          </p:nvPr>
        </p:nvSpPr>
        <p:spPr>
          <a:xfrm>
            <a:off x="1981200" y="457200"/>
            <a:ext cx="6781800" cy="1143000"/>
          </a:xfrm>
        </p:spPr>
        <p:txBody>
          <a:bodyPr/>
          <a:lstStyle/>
          <a:p>
            <a:r>
              <a:rPr lang="en-US" sz="2400" dirty="0"/>
              <a:t>Cal MediConnect Population</a:t>
            </a:r>
            <a:endParaRPr dirty="0" smtClean="0"/>
          </a:p>
        </p:txBody>
      </p:sp>
      <p:sp>
        <p:nvSpPr>
          <p:cNvPr id="2" name="TextBox 1"/>
          <p:cNvSpPr txBox="1"/>
          <p:nvPr/>
        </p:nvSpPr>
        <p:spPr>
          <a:xfrm>
            <a:off x="762000" y="1600201"/>
            <a:ext cx="7315200" cy="5078313"/>
          </a:xfrm>
          <a:prstGeom prst="rect">
            <a:avLst/>
          </a:prstGeom>
          <a:noFill/>
        </p:spPr>
        <p:txBody>
          <a:bodyPr wrap="square" rtlCol="0">
            <a:spAutoFit/>
          </a:bodyPr>
          <a:lstStyle/>
          <a:p>
            <a:r>
              <a:rPr lang="en-US" sz="1800" dirty="0" smtClean="0"/>
              <a:t>Data collected on the prevalence of cardiovascular diseases in California for individuals over 65 indicate that 30.8% have high cholesterol, 56% have high blood pressure, 16% have diabetes, and 20% are clinically obese.  The CMC population, in comparison demonstrate a greater incidence of chronic disease and co-morbidities.  CMC 2015 HRA data identifies the following incidence of diseases and co-morbidities self- reported by members:</a:t>
            </a:r>
          </a:p>
          <a:p>
            <a:endParaRPr lang="en-US" sz="1800" dirty="0"/>
          </a:p>
          <a:p>
            <a:r>
              <a:rPr lang="en-US" sz="1800" dirty="0" smtClean="0"/>
              <a:t>60.8% 	Hypertension</a:t>
            </a:r>
          </a:p>
          <a:p>
            <a:r>
              <a:rPr lang="en-US" sz="1800" dirty="0" smtClean="0"/>
              <a:t>59.4% 	with impaired Vision</a:t>
            </a:r>
          </a:p>
          <a:p>
            <a:r>
              <a:rPr lang="en-US" sz="1800" dirty="0" smtClean="0"/>
              <a:t>39.5% 	Arthritis of hip/knee</a:t>
            </a:r>
          </a:p>
          <a:p>
            <a:r>
              <a:rPr lang="en-US" sz="1800" dirty="0" smtClean="0"/>
              <a:t>31.2% 	Diabetes</a:t>
            </a:r>
          </a:p>
          <a:p>
            <a:r>
              <a:rPr lang="en-US" sz="1800" dirty="0" smtClean="0"/>
              <a:t>30.6% 	Chronic back pain</a:t>
            </a:r>
          </a:p>
          <a:p>
            <a:r>
              <a:rPr lang="en-US" sz="1800" dirty="0" smtClean="0"/>
              <a:t>14.9% 	Asthma, COPD or Emphysema</a:t>
            </a:r>
          </a:p>
          <a:p>
            <a:r>
              <a:rPr lang="en-US" sz="1800" dirty="0" smtClean="0"/>
              <a:t>9.0% 	History of stroke</a:t>
            </a:r>
          </a:p>
          <a:p>
            <a:r>
              <a:rPr lang="en-US" sz="1800" dirty="0" smtClean="0"/>
              <a:t>7.6%	Heart Failure</a:t>
            </a:r>
          </a:p>
          <a:p>
            <a:endParaRPr lang="en-US" sz="1800" dirty="0"/>
          </a:p>
          <a:p>
            <a:endParaRPr lang="en-US" sz="1800"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1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1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heme/theme1.xml><?xml version="1.0" encoding="utf-8"?>
<a:theme xmlns:a="http://schemas.openxmlformats.org/drawingml/2006/main" name="Office Theme">
  <a:themeElements>
    <a:clrScheme name="Medicare">
      <a:dk1>
        <a:sysClr val="windowText" lastClr="000000"/>
      </a:dk1>
      <a:lt1>
        <a:srgbClr val="FFFFFF"/>
      </a:lt1>
      <a:dk2>
        <a:srgbClr val="5A2149"/>
      </a:dk2>
      <a:lt2>
        <a:srgbClr val="EEECE1"/>
      </a:lt2>
      <a:accent1>
        <a:srgbClr val="F5A01A"/>
      </a:accent1>
      <a:accent2>
        <a:srgbClr val="26BCD7"/>
      </a:accent2>
      <a:accent3>
        <a:srgbClr val="94A545"/>
      </a:accent3>
      <a:accent4>
        <a:srgbClr val="E31937"/>
      </a:accent4>
      <a:accent5>
        <a:srgbClr val="69AEA3"/>
      </a:accent5>
      <a:accent6>
        <a:srgbClr val="B70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7940</TotalTime>
  <Words>8324</Words>
  <Application>Microsoft Office PowerPoint</Application>
  <PresentationFormat>On-screen Show (4:3)</PresentationFormat>
  <Paragraphs>729</Paragraphs>
  <Slides>61</Slides>
  <Notes>41</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Cal MediConnect (CMC)  Model of Care</vt:lpstr>
      <vt:lpstr>Learning Objectives of Cal MediConnect Model of Care Training</vt:lpstr>
      <vt:lpstr>Presentation Overview</vt:lpstr>
      <vt:lpstr>Presentation Overview</vt:lpstr>
      <vt:lpstr>Dual Eligible Background and Population</vt:lpstr>
      <vt:lpstr>Dual Eligible Background</vt:lpstr>
      <vt:lpstr>Duals Background cont.</vt:lpstr>
      <vt:lpstr>Cal MediConnect Population</vt:lpstr>
      <vt:lpstr>Cal MediConnect Population</vt:lpstr>
      <vt:lpstr>Cal MediConnect Categories</vt:lpstr>
      <vt:lpstr>Hypothetical Case Study Example of Target Population</vt:lpstr>
      <vt:lpstr>Hypothetical Case Study Example of Target Population</vt:lpstr>
      <vt:lpstr>Goals of the Cal MediConnect MOC</vt:lpstr>
      <vt:lpstr>Goals of Cal MediConnect</vt:lpstr>
      <vt:lpstr>Goals of Cal MediConnect cont…</vt:lpstr>
      <vt:lpstr>Definitions for Person Centered Care</vt:lpstr>
      <vt:lpstr>Enrollee Centered Model of Care</vt:lpstr>
      <vt:lpstr>Cal MediConnect Model of Care Includes:</vt:lpstr>
      <vt:lpstr>Roles and Responsibilities</vt:lpstr>
      <vt:lpstr>Roles and Responsibilities</vt:lpstr>
      <vt:lpstr>Roles and Responsibilities</vt:lpstr>
      <vt:lpstr>Roles and Responsibilities</vt:lpstr>
      <vt:lpstr>Cal MediConnect Coordinated Model of Care</vt:lpstr>
      <vt:lpstr>Interdisciplinary Care Teams (ICT)</vt:lpstr>
      <vt:lpstr>Interdisciplinary Care Team (ICT)</vt:lpstr>
      <vt:lpstr>Interdisciplinary Care Team (ICT)</vt:lpstr>
      <vt:lpstr>Interdisciplinary Care Team (ICT)</vt:lpstr>
      <vt:lpstr>Person Centered ICT </vt:lpstr>
      <vt:lpstr>Provider Network and Integrated Communications</vt:lpstr>
      <vt:lpstr>Specialized Provider Network</vt:lpstr>
      <vt:lpstr>Integrated Communications</vt:lpstr>
      <vt:lpstr>Additional Benefits</vt:lpstr>
      <vt:lpstr>Added Benefits</vt:lpstr>
      <vt:lpstr>Pharmacy and Part D Medicare</vt:lpstr>
      <vt:lpstr>Decision Power Disease Management</vt:lpstr>
      <vt:lpstr>Case Management</vt:lpstr>
      <vt:lpstr>Case Management</vt:lpstr>
      <vt:lpstr>PowerPoint Presentation</vt:lpstr>
      <vt:lpstr>                                Case Management Process  The Case Manager:</vt:lpstr>
      <vt:lpstr>Health Risk Assessment (HRA)</vt:lpstr>
      <vt:lpstr>Individualized Care Plan</vt:lpstr>
      <vt:lpstr>Care Plan Goals -- SMART</vt:lpstr>
      <vt:lpstr>Management of Care Transitions</vt:lpstr>
      <vt:lpstr>Care Transitions</vt:lpstr>
      <vt:lpstr>PowerPoint Presentation</vt:lpstr>
      <vt:lpstr>Integration of Long Term Services and Supports (LTSS)</vt:lpstr>
      <vt:lpstr>In-Home Supportive Services (IHSS)</vt:lpstr>
      <vt:lpstr>Skilled Nursing Facilities (SNF)</vt:lpstr>
      <vt:lpstr>CBAS and MSSP</vt:lpstr>
      <vt:lpstr>Long Term Care (LTC)</vt:lpstr>
      <vt:lpstr>Coordination of Medicare and Medicaid</vt:lpstr>
      <vt:lpstr>Coordination of Medicare and Medicaid cont.</vt:lpstr>
      <vt:lpstr>Behavioral Health</vt:lpstr>
      <vt:lpstr>Behavioral Health </vt:lpstr>
      <vt:lpstr>Behavioral Health Identification</vt:lpstr>
      <vt:lpstr>PowerPoint Presentation</vt:lpstr>
      <vt:lpstr>Behavioral Health </vt:lpstr>
      <vt:lpstr>Quality Improvement Program</vt:lpstr>
      <vt:lpstr>Cal MediConnect HEDIS® Measures</vt:lpstr>
      <vt:lpstr>Data Collection</vt:lpstr>
      <vt:lpstr>References</vt:lpstr>
    </vt:vector>
  </TitlesOfParts>
  <Company>Health Net,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C952487</dc:creator>
  <cp:lastModifiedBy>Charity Matic</cp:lastModifiedBy>
  <cp:revision>300</cp:revision>
  <cp:lastPrinted>2017-02-24T18:25:28Z</cp:lastPrinted>
  <dcterms:created xsi:type="dcterms:W3CDTF">2011-07-07T23:47:56Z</dcterms:created>
  <dcterms:modified xsi:type="dcterms:W3CDTF">2017-03-03T21:34:09Z</dcterms:modified>
</cp:coreProperties>
</file>